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6" r:id="rId2"/>
    <p:sldId id="257" r:id="rId3"/>
    <p:sldId id="991" r:id="rId4"/>
    <p:sldId id="1020" r:id="rId5"/>
    <p:sldId id="1021" r:id="rId6"/>
    <p:sldId id="1022" r:id="rId7"/>
    <p:sldId id="1023" r:id="rId8"/>
    <p:sldId id="1024" r:id="rId9"/>
    <p:sldId id="1025" r:id="rId10"/>
    <p:sldId id="1026" r:id="rId11"/>
    <p:sldId id="1027" r:id="rId12"/>
    <p:sldId id="1028" r:id="rId13"/>
    <p:sldId id="1029" r:id="rId14"/>
    <p:sldId id="1030" r:id="rId15"/>
    <p:sldId id="1031" r:id="rId16"/>
    <p:sldId id="1032" r:id="rId17"/>
    <p:sldId id="1033" r:id="rId18"/>
    <p:sldId id="1034" r:id="rId19"/>
    <p:sldId id="1035" r:id="rId20"/>
    <p:sldId id="1036" r:id="rId21"/>
    <p:sldId id="998" r:id="rId22"/>
    <p:sldId id="1037" r:id="rId23"/>
    <p:sldId id="1038" r:id="rId24"/>
    <p:sldId id="1039" r:id="rId25"/>
    <p:sldId id="1051" r:id="rId26"/>
    <p:sldId id="1040" r:id="rId27"/>
    <p:sldId id="1047" r:id="rId28"/>
    <p:sldId id="1077" r:id="rId29"/>
    <p:sldId id="1078" r:id="rId30"/>
    <p:sldId id="1079" r:id="rId31"/>
    <p:sldId id="1074" r:id="rId32"/>
    <p:sldId id="1075" r:id="rId33"/>
    <p:sldId id="1076" r:id="rId34"/>
    <p:sldId id="1048" r:id="rId35"/>
    <p:sldId id="1052" r:id="rId36"/>
    <p:sldId id="1053" r:id="rId37"/>
    <p:sldId id="1054" r:id="rId38"/>
    <p:sldId id="1055" r:id="rId39"/>
    <p:sldId id="1056" r:id="rId40"/>
    <p:sldId id="1057" r:id="rId41"/>
    <p:sldId id="1059" r:id="rId42"/>
    <p:sldId id="1060" r:id="rId43"/>
    <p:sldId id="1061" r:id="rId44"/>
    <p:sldId id="1062" r:id="rId45"/>
    <p:sldId id="1063" r:id="rId46"/>
    <p:sldId id="1068" r:id="rId47"/>
    <p:sldId id="1067" r:id="rId48"/>
    <p:sldId id="1069" r:id="rId49"/>
    <p:sldId id="1071" r:id="rId50"/>
    <p:sldId id="1070" r:id="rId51"/>
    <p:sldId id="1073" r:id="rId52"/>
    <p:sldId id="1080" r:id="rId53"/>
    <p:sldId id="1081" r:id="rId54"/>
    <p:sldId id="1083" r:id="rId55"/>
    <p:sldId id="1084" r:id="rId56"/>
    <p:sldId id="1085" r:id="rId57"/>
    <p:sldId id="1086" r:id="rId58"/>
    <p:sldId id="1087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13-10-2018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13-10-2018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13-10-2018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13-10-2018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37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6" descr="strdemo27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500174"/>
            <a:ext cx="8858312" cy="2214578"/>
          </a:xfrm>
        </p:spPr>
      </p:pic>
      <p:pic>
        <p:nvPicPr>
          <p:cNvPr id="6" name="Picture 5" descr="dictdemo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4214818"/>
            <a:ext cx="8786874" cy="250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accounts={101:50000,102:45000,103:55000}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print("Current Accounts Present")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print(accounts)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id=</a:t>
            </a:r>
            <a:r>
              <a:rPr lang="en-IN" sz="2000" b="1" dirty="0" err="1" smtClean="0">
                <a:solidFill>
                  <a:srgbClr val="C00000"/>
                </a:solidFill>
              </a:rPr>
              <a:t>int</a:t>
            </a:r>
            <a:r>
              <a:rPr lang="en-IN" sz="2000" b="1" dirty="0" smtClean="0">
                <a:solidFill>
                  <a:srgbClr val="C00000"/>
                </a:solidFill>
              </a:rPr>
              <a:t>(input("Enter account id:"))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amt=</a:t>
            </a:r>
            <a:r>
              <a:rPr lang="en-IN" sz="2000" b="1" dirty="0" err="1" smtClean="0">
                <a:solidFill>
                  <a:srgbClr val="C00000"/>
                </a:solidFill>
              </a:rPr>
              <a:t>int</a:t>
            </a:r>
            <a:r>
              <a:rPr lang="en-IN" sz="2000" b="1" dirty="0" smtClean="0">
                <a:solidFill>
                  <a:srgbClr val="C00000"/>
                </a:solidFill>
              </a:rPr>
              <a:t>(input("Enter amount:"))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balance=</a:t>
            </a:r>
            <a:r>
              <a:rPr lang="en-IN" sz="2000" b="1" dirty="0" err="1" smtClean="0">
                <a:solidFill>
                  <a:srgbClr val="7030A0"/>
                </a:solidFill>
              </a:rPr>
              <a:t>accounts.get</a:t>
            </a:r>
            <a:r>
              <a:rPr lang="en-IN" sz="2000" b="1" dirty="0" smtClean="0">
                <a:solidFill>
                  <a:srgbClr val="7030A0"/>
                </a:solidFill>
              </a:rPr>
              <a:t>(id)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if balance == None: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  <a:r>
              <a:rPr lang="en-IN" sz="2000" b="1" dirty="0" smtClean="0">
                <a:solidFill>
                  <a:srgbClr val="7030A0"/>
                </a:solidFill>
              </a:rPr>
              <a:t>accounts[id]=amt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print("New Account Created")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else: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  <a:r>
              <a:rPr lang="en-IN" sz="2000" b="1" dirty="0" err="1" smtClean="0">
                <a:solidFill>
                  <a:srgbClr val="7030A0"/>
                </a:solidFill>
              </a:rPr>
              <a:t>newbalance</a:t>
            </a:r>
            <a:r>
              <a:rPr lang="en-IN" sz="2000" b="1" dirty="0" smtClean="0">
                <a:solidFill>
                  <a:srgbClr val="7030A0"/>
                </a:solidFill>
              </a:rPr>
              <a:t>=</a:t>
            </a:r>
            <a:r>
              <a:rPr lang="en-IN" sz="2000" b="1" dirty="0" err="1" smtClean="0">
                <a:solidFill>
                  <a:srgbClr val="7030A0"/>
                </a:solidFill>
              </a:rPr>
              <a:t>balance+amt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accounts[id]=</a:t>
            </a:r>
            <a:r>
              <a:rPr lang="en-IN" sz="2000" b="1" dirty="0" err="1" smtClean="0">
                <a:solidFill>
                  <a:srgbClr val="7030A0"/>
                </a:solidFill>
              </a:rPr>
              <a:t>newbalance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print("Account updated")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print("Account Details:")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print(accounts)</a:t>
            </a:r>
            <a:endParaRPr lang="en-US" sz="2100" b="1" dirty="0" smtClean="0">
              <a:solidFill>
                <a:srgbClr val="00B05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Removing Data From </a:t>
            </a:r>
            <a:br>
              <a:rPr lang="en-US" sz="2800" b="1" dirty="0" smtClean="0"/>
            </a:br>
            <a:r>
              <a:rPr lang="en-US" sz="2800" b="1" dirty="0" smtClean="0"/>
              <a:t>Dictionary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 smtClean="0"/>
              <a:t>Since dictionary is </a:t>
            </a:r>
            <a:r>
              <a:rPr lang="en-IN" sz="2400" b="1" dirty="0" smtClean="0">
                <a:solidFill>
                  <a:srgbClr val="C00000"/>
                </a:solidFill>
              </a:rPr>
              <a:t>mutable</a:t>
            </a:r>
            <a:r>
              <a:rPr lang="en-IN" sz="2400" dirty="0" smtClean="0"/>
              <a:t>, so we can </a:t>
            </a:r>
            <a:r>
              <a:rPr lang="en-IN" sz="2400" b="1" dirty="0" smtClean="0">
                <a:solidFill>
                  <a:srgbClr val="C00000"/>
                </a:solidFill>
              </a:rPr>
              <a:t>remove items </a:t>
            </a:r>
            <a:r>
              <a:rPr lang="en-IN" sz="2400" dirty="0" smtClean="0"/>
              <a:t>from the dictionary.</a:t>
            </a:r>
          </a:p>
          <a:p>
            <a:endParaRPr lang="en-IN" sz="2400" dirty="0" smtClean="0"/>
          </a:p>
          <a:p>
            <a:r>
              <a:rPr lang="en-IN" sz="2400" dirty="0" smtClean="0"/>
              <a:t>There are certain </a:t>
            </a:r>
            <a:r>
              <a:rPr lang="en-IN" sz="2400" b="1" dirty="0" smtClean="0">
                <a:solidFill>
                  <a:srgbClr val="C00000"/>
                </a:solidFill>
              </a:rPr>
              <a:t>methods</a:t>
            </a:r>
            <a:r>
              <a:rPr lang="en-IN" sz="2400" dirty="0" smtClean="0"/>
              <a:t> available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C00000"/>
                </a:solidFill>
              </a:rPr>
              <a:t>delete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items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delete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entire</a:t>
            </a:r>
            <a:r>
              <a:rPr lang="en-IN" sz="2400" dirty="0" smtClean="0"/>
              <a:t> dictionary.</a:t>
            </a:r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r>
              <a:rPr lang="en-IN" sz="2400" dirty="0" smtClean="0"/>
              <a:t>These are:</a:t>
            </a:r>
          </a:p>
          <a:p>
            <a:pPr lvl="1"/>
            <a:endParaRPr lang="en-IN" sz="1900" b="1" dirty="0" smtClean="0">
              <a:solidFill>
                <a:srgbClr val="0070C0"/>
              </a:solidFill>
            </a:endParaRPr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pop(key)</a:t>
            </a:r>
            <a:r>
              <a:rPr lang="en-IN" dirty="0" smtClean="0">
                <a:solidFill>
                  <a:srgbClr val="0070C0"/>
                </a:solidFill>
              </a:rPr>
              <a:t>: </a:t>
            </a:r>
            <a:r>
              <a:rPr lang="en-IN" dirty="0" smtClean="0"/>
              <a:t>removes the entry with provided </a:t>
            </a:r>
            <a:r>
              <a:rPr lang="en-IN" b="1" dirty="0" smtClean="0">
                <a:solidFill>
                  <a:srgbClr val="C00000"/>
                </a:solidFill>
              </a:rPr>
              <a:t>key</a:t>
            </a:r>
            <a:r>
              <a:rPr lang="en-IN" dirty="0" smtClean="0"/>
              <a:t> and returns it’s </a:t>
            </a:r>
            <a:r>
              <a:rPr lang="en-IN" b="1" dirty="0" smtClean="0">
                <a:solidFill>
                  <a:srgbClr val="C00000"/>
                </a:solidFill>
              </a:rPr>
              <a:t>value</a:t>
            </a:r>
          </a:p>
          <a:p>
            <a:pPr lvl="1"/>
            <a:endParaRPr lang="en-IN" b="1" dirty="0" smtClean="0">
              <a:solidFill>
                <a:srgbClr val="0070C0"/>
              </a:solidFill>
            </a:endParaRPr>
          </a:p>
          <a:p>
            <a:pPr lvl="1"/>
            <a:r>
              <a:rPr lang="en-IN" b="1" dirty="0" err="1" smtClean="0">
                <a:solidFill>
                  <a:srgbClr val="0070C0"/>
                </a:solidFill>
              </a:rPr>
              <a:t>popitem</a:t>
            </a:r>
            <a:r>
              <a:rPr lang="en-IN" b="1" dirty="0" smtClean="0">
                <a:solidFill>
                  <a:srgbClr val="0070C0"/>
                </a:solidFill>
              </a:rPr>
              <a:t>()</a:t>
            </a:r>
            <a:r>
              <a:rPr lang="en-IN" dirty="0" smtClean="0">
                <a:solidFill>
                  <a:srgbClr val="0070C0"/>
                </a:solidFill>
              </a:rPr>
              <a:t>: </a:t>
            </a:r>
            <a:r>
              <a:rPr lang="en-IN" dirty="0" smtClean="0"/>
              <a:t>same as </a:t>
            </a:r>
            <a:r>
              <a:rPr lang="en-IN" b="1" dirty="0" smtClean="0">
                <a:solidFill>
                  <a:srgbClr val="0070C0"/>
                </a:solidFill>
              </a:rPr>
              <a:t>pop()</a:t>
            </a:r>
            <a:r>
              <a:rPr lang="en-IN" dirty="0" smtClean="0"/>
              <a:t>, the difference being that </a:t>
            </a:r>
            <a:r>
              <a:rPr lang="en-IN" b="1" dirty="0" err="1" smtClean="0">
                <a:solidFill>
                  <a:srgbClr val="0070C0"/>
                </a:solidFill>
              </a:rPr>
              <a:t>popitem</a:t>
            </a:r>
            <a:r>
              <a:rPr lang="en-IN" b="1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removes an </a:t>
            </a:r>
            <a:r>
              <a:rPr lang="en-IN" b="1" dirty="0" err="1" smtClean="0">
                <a:solidFill>
                  <a:srgbClr val="C00000"/>
                </a:solidFill>
              </a:rPr>
              <a:t>arbitary</a:t>
            </a:r>
            <a:r>
              <a:rPr lang="en-IN" b="1" dirty="0" smtClean="0">
                <a:solidFill>
                  <a:srgbClr val="C00000"/>
                </a:solidFill>
              </a:rPr>
              <a:t> item </a:t>
            </a:r>
            <a:r>
              <a:rPr lang="en-IN" dirty="0" smtClean="0"/>
              <a:t>and returns the </a:t>
            </a:r>
            <a:r>
              <a:rPr lang="en-IN" b="1" dirty="0" smtClean="0">
                <a:solidFill>
                  <a:srgbClr val="C00000"/>
                </a:solidFill>
              </a:rPr>
              <a:t>(</a:t>
            </a:r>
            <a:r>
              <a:rPr lang="en-IN" b="1" dirty="0" err="1" smtClean="0">
                <a:solidFill>
                  <a:srgbClr val="C00000"/>
                </a:solidFill>
              </a:rPr>
              <a:t>key,value</a:t>
            </a:r>
            <a:r>
              <a:rPr lang="en-IN" b="1" dirty="0" smtClean="0">
                <a:solidFill>
                  <a:srgbClr val="C00000"/>
                </a:solidFill>
              </a:rPr>
              <a:t>) </a:t>
            </a:r>
            <a:r>
              <a:rPr lang="en-IN" dirty="0" smtClean="0"/>
              <a:t>pair</a:t>
            </a:r>
          </a:p>
          <a:p>
            <a:pPr lvl="1"/>
            <a:endParaRPr lang="en-IN" b="1" dirty="0" smtClean="0">
              <a:solidFill>
                <a:srgbClr val="0070C0"/>
              </a:solidFill>
            </a:endParaRPr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del</a:t>
            </a:r>
            <a:r>
              <a:rPr lang="en-IN" dirty="0" smtClean="0">
                <a:solidFill>
                  <a:srgbClr val="0070C0"/>
                </a:solidFill>
              </a:rPr>
              <a:t>:</a:t>
            </a:r>
            <a:r>
              <a:rPr lang="en-IN" dirty="0" smtClean="0"/>
              <a:t> deletes a single item or the dictionary entirely</a:t>
            </a:r>
          </a:p>
          <a:p>
            <a:pPr lvl="1"/>
            <a:endParaRPr lang="en-IN" b="1" dirty="0" smtClean="0">
              <a:solidFill>
                <a:srgbClr val="0070C0"/>
              </a:solidFill>
            </a:endParaRPr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clear()</a:t>
            </a:r>
            <a:r>
              <a:rPr lang="en-IN" dirty="0" smtClean="0">
                <a:solidFill>
                  <a:srgbClr val="0070C0"/>
                </a:solidFill>
              </a:rPr>
              <a:t>:</a:t>
            </a:r>
            <a:r>
              <a:rPr lang="en-IN" dirty="0" smtClean="0"/>
              <a:t> clears all the items in the dictionary and returns an empty dictionary</a:t>
            </a: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pop() 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u="sng" dirty="0" smtClean="0"/>
              <a:t>Syntax Of </a:t>
            </a:r>
            <a:r>
              <a:rPr lang="en-US" sz="2400" b="1" u="sng" dirty="0" smtClean="0">
                <a:solidFill>
                  <a:srgbClr val="0070C0"/>
                </a:solidFill>
              </a:rPr>
              <a:t>pop( ) </a:t>
            </a:r>
            <a:r>
              <a:rPr lang="en-US" sz="2400" b="1" u="sng" dirty="0" smtClean="0"/>
              <a:t>Method: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dict_var.pop(key,[default])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pop() </a:t>
            </a:r>
            <a:r>
              <a:rPr lang="en-IN" sz="2400" dirty="0" smtClean="0"/>
              <a:t>method takes </a:t>
            </a:r>
            <a:r>
              <a:rPr lang="en-IN" sz="2400" b="1" dirty="0" smtClean="0">
                <a:solidFill>
                  <a:srgbClr val="C00000"/>
                </a:solidFill>
              </a:rPr>
              <a:t>two</a:t>
            </a:r>
            <a:r>
              <a:rPr lang="en-IN" sz="2400" dirty="0" smtClean="0"/>
              <a:t> parameters:</a:t>
            </a:r>
          </a:p>
          <a:p>
            <a:pPr lvl="1"/>
            <a:r>
              <a:rPr lang="en-IN" sz="1900" b="1" dirty="0" smtClean="0">
                <a:solidFill>
                  <a:srgbClr val="0070C0"/>
                </a:solidFill>
              </a:rPr>
              <a:t>key</a:t>
            </a:r>
            <a:r>
              <a:rPr lang="en-IN" sz="1900" dirty="0" smtClean="0"/>
              <a:t> - key which is to be searched for removal</a:t>
            </a:r>
          </a:p>
          <a:p>
            <a:pPr lvl="1"/>
            <a:r>
              <a:rPr lang="en-IN" sz="1900" b="1" dirty="0" smtClean="0">
                <a:solidFill>
                  <a:srgbClr val="0070C0"/>
                </a:solidFill>
              </a:rPr>
              <a:t>default</a:t>
            </a:r>
            <a:r>
              <a:rPr lang="en-IN" sz="1900" dirty="0" smtClean="0"/>
              <a:t> - (optional) value which is to be returned when the key is not in the dictionary</a:t>
            </a:r>
          </a:p>
          <a:p>
            <a:r>
              <a:rPr lang="en-IN" sz="2400" b="1" u="sng" dirty="0" smtClean="0"/>
              <a:t>Return Value From </a:t>
            </a:r>
            <a:r>
              <a:rPr lang="en-IN" sz="2400" b="1" u="sng" dirty="0" smtClean="0">
                <a:solidFill>
                  <a:srgbClr val="C00000"/>
                </a:solidFill>
              </a:rPr>
              <a:t>pop( )</a:t>
            </a:r>
          </a:p>
          <a:p>
            <a:pPr lvl="1"/>
            <a:r>
              <a:rPr lang="en-IN" sz="1900" dirty="0" smtClean="0"/>
              <a:t>If </a:t>
            </a:r>
            <a:r>
              <a:rPr lang="en-IN" sz="1900" b="1" dirty="0" smtClean="0">
                <a:solidFill>
                  <a:srgbClr val="0070C0"/>
                </a:solidFill>
              </a:rPr>
              <a:t>key</a:t>
            </a:r>
            <a:r>
              <a:rPr lang="en-IN" sz="1900" dirty="0" smtClean="0"/>
              <a:t> is found – it returns </a:t>
            </a:r>
            <a:r>
              <a:rPr lang="en-IN" sz="1900" b="1" dirty="0" smtClean="0">
                <a:solidFill>
                  <a:srgbClr val="0070C0"/>
                </a:solidFill>
              </a:rPr>
              <a:t>value</a:t>
            </a:r>
            <a:r>
              <a:rPr lang="en-IN" sz="1900" dirty="0" smtClean="0"/>
              <a:t> of removed/popped element from the dictionary</a:t>
            </a:r>
          </a:p>
          <a:p>
            <a:pPr lvl="1"/>
            <a:r>
              <a:rPr lang="en-IN" sz="1900" dirty="0" smtClean="0"/>
              <a:t>If </a:t>
            </a:r>
            <a:r>
              <a:rPr lang="en-IN" sz="1900" b="1" dirty="0" smtClean="0">
                <a:solidFill>
                  <a:srgbClr val="0070C0"/>
                </a:solidFill>
              </a:rPr>
              <a:t>key</a:t>
            </a:r>
            <a:r>
              <a:rPr lang="en-IN" sz="1900" dirty="0" smtClean="0"/>
              <a:t> is not found – it returns the value specified as the </a:t>
            </a:r>
            <a:r>
              <a:rPr lang="en-IN" sz="1900" b="1" dirty="0" smtClean="0">
                <a:solidFill>
                  <a:srgbClr val="0070C0"/>
                </a:solidFill>
              </a:rPr>
              <a:t>second argument (default)</a:t>
            </a:r>
          </a:p>
          <a:p>
            <a:pPr lvl="1"/>
            <a:r>
              <a:rPr lang="en-IN" sz="1900" dirty="0" smtClean="0"/>
              <a:t>If key is not found and default argument is not specified – it raises  </a:t>
            </a:r>
            <a:r>
              <a:rPr lang="en-IN" sz="1900" b="1" dirty="0" err="1" smtClean="0">
                <a:solidFill>
                  <a:srgbClr val="0070C0"/>
                </a:solidFill>
              </a:rPr>
              <a:t>KeyError</a:t>
            </a:r>
            <a:r>
              <a:rPr lang="en-IN" sz="1900" dirty="0" smtClean="0"/>
              <a:t> exception</a:t>
            </a: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sixMonths</a:t>
            </a:r>
            <a:r>
              <a:rPr lang="en-US" sz="2000" b="1" dirty="0" smtClean="0">
                <a:solidFill>
                  <a:srgbClr val="C00000"/>
                </a:solidFill>
              </a:rPr>
              <a:t> = {"Jan":31, "Feb":28, "Mar":31, "Apr":30, "May":31, "Jun":30}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</a:t>
            </a:r>
            <a:r>
              <a:rPr lang="en-US" sz="2000" b="1" dirty="0" err="1" smtClean="0">
                <a:solidFill>
                  <a:srgbClr val="C00000"/>
                </a:solidFill>
              </a:rPr>
              <a:t>sixMonths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print(sixMonths.pop("Jun"))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</a:t>
            </a:r>
            <a:r>
              <a:rPr lang="en-US" sz="2000" b="1" dirty="0" err="1" smtClean="0">
                <a:solidFill>
                  <a:srgbClr val="C00000"/>
                </a:solidFill>
              </a:rPr>
              <a:t>sixMonths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print(sixMonths.pop("Jul",-1))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print(sixMonths.pop("</a:t>
            </a:r>
            <a:r>
              <a:rPr lang="en-US" sz="2000" b="1" dirty="0" err="1" smtClean="0">
                <a:solidFill>
                  <a:srgbClr val="7030A0"/>
                </a:solidFill>
              </a:rPr>
              <a:t>Jul","Not</a:t>
            </a:r>
            <a:r>
              <a:rPr lang="en-US" sz="2000" b="1" dirty="0" smtClean="0">
                <a:solidFill>
                  <a:srgbClr val="7030A0"/>
                </a:solidFill>
              </a:rPr>
              <a:t> found"))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print(sixMonths.pop("Jul"))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857760"/>
            <a:ext cx="8858312" cy="1857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popitem</a:t>
            </a:r>
            <a:r>
              <a:rPr lang="en-US" sz="2800" b="1" dirty="0" smtClean="0">
                <a:solidFill>
                  <a:srgbClr val="C00000"/>
                </a:solidFill>
              </a:rPr>
              <a:t>() 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 smtClean="0"/>
              <a:t>Syntax Of </a:t>
            </a:r>
            <a:r>
              <a:rPr lang="en-US" sz="2400" b="1" u="sng" dirty="0" err="1" smtClean="0">
                <a:solidFill>
                  <a:srgbClr val="0070C0"/>
                </a:solidFill>
              </a:rPr>
              <a:t>popitem</a:t>
            </a:r>
            <a:r>
              <a:rPr lang="en-US" sz="2400" b="1" u="sng" dirty="0" smtClean="0">
                <a:solidFill>
                  <a:srgbClr val="0070C0"/>
                </a:solidFill>
              </a:rPr>
              <a:t>( ) </a:t>
            </a:r>
            <a:r>
              <a:rPr lang="en-US" sz="2400" b="1" u="sng" dirty="0" smtClean="0"/>
              <a:t>Method: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dict_var.popitem</a:t>
            </a:r>
            <a:r>
              <a:rPr lang="en-US" sz="2000" b="1" dirty="0" smtClean="0">
                <a:solidFill>
                  <a:srgbClr val="C00000"/>
                </a:solidFill>
              </a:rPr>
              <a:t>( )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err="1" smtClean="0">
                <a:solidFill>
                  <a:srgbClr val="C00000"/>
                </a:solidFill>
              </a:rPr>
              <a:t>popitem</a:t>
            </a:r>
            <a:r>
              <a:rPr lang="en-IN" sz="2400" b="1" dirty="0" smtClean="0">
                <a:solidFill>
                  <a:srgbClr val="C00000"/>
                </a:solidFill>
              </a:rPr>
              <a:t>() </a:t>
            </a:r>
            <a:r>
              <a:rPr lang="en-IN" sz="2400" dirty="0" smtClean="0"/>
              <a:t>method doesn’t take any parameter</a:t>
            </a:r>
          </a:p>
          <a:p>
            <a:endParaRPr lang="en-IN" sz="2400" b="1" u="sng" dirty="0" smtClean="0"/>
          </a:p>
          <a:p>
            <a:r>
              <a:rPr lang="en-IN" sz="2400" b="1" u="sng" dirty="0" smtClean="0"/>
              <a:t>Return Value From </a:t>
            </a:r>
            <a:r>
              <a:rPr lang="en-IN" sz="2400" b="1" u="sng" dirty="0" err="1" smtClean="0">
                <a:solidFill>
                  <a:srgbClr val="C00000"/>
                </a:solidFill>
              </a:rPr>
              <a:t>popitem</a:t>
            </a:r>
            <a:r>
              <a:rPr lang="en-IN" sz="2400" b="1" u="sng" dirty="0" smtClean="0">
                <a:solidFill>
                  <a:srgbClr val="C00000"/>
                </a:solidFill>
              </a:rPr>
              <a:t>( )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Selects an </a:t>
            </a:r>
            <a:r>
              <a:rPr lang="en-IN" b="1" dirty="0" err="1" smtClean="0">
                <a:solidFill>
                  <a:srgbClr val="C00000"/>
                </a:solidFill>
              </a:rPr>
              <a:t>arbitary</a:t>
            </a:r>
            <a:r>
              <a:rPr lang="en-IN" b="1" dirty="0" smtClean="0">
                <a:solidFill>
                  <a:srgbClr val="C00000"/>
                </a:solidFill>
              </a:rPr>
              <a:t> entry </a:t>
            </a:r>
            <a:r>
              <a:rPr lang="en-IN" dirty="0" smtClean="0"/>
              <a:t>to be removed , </a:t>
            </a:r>
            <a:r>
              <a:rPr lang="en-IN" b="1" dirty="0" smtClean="0">
                <a:solidFill>
                  <a:srgbClr val="C00000"/>
                </a:solidFill>
              </a:rPr>
              <a:t>removes</a:t>
            </a:r>
            <a:r>
              <a:rPr lang="en-IN" dirty="0" smtClean="0"/>
              <a:t> it and returns that </a:t>
            </a:r>
            <a:r>
              <a:rPr lang="en-IN" b="1" dirty="0" smtClean="0">
                <a:solidFill>
                  <a:srgbClr val="C00000"/>
                </a:solidFill>
              </a:rPr>
              <a:t>entry</a:t>
            </a:r>
            <a:r>
              <a:rPr lang="en-IN" dirty="0" smtClean="0"/>
              <a:t> as a </a:t>
            </a:r>
            <a:r>
              <a:rPr lang="en-IN" b="1" dirty="0" smtClean="0">
                <a:solidFill>
                  <a:srgbClr val="C00000"/>
                </a:solidFill>
              </a:rPr>
              <a:t>key-value</a:t>
            </a:r>
            <a:r>
              <a:rPr lang="en-IN" dirty="0" smtClean="0"/>
              <a:t> pair in the form of </a:t>
            </a:r>
            <a:r>
              <a:rPr lang="en-IN" b="1" dirty="0" err="1" smtClean="0">
                <a:solidFill>
                  <a:srgbClr val="C00000"/>
                </a:solidFill>
              </a:rPr>
              <a:t>tuple</a:t>
            </a:r>
            <a:endParaRPr lang="en-IN" b="1" dirty="0" smtClean="0">
              <a:solidFill>
                <a:srgbClr val="C00000"/>
              </a:solidFill>
            </a:endParaRP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If the dictionary is empty it raises </a:t>
            </a:r>
            <a:r>
              <a:rPr lang="en-US" sz="2400" b="1" dirty="0" err="1" smtClean="0">
                <a:solidFill>
                  <a:srgbClr val="7030A0"/>
                </a:solidFill>
              </a:rPr>
              <a:t>KeyError</a:t>
            </a:r>
            <a:r>
              <a:rPr lang="en-US" sz="2400" dirty="0" smtClean="0"/>
              <a:t> exception</a:t>
            </a:r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err="1" smtClean="0">
                <a:solidFill>
                  <a:srgbClr val="C00000"/>
                </a:solidFill>
              </a:rPr>
              <a:t>threeMonths</a:t>
            </a:r>
            <a:r>
              <a:rPr lang="en-IN" sz="1800" b="1" dirty="0" smtClean="0">
                <a:solidFill>
                  <a:srgbClr val="C00000"/>
                </a:solidFill>
              </a:rPr>
              <a:t> = {"Jan":31, "Feb":28, "Mar":31}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</a:t>
            </a:r>
            <a:r>
              <a:rPr lang="en-IN" sz="1800" b="1" dirty="0" err="1" smtClean="0">
                <a:solidFill>
                  <a:srgbClr val="C00000"/>
                </a:solidFill>
              </a:rPr>
              <a:t>threeMonths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</a:t>
            </a:r>
            <a:r>
              <a:rPr lang="en-IN" sz="1800" b="1" dirty="0" err="1" smtClean="0">
                <a:solidFill>
                  <a:srgbClr val="7030A0"/>
                </a:solidFill>
              </a:rPr>
              <a:t>threeMonths.popitem</a:t>
            </a:r>
            <a:r>
              <a:rPr lang="en-IN" sz="1800" b="1" dirty="0" smtClean="0">
                <a:solidFill>
                  <a:srgbClr val="7030A0"/>
                </a:solidFill>
              </a:rPr>
              <a:t>()) 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</a:t>
            </a:r>
            <a:r>
              <a:rPr lang="en-IN" sz="1800" b="1" dirty="0" err="1" smtClean="0">
                <a:solidFill>
                  <a:srgbClr val="C00000"/>
                </a:solidFill>
              </a:rPr>
              <a:t>threeMonths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</a:t>
            </a:r>
            <a:r>
              <a:rPr lang="en-IN" sz="1800" b="1" dirty="0" err="1" smtClean="0">
                <a:solidFill>
                  <a:srgbClr val="7030A0"/>
                </a:solidFill>
              </a:rPr>
              <a:t>threeMonths.popitem</a:t>
            </a:r>
            <a:r>
              <a:rPr lang="en-IN" sz="1800" b="1" dirty="0" smtClean="0">
                <a:solidFill>
                  <a:srgbClr val="7030A0"/>
                </a:solidFill>
              </a:rPr>
              <a:t>())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</a:t>
            </a:r>
            <a:r>
              <a:rPr lang="en-IN" sz="1800" b="1" dirty="0" err="1" smtClean="0">
                <a:solidFill>
                  <a:srgbClr val="C00000"/>
                </a:solidFill>
              </a:rPr>
              <a:t>threeMonths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</a:t>
            </a:r>
            <a:r>
              <a:rPr lang="en-IN" sz="1800" b="1" dirty="0" err="1" smtClean="0">
                <a:solidFill>
                  <a:srgbClr val="7030A0"/>
                </a:solidFill>
              </a:rPr>
              <a:t>threeMonths.popitem</a:t>
            </a:r>
            <a:r>
              <a:rPr lang="en-IN" sz="1800" b="1" dirty="0" smtClean="0">
                <a:solidFill>
                  <a:srgbClr val="7030A0"/>
                </a:solidFill>
              </a:rPr>
              <a:t>()) 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</a:t>
            </a:r>
            <a:r>
              <a:rPr lang="en-IN" sz="1800" b="1" dirty="0" err="1" smtClean="0">
                <a:solidFill>
                  <a:srgbClr val="C00000"/>
                </a:solidFill>
              </a:rPr>
              <a:t>threeMonths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</a:t>
            </a:r>
            <a:r>
              <a:rPr lang="en-IN" sz="1800" b="1" dirty="0" err="1" smtClean="0">
                <a:solidFill>
                  <a:srgbClr val="7030A0"/>
                </a:solidFill>
              </a:rPr>
              <a:t>threeMonths.popitem</a:t>
            </a:r>
            <a:r>
              <a:rPr lang="en-IN" sz="1800" b="1" dirty="0" smtClean="0">
                <a:solidFill>
                  <a:srgbClr val="7030A0"/>
                </a:solidFill>
              </a:rPr>
              <a:t>()) 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</a:t>
            </a:r>
            <a:r>
              <a:rPr lang="en-IN" sz="1800" b="1" dirty="0" err="1" smtClean="0">
                <a:solidFill>
                  <a:srgbClr val="C00000"/>
                </a:solidFill>
              </a:rPr>
              <a:t>threeMonths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5286388"/>
            <a:ext cx="8786873" cy="1571612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4357686" y="1714488"/>
            <a:ext cx="4500594" cy="3429024"/>
          </a:xfrm>
          <a:prstGeom prst="cloudCallout">
            <a:avLst>
              <a:gd name="adj1" fmla="val -33517"/>
              <a:gd name="adj2" fmla="val 14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Did you observe something special ?</a:t>
            </a:r>
          </a:p>
          <a:p>
            <a:pPr algn="ctr"/>
            <a:endParaRPr lang="en-IN" sz="1600" b="1" dirty="0" smtClean="0">
              <a:solidFill>
                <a:srgbClr val="FFFF00"/>
              </a:solidFill>
            </a:endParaRPr>
          </a:p>
          <a:p>
            <a:pPr algn="ctr"/>
            <a:r>
              <a:rPr lang="en-IN" sz="1600" b="1" dirty="0" smtClean="0">
                <a:solidFill>
                  <a:schemeClr val="bg1"/>
                </a:solidFill>
              </a:rPr>
              <a:t>The method </a:t>
            </a:r>
            <a:r>
              <a:rPr lang="en-IN" sz="1600" b="1" dirty="0" err="1" smtClean="0">
                <a:solidFill>
                  <a:srgbClr val="FFFF00"/>
                </a:solidFill>
              </a:rPr>
              <a:t>popitem</a:t>
            </a:r>
            <a:r>
              <a:rPr lang="en-IN" sz="1600" b="1" dirty="0" smtClean="0">
                <a:solidFill>
                  <a:srgbClr val="FFFF00"/>
                </a:solidFill>
              </a:rPr>
              <a:t>() </a:t>
            </a:r>
            <a:r>
              <a:rPr lang="en-IN" sz="1600" b="1" dirty="0" smtClean="0">
                <a:solidFill>
                  <a:schemeClr val="bg1"/>
                </a:solidFill>
              </a:rPr>
              <a:t>removes the item that was last inserted into the dictionary. In versions before </a:t>
            </a:r>
            <a:r>
              <a:rPr lang="en-IN" sz="1600" b="1" dirty="0" smtClean="0">
                <a:solidFill>
                  <a:srgbClr val="FFFF00"/>
                </a:solidFill>
              </a:rPr>
              <a:t>3.7</a:t>
            </a:r>
            <a:r>
              <a:rPr lang="en-IN" sz="1600" b="1" dirty="0" smtClean="0">
                <a:solidFill>
                  <a:schemeClr val="bg1"/>
                </a:solidFill>
              </a:rPr>
              <a:t>, the </a:t>
            </a:r>
            <a:r>
              <a:rPr lang="en-IN" sz="1600" b="1" dirty="0" err="1" smtClean="0">
                <a:solidFill>
                  <a:srgbClr val="FFFF00"/>
                </a:solidFill>
              </a:rPr>
              <a:t>popitem</a:t>
            </a:r>
            <a:r>
              <a:rPr lang="en-IN" sz="1600" b="1" dirty="0" smtClean="0">
                <a:solidFill>
                  <a:srgbClr val="FFFF00"/>
                </a:solidFill>
              </a:rPr>
              <a:t>() </a:t>
            </a:r>
            <a:r>
              <a:rPr lang="en-IN" sz="1600" b="1" dirty="0" smtClean="0">
                <a:solidFill>
                  <a:schemeClr val="bg1"/>
                </a:solidFill>
              </a:rPr>
              <a:t>method removes a random item.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 marL="342900" indent="-342900" algn="ctr">
              <a:buAutoNum type="arabicPeriod"/>
            </a:pPr>
            <a:endParaRPr lang="en-IN" sz="1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del</a:t>
            </a:r>
            <a:r>
              <a:rPr lang="en-US" sz="2800" b="1" dirty="0" smtClean="0"/>
              <a:t> Operator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 smtClean="0"/>
              <a:t>Just like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, Python</a:t>
            </a:r>
            <a:r>
              <a:rPr lang="en-IN" sz="2400" dirty="0" smtClean="0"/>
              <a:t> also allows us to </a:t>
            </a:r>
            <a:r>
              <a:rPr lang="en-IN" sz="2400" b="1" dirty="0" smtClean="0">
                <a:solidFill>
                  <a:srgbClr val="C00000"/>
                </a:solidFill>
              </a:rPr>
              <a:t>delete</a:t>
            </a:r>
            <a:r>
              <a:rPr lang="en-IN" sz="2400" dirty="0" smtClean="0"/>
              <a:t> an item from the dictionary by calling the </a:t>
            </a:r>
            <a:r>
              <a:rPr lang="en-IN" sz="2400" b="1" dirty="0" smtClean="0">
                <a:solidFill>
                  <a:srgbClr val="C00000"/>
                </a:solidFill>
              </a:rPr>
              <a:t>operator/keyword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del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 Of </a:t>
            </a:r>
            <a:r>
              <a:rPr lang="en-US" sz="2400" b="1" u="sng" dirty="0" smtClean="0">
                <a:solidFill>
                  <a:srgbClr val="0070C0"/>
                </a:solidFill>
              </a:rPr>
              <a:t>del </a:t>
            </a:r>
            <a:r>
              <a:rPr lang="en-US" sz="2400" b="1" u="sng" dirty="0" smtClean="0"/>
              <a:t>Operator: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del </a:t>
            </a:r>
            <a:r>
              <a:rPr lang="en-US" sz="2200" b="1" dirty="0" err="1" smtClean="0">
                <a:solidFill>
                  <a:srgbClr val="C00000"/>
                </a:solidFill>
              </a:rPr>
              <a:t>dict_var</a:t>
            </a:r>
            <a:r>
              <a:rPr lang="en-US" sz="2200" b="1" dirty="0" smtClean="0">
                <a:solidFill>
                  <a:srgbClr val="C00000"/>
                </a:solidFill>
              </a:rPr>
              <a:t>[key]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US" sz="2400" dirty="0" smtClean="0"/>
              <a:t>It removes the </a:t>
            </a:r>
            <a:r>
              <a:rPr lang="en-US" sz="2400" b="1" dirty="0" smtClean="0">
                <a:solidFill>
                  <a:srgbClr val="C00000"/>
                </a:solidFill>
              </a:rPr>
              <a:t>entry</a:t>
            </a:r>
            <a:r>
              <a:rPr lang="en-US" sz="2400" dirty="0" smtClean="0"/>
              <a:t> from the dictionary whose </a:t>
            </a:r>
            <a:r>
              <a:rPr lang="en-US" sz="2400" b="1" dirty="0" smtClean="0">
                <a:solidFill>
                  <a:srgbClr val="C00000"/>
                </a:solidFill>
              </a:rPr>
              <a:t>key</a:t>
            </a:r>
            <a:r>
              <a:rPr lang="en-US" sz="2400" dirty="0" smtClean="0"/>
              <a:t> is passed as argument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the </a:t>
            </a:r>
            <a:r>
              <a:rPr lang="en-IN" sz="2400" b="1" dirty="0" smtClean="0">
                <a:solidFill>
                  <a:srgbClr val="C00000"/>
                </a:solidFill>
              </a:rPr>
              <a:t>key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not found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dictionary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C00000"/>
                </a:solidFill>
              </a:rPr>
              <a:t>empty </a:t>
            </a:r>
            <a:r>
              <a:rPr lang="en-IN" sz="2400" dirty="0" smtClean="0"/>
              <a:t>it raises </a:t>
            </a:r>
            <a:r>
              <a:rPr lang="en-US" sz="2400" b="1" dirty="0" err="1" smtClean="0">
                <a:solidFill>
                  <a:srgbClr val="7030A0"/>
                </a:solidFill>
              </a:rPr>
              <a:t>KeyError</a:t>
            </a:r>
            <a:r>
              <a:rPr lang="en-US" sz="2400" dirty="0" smtClean="0"/>
              <a:t> exception</a:t>
            </a:r>
          </a:p>
          <a:p>
            <a:endParaRPr lang="en-US" sz="2400" dirty="0" smtClean="0"/>
          </a:p>
          <a:p>
            <a:r>
              <a:rPr lang="en-US" sz="2400" dirty="0" smtClean="0"/>
              <a:t>If we do not pass the key then </a:t>
            </a:r>
            <a:r>
              <a:rPr lang="en-US" sz="2400" b="1" dirty="0" smtClean="0">
                <a:solidFill>
                  <a:srgbClr val="C00000"/>
                </a:solidFill>
              </a:rPr>
              <a:t>del </a:t>
            </a:r>
            <a:r>
              <a:rPr lang="en-US" sz="2400" dirty="0" smtClean="0"/>
              <a:t>deletes the </a:t>
            </a:r>
            <a:r>
              <a:rPr lang="en-US" sz="2400" b="1" dirty="0" smtClean="0">
                <a:solidFill>
                  <a:srgbClr val="C00000"/>
                </a:solidFill>
              </a:rPr>
              <a:t>entire dictionary object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IN" sz="2400" b="1" u="sng" dirty="0" smtClean="0"/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threeMonths</a:t>
            </a:r>
            <a:r>
              <a:rPr lang="en-IN" sz="2200" b="1" dirty="0" smtClean="0">
                <a:solidFill>
                  <a:srgbClr val="C00000"/>
                </a:solidFill>
              </a:rPr>
              <a:t> = {"Jan":31, "Feb":28, "Mar":31}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</a:t>
            </a:r>
            <a:r>
              <a:rPr lang="en-IN" sz="2200" b="1" dirty="0" err="1" smtClean="0">
                <a:solidFill>
                  <a:srgbClr val="C00000"/>
                </a:solidFill>
              </a:rPr>
              <a:t>threeMonths</a:t>
            </a:r>
            <a:r>
              <a:rPr lang="en-IN" sz="22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del </a:t>
            </a:r>
            <a:r>
              <a:rPr lang="en-IN" sz="2200" b="1" dirty="0" err="1" smtClean="0">
                <a:solidFill>
                  <a:srgbClr val="7030A0"/>
                </a:solidFill>
              </a:rPr>
              <a:t>threeMonths</a:t>
            </a:r>
            <a:r>
              <a:rPr lang="en-IN" sz="2200" b="1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</a:t>
            </a:r>
            <a:r>
              <a:rPr lang="en-IN" sz="2200" b="1" dirty="0" err="1" smtClean="0">
                <a:solidFill>
                  <a:srgbClr val="C00000"/>
                </a:solidFill>
              </a:rPr>
              <a:t>threeMonths</a:t>
            </a:r>
            <a:r>
              <a:rPr lang="en-IN" sz="22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IN" sz="18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18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786322"/>
            <a:ext cx="8786874" cy="1928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clear() 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clear() </a:t>
            </a:r>
            <a:r>
              <a:rPr lang="en-IN" sz="2400" dirty="0" smtClean="0"/>
              <a:t>method </a:t>
            </a:r>
            <a:r>
              <a:rPr lang="en-IN" sz="2400" b="1" dirty="0" smtClean="0">
                <a:solidFill>
                  <a:srgbClr val="C00000"/>
                </a:solidFill>
              </a:rPr>
              <a:t>removes all items </a:t>
            </a:r>
            <a:r>
              <a:rPr lang="en-IN" sz="2400" dirty="0" smtClean="0"/>
              <a:t>from the dictionary.</a:t>
            </a:r>
            <a:endParaRPr lang="en-US" sz="2400" u="sng" dirty="0" smtClean="0"/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 Of </a:t>
            </a:r>
            <a:r>
              <a:rPr lang="en-US" sz="2400" b="1" u="sng" dirty="0" smtClean="0">
                <a:solidFill>
                  <a:srgbClr val="0070C0"/>
                </a:solidFill>
              </a:rPr>
              <a:t>clear( ) </a:t>
            </a:r>
            <a:r>
              <a:rPr lang="en-US" sz="2400" b="1" u="sng" dirty="0" smtClean="0"/>
              <a:t>Method: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dict_var.clear</a:t>
            </a:r>
            <a:r>
              <a:rPr lang="en-US" sz="2000" b="1" dirty="0" smtClean="0">
                <a:solidFill>
                  <a:srgbClr val="C00000"/>
                </a:solidFill>
              </a:rPr>
              <a:t>( )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clear() </a:t>
            </a:r>
            <a:r>
              <a:rPr lang="en-IN" sz="2400" dirty="0" smtClean="0"/>
              <a:t>method doesn’t take any argument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It returns nothing ( None )</a:t>
            </a:r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Dictionary-II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Updating Elements In Dictionary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Removing Elements From Dictionary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Functions Used </a:t>
            </a:r>
            <a:r>
              <a:rPr lang="en-US" smtClean="0"/>
              <a:t>In Dictionary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threeMonths</a:t>
            </a:r>
            <a:r>
              <a:rPr lang="en-IN" sz="2400" b="1" dirty="0" smtClean="0">
                <a:solidFill>
                  <a:srgbClr val="C00000"/>
                </a:solidFill>
              </a:rPr>
              <a:t> = {"Jan":31, "Feb":28, "Mar":31}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threeMonths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threeMonths.clear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threeMonths</a:t>
            </a:r>
            <a:r>
              <a:rPr lang="en-IN" sz="2400" b="1" dirty="0" smtClean="0">
                <a:solidFill>
                  <a:srgbClr val="C00000"/>
                </a:solidFill>
              </a:rPr>
              <a:t>) </a:t>
            </a:r>
          </a:p>
          <a:p>
            <a:pPr>
              <a:buNone/>
            </a:pPr>
            <a:endParaRPr lang="en-IN" sz="20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0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500570"/>
            <a:ext cx="5762660" cy="617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Functions Used With </a:t>
            </a:r>
            <a:br>
              <a:rPr lang="en-US" sz="2800" b="1" dirty="0" smtClean="0"/>
            </a:br>
            <a:r>
              <a:rPr lang="en-US" sz="2800" b="1" dirty="0" smtClean="0"/>
              <a:t>Dictionary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Like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, Python allows us to use the following functions with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object</a:t>
            </a:r>
          </a:p>
          <a:p>
            <a:endParaRPr lang="en-US" sz="2400" dirty="0" smtClean="0"/>
          </a:p>
          <a:p>
            <a:r>
              <a:rPr lang="en-US" sz="2400" b="1" dirty="0" err="1" smtClean="0">
                <a:solidFill>
                  <a:srgbClr val="002060"/>
                </a:solidFill>
              </a:rPr>
              <a:t>len</a:t>
            </a:r>
            <a:r>
              <a:rPr lang="en-US" sz="2400" b="1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max()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min()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any()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all()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sorted()</a:t>
            </a:r>
          </a:p>
          <a:p>
            <a:r>
              <a:rPr lang="en-US" sz="2400" b="1" dirty="0" err="1" smtClean="0">
                <a:solidFill>
                  <a:srgbClr val="002060"/>
                </a:solidFill>
              </a:rPr>
              <a:t>dict</a:t>
            </a:r>
            <a:r>
              <a:rPr lang="en-US" sz="2400" b="1" dirty="0" smtClean="0">
                <a:solidFill>
                  <a:srgbClr val="002060"/>
                </a:solidFill>
              </a:rPr>
              <a:t>()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len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the </a:t>
            </a:r>
            <a:r>
              <a:rPr lang="en-IN" sz="2400" b="1" dirty="0" smtClean="0">
                <a:solidFill>
                  <a:srgbClr val="C00000"/>
                </a:solidFill>
              </a:rPr>
              <a:t>number of items </a:t>
            </a:r>
            <a:r>
              <a:rPr lang="en-IN" sz="2400" dirty="0" smtClean="0"/>
              <a:t>in the dictionary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sixMonths</a:t>
            </a:r>
            <a:r>
              <a:rPr lang="en-IN" sz="2000" b="1" dirty="0" smtClean="0">
                <a:solidFill>
                  <a:srgbClr val="C00000"/>
                </a:solidFill>
              </a:rPr>
              <a:t> = {"Jan":31, "Feb":28, "Mar":31, "Apr":30, "May":31, "Jun":30}</a:t>
            </a:r>
          </a:p>
          <a:p>
            <a:pPr>
              <a:buNone/>
            </a:pP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</a:t>
            </a:r>
            <a:r>
              <a:rPr lang="en-IN" sz="2000" b="1" dirty="0" err="1" smtClean="0">
                <a:solidFill>
                  <a:srgbClr val="7030A0"/>
                </a:solidFill>
              </a:rPr>
              <a:t>len</a:t>
            </a:r>
            <a:r>
              <a:rPr lang="en-IN" sz="2000" b="1" dirty="0" smtClean="0">
                <a:solidFill>
                  <a:srgbClr val="7030A0"/>
                </a:solidFill>
              </a:rPr>
              <a:t>(</a:t>
            </a:r>
            <a:r>
              <a:rPr lang="en-IN" sz="2000" b="1" dirty="0" err="1" smtClean="0">
                <a:solidFill>
                  <a:srgbClr val="7030A0"/>
                </a:solidFill>
              </a:rPr>
              <a:t>sixMonths</a:t>
            </a:r>
            <a:r>
              <a:rPr lang="en-IN" sz="20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6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max(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the </a:t>
            </a:r>
            <a:r>
              <a:rPr lang="en-IN" sz="2400" b="1" u="sng" dirty="0" smtClean="0">
                <a:solidFill>
                  <a:srgbClr val="C00000"/>
                </a:solidFill>
              </a:rPr>
              <a:t>greatest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b="1" u="sng" dirty="0" smtClean="0">
                <a:solidFill>
                  <a:srgbClr val="C00000"/>
                </a:solidFill>
              </a:rPr>
              <a:t>key</a:t>
            </a:r>
            <a:r>
              <a:rPr lang="en-IN" sz="2400" dirty="0" smtClean="0"/>
              <a:t> present in the dictionary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sixMonths</a:t>
            </a:r>
            <a:r>
              <a:rPr lang="en-IN" sz="2000" b="1" dirty="0" smtClean="0">
                <a:solidFill>
                  <a:srgbClr val="C00000"/>
                </a:solidFill>
              </a:rPr>
              <a:t> = {"Jan":31, "Feb":28, "Mar":31, "Apr":30, "May":31, "Jun":30}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print(max(</a:t>
            </a:r>
            <a:r>
              <a:rPr lang="en-IN" sz="2000" b="1" dirty="0" err="1" smtClean="0">
                <a:solidFill>
                  <a:srgbClr val="7030A0"/>
                </a:solidFill>
              </a:rPr>
              <a:t>sixMonths</a:t>
            </a:r>
            <a:r>
              <a:rPr lang="en-IN" sz="20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May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sixMonths</a:t>
            </a:r>
            <a:r>
              <a:rPr lang="en-IN" sz="2000" b="1" dirty="0" smtClean="0">
                <a:solidFill>
                  <a:srgbClr val="C00000"/>
                </a:solidFill>
              </a:rPr>
              <a:t> = {"Jan":31, "Feb":28, 3:31, "Apr":30 ,5:31 ,6:30}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print(max(</a:t>
            </a:r>
            <a:r>
              <a:rPr lang="en-IN" sz="2000" b="1" dirty="0" err="1" smtClean="0">
                <a:solidFill>
                  <a:srgbClr val="7030A0"/>
                </a:solidFill>
              </a:rPr>
              <a:t>sixMonths</a:t>
            </a:r>
            <a:r>
              <a:rPr lang="en-IN" sz="2000" b="1" dirty="0" smtClean="0">
                <a:solidFill>
                  <a:srgbClr val="7030A0"/>
                </a:solidFill>
              </a:rPr>
              <a:t>))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714752"/>
            <a:ext cx="8715436" cy="556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sixMonths</a:t>
            </a:r>
            <a:r>
              <a:rPr lang="en-IN" sz="2400" b="1" dirty="0" smtClean="0">
                <a:solidFill>
                  <a:srgbClr val="C00000"/>
                </a:solidFill>
              </a:rPr>
              <a:t> = {1:31, 2:28, 3:31,4:30,5:31,6:30}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</a:t>
            </a:r>
            <a:r>
              <a:rPr lang="en-IN" sz="2400" b="1" dirty="0" err="1" smtClean="0">
                <a:solidFill>
                  <a:srgbClr val="7030A0"/>
                </a:solidFill>
              </a:rPr>
              <a:t>sixMonths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6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data = {False: 10,True: 5}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print(max(data))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data={False:0,</a:t>
            </a:r>
            <a:r>
              <a:rPr lang="fr-FR" sz="2400" b="1" dirty="0" err="1" smtClean="0">
                <a:solidFill>
                  <a:srgbClr val="C00000"/>
                </a:solidFill>
              </a:rPr>
              <a:t>True</a:t>
            </a:r>
            <a:r>
              <a:rPr lang="fr-FR" sz="2400" b="1" dirty="0" smtClean="0">
                <a:solidFill>
                  <a:srgbClr val="C00000"/>
                </a:solidFill>
              </a:rPr>
              <a:t>:1,None:2}</a:t>
            </a:r>
          </a:p>
          <a:p>
            <a:pPr>
              <a:buNone/>
            </a:pPr>
            <a:r>
              <a:rPr lang="fr-FR" sz="2400" b="1" dirty="0" err="1" smtClean="0">
                <a:solidFill>
                  <a:srgbClr val="7030A0"/>
                </a:solidFill>
              </a:rPr>
              <a:t>print</a:t>
            </a:r>
            <a:r>
              <a:rPr lang="fr-FR" sz="2400" b="1" dirty="0" smtClean="0">
                <a:solidFill>
                  <a:srgbClr val="7030A0"/>
                </a:solidFill>
              </a:rPr>
              <a:t>(max(data))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540097"/>
            <a:ext cx="8480707" cy="36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/>
              <a:t>Write a program to create a dictionary called </a:t>
            </a:r>
            <a:r>
              <a:rPr lang="en-US" sz="2200" b="1" dirty="0" smtClean="0">
                <a:solidFill>
                  <a:srgbClr val="C00000"/>
                </a:solidFill>
              </a:rPr>
              <a:t>players</a:t>
            </a:r>
          </a:p>
          <a:p>
            <a:pPr>
              <a:buNone/>
            </a:pPr>
            <a:r>
              <a:rPr lang="en-US" sz="2200" b="1" dirty="0" smtClean="0"/>
              <a:t>and </a:t>
            </a:r>
            <a:r>
              <a:rPr lang="en-US" sz="2200" b="1" dirty="0" smtClean="0"/>
              <a:t>accept names of </a:t>
            </a:r>
            <a:r>
              <a:rPr lang="en-US" sz="2200" b="1" dirty="0" smtClean="0">
                <a:solidFill>
                  <a:srgbClr val="C00000"/>
                </a:solidFill>
              </a:rPr>
              <a:t>5 players </a:t>
            </a:r>
            <a:r>
              <a:rPr lang="en-US" sz="2200" b="1" dirty="0" smtClean="0"/>
              <a:t>and their </a:t>
            </a:r>
            <a:r>
              <a:rPr lang="en-US" sz="2200" b="1" dirty="0" smtClean="0">
                <a:solidFill>
                  <a:srgbClr val="C00000"/>
                </a:solidFill>
              </a:rPr>
              <a:t>runs </a:t>
            </a:r>
            <a:r>
              <a:rPr lang="en-US" sz="2200" b="1" dirty="0" smtClean="0"/>
              <a:t>from the </a:t>
            </a:r>
          </a:p>
          <a:p>
            <a:pPr>
              <a:buNone/>
            </a:pPr>
            <a:r>
              <a:rPr lang="en-US" sz="2200" b="1" dirty="0" smtClean="0"/>
              <a:t>user. Now </a:t>
            </a:r>
            <a:r>
              <a:rPr lang="en-US" sz="2200" b="1" dirty="0" smtClean="0"/>
              <a:t>find out the </a:t>
            </a:r>
            <a:r>
              <a:rPr lang="en-US" sz="2200" b="1" dirty="0" smtClean="0">
                <a:solidFill>
                  <a:srgbClr val="7030A0"/>
                </a:solidFill>
              </a:rPr>
              <a:t>highest score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6" descr="strdemo27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214282" y="1500174"/>
            <a:ext cx="8715436" cy="49292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Updating A Dictionary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Since dictionary is mutable, so we can </a:t>
            </a:r>
            <a:r>
              <a:rPr lang="en-IN" sz="2400" b="1" dirty="0" smtClean="0">
                <a:solidFill>
                  <a:srgbClr val="C00000"/>
                </a:solidFill>
              </a:rPr>
              <a:t>add new items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change the value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C00000"/>
                </a:solidFill>
              </a:rPr>
              <a:t>existing items </a:t>
            </a:r>
            <a:r>
              <a:rPr lang="en-IN" sz="2400" dirty="0" smtClean="0"/>
              <a:t>using either of two ways.</a:t>
            </a:r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r>
              <a:rPr lang="en-IN" sz="2400" dirty="0" smtClean="0"/>
              <a:t>These are:</a:t>
            </a:r>
          </a:p>
          <a:p>
            <a:pPr lvl="1"/>
            <a:endParaRPr lang="en-IN" sz="1900" b="1" dirty="0" smtClean="0">
              <a:solidFill>
                <a:srgbClr val="0070C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70C0"/>
                </a:solidFill>
              </a:rPr>
              <a:t>assignment operator</a:t>
            </a:r>
            <a:r>
              <a:rPr lang="en-IN" sz="1900" dirty="0" smtClean="0"/>
              <a:t> or 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b="1" dirty="0" smtClean="0">
                <a:solidFill>
                  <a:srgbClr val="0070C0"/>
                </a:solidFill>
              </a:rPr>
              <a:t>update( ) </a:t>
            </a:r>
            <a:r>
              <a:rPr lang="en-IN" sz="1900" dirty="0" smtClean="0"/>
              <a:t>method of </a:t>
            </a:r>
            <a:r>
              <a:rPr lang="en-IN" sz="1900" b="1" dirty="0" smtClean="0">
                <a:solidFill>
                  <a:srgbClr val="C00000"/>
                </a:solidFill>
              </a:rPr>
              <a:t>dictionary</a:t>
            </a:r>
            <a:r>
              <a:rPr lang="en-IN" sz="1900" dirty="0" smtClean="0"/>
              <a:t> object</a:t>
            </a:r>
            <a:endParaRPr lang="en-IN" sz="1900" b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players={}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i</a:t>
            </a:r>
            <a:r>
              <a:rPr lang="en-IN" sz="2000" b="1" dirty="0" smtClean="0">
                <a:solidFill>
                  <a:srgbClr val="C00000"/>
                </a:solidFill>
              </a:rPr>
              <a:t>=1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while </a:t>
            </a:r>
            <a:r>
              <a:rPr lang="en-IN" sz="2000" b="1" dirty="0" err="1" smtClean="0">
                <a:solidFill>
                  <a:srgbClr val="C00000"/>
                </a:solidFill>
              </a:rPr>
              <a:t>i</a:t>
            </a:r>
            <a:r>
              <a:rPr lang="en-IN" sz="2000" b="1" dirty="0" smtClean="0">
                <a:solidFill>
                  <a:srgbClr val="C00000"/>
                </a:solidFill>
              </a:rPr>
              <a:t>&lt;=5: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name=input("Enter player name:")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runs=</a:t>
            </a:r>
            <a:r>
              <a:rPr lang="en-IN" sz="2000" b="1" dirty="0" err="1" smtClean="0">
                <a:solidFill>
                  <a:srgbClr val="C00000"/>
                </a:solidFill>
              </a:rPr>
              <a:t>int</a:t>
            </a:r>
            <a:r>
              <a:rPr lang="en-IN" sz="2000" b="1" dirty="0" smtClean="0">
                <a:solidFill>
                  <a:srgbClr val="C00000"/>
                </a:solidFill>
              </a:rPr>
              <a:t>(input("Enter runs:"))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players[name]=runs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i</a:t>
            </a:r>
            <a:r>
              <a:rPr lang="en-IN" sz="2000" b="1" dirty="0" smtClean="0">
                <a:solidFill>
                  <a:srgbClr val="C00000"/>
                </a:solidFill>
              </a:rPr>
              <a:t>=i+1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print(players)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runs=max(</a:t>
            </a:r>
            <a:r>
              <a:rPr lang="en-IN" sz="2000" b="1" dirty="0" err="1" smtClean="0">
                <a:solidFill>
                  <a:srgbClr val="7030A0"/>
                </a:solidFill>
              </a:rPr>
              <a:t>players.values</a:t>
            </a:r>
            <a:r>
              <a:rPr lang="en-IN" sz="2000" b="1" dirty="0" smtClean="0">
                <a:solidFill>
                  <a:srgbClr val="7030A0"/>
                </a:solidFill>
              </a:rPr>
              <a:t>())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print("Highest runs are :",runs)</a:t>
            </a:r>
            <a:endParaRPr lang="en-US" sz="2100" b="1" dirty="0" smtClean="0">
              <a:solidFill>
                <a:srgbClr val="00B05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/>
              <a:t>Modify the previous code so that you are able to find out </a:t>
            </a:r>
          </a:p>
          <a:p>
            <a:pPr>
              <a:buNone/>
            </a:pPr>
            <a:r>
              <a:rPr lang="en-US" sz="2200" b="1" dirty="0" smtClean="0"/>
              <a:t>the </a:t>
            </a:r>
            <a:r>
              <a:rPr lang="en-US" sz="2200" b="1" dirty="0" smtClean="0">
                <a:solidFill>
                  <a:srgbClr val="7030A0"/>
                </a:solidFill>
              </a:rPr>
              <a:t>name</a:t>
            </a:r>
            <a:r>
              <a:rPr lang="en-US" sz="2200" b="1" dirty="0" smtClean="0"/>
              <a:t> of the </a:t>
            </a:r>
            <a:r>
              <a:rPr lang="en-US" sz="2200" b="1" dirty="0" smtClean="0">
                <a:solidFill>
                  <a:srgbClr val="C00000"/>
                </a:solidFill>
              </a:rPr>
              <a:t>player also </a:t>
            </a:r>
            <a:r>
              <a:rPr lang="en-US" sz="2200" b="1" dirty="0" smtClean="0"/>
              <a:t>who has scored the </a:t>
            </a:r>
            <a:r>
              <a:rPr lang="en-US" sz="2200" b="1" dirty="0" smtClean="0">
                <a:solidFill>
                  <a:srgbClr val="7030A0"/>
                </a:solidFill>
              </a:rPr>
              <a:t>highest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score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6" descr="strdemo27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49292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players={}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i</a:t>
            </a:r>
            <a:r>
              <a:rPr lang="en-IN" sz="2000" b="1" dirty="0" smtClean="0">
                <a:solidFill>
                  <a:srgbClr val="C00000"/>
                </a:solidFill>
              </a:rPr>
              <a:t>=1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while </a:t>
            </a:r>
            <a:r>
              <a:rPr lang="en-IN" sz="2000" b="1" dirty="0" err="1" smtClean="0">
                <a:solidFill>
                  <a:srgbClr val="C00000"/>
                </a:solidFill>
              </a:rPr>
              <a:t>i</a:t>
            </a:r>
            <a:r>
              <a:rPr lang="en-IN" sz="2000" b="1" dirty="0" smtClean="0">
                <a:solidFill>
                  <a:srgbClr val="C00000"/>
                </a:solidFill>
              </a:rPr>
              <a:t>&lt;=5: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name=input("Enter player name:")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runs=</a:t>
            </a:r>
            <a:r>
              <a:rPr lang="en-IN" sz="2000" b="1" dirty="0" err="1" smtClean="0">
                <a:solidFill>
                  <a:srgbClr val="C00000"/>
                </a:solidFill>
              </a:rPr>
              <a:t>int</a:t>
            </a:r>
            <a:r>
              <a:rPr lang="en-IN" sz="2000" b="1" dirty="0" smtClean="0">
                <a:solidFill>
                  <a:srgbClr val="C00000"/>
                </a:solidFill>
              </a:rPr>
              <a:t>(input("Enter runs:"))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players[name]=runs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i</a:t>
            </a:r>
            <a:r>
              <a:rPr lang="en-IN" sz="2000" b="1" dirty="0" smtClean="0">
                <a:solidFill>
                  <a:srgbClr val="C00000"/>
                </a:solidFill>
              </a:rPr>
              <a:t>=i+1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print(players)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max=0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pl=""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for </a:t>
            </a:r>
            <a:r>
              <a:rPr lang="en-IN" sz="2000" b="1" dirty="0" err="1" smtClean="0">
                <a:solidFill>
                  <a:srgbClr val="7030A0"/>
                </a:solidFill>
              </a:rPr>
              <a:t>name,runs</a:t>
            </a:r>
            <a:r>
              <a:rPr lang="en-IN" sz="2000" b="1" dirty="0" smtClean="0">
                <a:solidFill>
                  <a:srgbClr val="7030A0"/>
                </a:solidFill>
              </a:rPr>
              <a:t> in </a:t>
            </a:r>
            <a:r>
              <a:rPr lang="en-IN" sz="2000" b="1" dirty="0" err="1" smtClean="0">
                <a:solidFill>
                  <a:srgbClr val="7030A0"/>
                </a:solidFill>
              </a:rPr>
              <a:t>players.items</a:t>
            </a:r>
            <a:r>
              <a:rPr lang="en-IN" sz="2000" b="1" dirty="0" smtClean="0">
                <a:solidFill>
                  <a:srgbClr val="7030A0"/>
                </a:solidFill>
              </a:rPr>
              <a:t>():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if runs&gt;max: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max=runs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pl=name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print("Player with top score </a:t>
            </a:r>
            <a:r>
              <a:rPr lang="en-IN" sz="2000" b="1" dirty="0" err="1" smtClean="0">
                <a:solidFill>
                  <a:srgbClr val="C00000"/>
                </a:solidFill>
              </a:rPr>
              <a:t>is",pl,"with</a:t>
            </a:r>
            <a:r>
              <a:rPr lang="en-IN" sz="2000" b="1" dirty="0" smtClean="0">
                <a:solidFill>
                  <a:srgbClr val="C00000"/>
                </a:solidFill>
              </a:rPr>
              <a:t> score </a:t>
            </a:r>
            <a:r>
              <a:rPr lang="en-IN" sz="2000" b="1" dirty="0" err="1" smtClean="0">
                <a:solidFill>
                  <a:srgbClr val="C00000"/>
                </a:solidFill>
              </a:rPr>
              <a:t>of",max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  <a:endParaRPr lang="en-US" sz="2100" b="1" dirty="0" smtClean="0">
              <a:solidFill>
                <a:srgbClr val="00B05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min(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the </a:t>
            </a:r>
            <a:r>
              <a:rPr lang="en-IN" sz="2400" b="1" dirty="0" smtClean="0">
                <a:solidFill>
                  <a:srgbClr val="C00000"/>
                </a:solidFill>
              </a:rPr>
              <a:t>least </a:t>
            </a:r>
            <a:r>
              <a:rPr lang="en-IN" sz="2400" dirty="0" smtClean="0"/>
              <a:t>item present in the dictionary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sixMonths</a:t>
            </a:r>
            <a:r>
              <a:rPr lang="en-IN" sz="2000" b="1" dirty="0" smtClean="0">
                <a:solidFill>
                  <a:srgbClr val="C00000"/>
                </a:solidFill>
              </a:rPr>
              <a:t> = {"Jan":31, "Feb":28, "Mar":31, "Apr":30, "May":31, "Jun":30}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print(min(</a:t>
            </a:r>
            <a:r>
              <a:rPr lang="en-IN" sz="2000" b="1" dirty="0" err="1" smtClean="0">
                <a:solidFill>
                  <a:srgbClr val="7030A0"/>
                </a:solidFill>
              </a:rPr>
              <a:t>sixMonths</a:t>
            </a:r>
            <a:r>
              <a:rPr lang="en-IN" sz="20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Apr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any(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Like list and </a:t>
            </a:r>
            <a:r>
              <a:rPr lang="en-IN" sz="2400" dirty="0" err="1" smtClean="0"/>
              <a:t>tuple</a:t>
            </a:r>
            <a:r>
              <a:rPr lang="en-IN" sz="2400" dirty="0" smtClean="0"/>
              <a:t> ,  </a:t>
            </a:r>
            <a:r>
              <a:rPr lang="en-IN" sz="2400" b="1" dirty="0" smtClean="0">
                <a:solidFill>
                  <a:srgbClr val="C00000"/>
                </a:solidFill>
              </a:rPr>
              <a:t>any( ) </a:t>
            </a:r>
            <a:r>
              <a:rPr lang="en-IN" sz="2400" dirty="0" smtClean="0"/>
              <a:t>function accepts a </a:t>
            </a:r>
            <a:r>
              <a:rPr lang="en-IN" sz="2400" b="1" dirty="0" err="1" smtClean="0">
                <a:solidFill>
                  <a:srgbClr val="0070C0"/>
                </a:solidFill>
              </a:rPr>
              <a:t>dict</a:t>
            </a:r>
            <a:r>
              <a:rPr lang="en-IN" sz="2400" dirty="0" smtClean="0"/>
              <a:t> as argument and returns </a:t>
            </a:r>
            <a:r>
              <a:rPr lang="en-IN" sz="2400" b="1" dirty="0" smtClean="0">
                <a:solidFill>
                  <a:srgbClr val="0070C0"/>
                </a:solidFill>
              </a:rPr>
              <a:t>True</a:t>
            </a:r>
            <a:r>
              <a:rPr lang="en-IN" sz="2400" dirty="0" smtClean="0"/>
              <a:t> if </a:t>
            </a:r>
            <a:r>
              <a:rPr lang="en-IN" sz="2400" dirty="0" err="1" smtClean="0"/>
              <a:t>atleast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one element </a:t>
            </a:r>
            <a:r>
              <a:rPr lang="en-IN" sz="2400" dirty="0" smtClean="0"/>
              <a:t>of the </a:t>
            </a:r>
            <a:r>
              <a:rPr lang="en-IN" sz="2400" b="1" dirty="0" err="1" smtClean="0">
                <a:solidFill>
                  <a:srgbClr val="0070C0"/>
                </a:solidFill>
              </a:rPr>
              <a:t>dict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0070C0"/>
                </a:solidFill>
              </a:rPr>
              <a:t>True</a:t>
            </a:r>
            <a:r>
              <a:rPr lang="en-IN" sz="2400" dirty="0" smtClean="0"/>
              <a:t>. If not, this method returns </a:t>
            </a:r>
            <a:r>
              <a:rPr lang="en-IN" sz="2400" b="1" dirty="0" smtClean="0">
                <a:solidFill>
                  <a:srgbClr val="0070C0"/>
                </a:solidFill>
              </a:rPr>
              <a:t>False</a:t>
            </a:r>
            <a:r>
              <a:rPr lang="en-IN" sz="2400" dirty="0" smtClean="0"/>
              <a:t>.</a:t>
            </a:r>
            <a:r>
              <a:rPr lang="en-IN" sz="2400" b="1" dirty="0" smtClean="0"/>
              <a:t> </a:t>
            </a:r>
            <a:r>
              <a:rPr lang="en-IN" sz="2400" dirty="0" smtClean="0"/>
              <a:t>If the </a:t>
            </a:r>
            <a:r>
              <a:rPr lang="en-IN" sz="2400" b="1" dirty="0" err="1" smtClean="0">
                <a:solidFill>
                  <a:srgbClr val="0070C0"/>
                </a:solidFill>
              </a:rPr>
              <a:t>dict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dirty="0" smtClean="0"/>
              <a:t>is empty, then also it returns </a:t>
            </a:r>
            <a:r>
              <a:rPr lang="en-IN" sz="2400" b="1" dirty="0" smtClean="0">
                <a:solidFill>
                  <a:srgbClr val="0070C0"/>
                </a:solidFill>
              </a:rPr>
              <a:t>False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data={1:31,2:28,3:30}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print(any(data))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500702"/>
            <a:ext cx="980178" cy="282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data={0:1,False:2,'':3}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print(any(data))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929066"/>
            <a:ext cx="1071573" cy="357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data={'0':1,False:2,'':3}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print(any(data))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571876"/>
            <a:ext cx="987142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data= { 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print(any(data))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929066"/>
            <a:ext cx="1071570" cy="357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all(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all( ) </a:t>
            </a:r>
            <a:r>
              <a:rPr lang="en-IN" sz="2400" dirty="0" smtClean="0"/>
              <a:t>function accepts a </a:t>
            </a:r>
            <a:r>
              <a:rPr lang="en-IN" sz="2400" b="1" dirty="0" err="1" smtClean="0">
                <a:solidFill>
                  <a:srgbClr val="0070C0"/>
                </a:solidFill>
              </a:rPr>
              <a:t>dict</a:t>
            </a:r>
            <a:r>
              <a:rPr lang="en-IN" sz="2400" dirty="0" smtClean="0"/>
              <a:t> as argument and returns </a:t>
            </a:r>
            <a:r>
              <a:rPr lang="en-IN" sz="2400" b="1" dirty="0" smtClean="0">
                <a:solidFill>
                  <a:srgbClr val="0070C0"/>
                </a:solidFill>
              </a:rPr>
              <a:t>True</a:t>
            </a:r>
            <a:r>
              <a:rPr lang="en-IN" sz="2400" dirty="0" smtClean="0"/>
              <a:t> if  </a:t>
            </a:r>
            <a:r>
              <a:rPr lang="en-IN" sz="2400" b="1" dirty="0" smtClean="0">
                <a:solidFill>
                  <a:srgbClr val="7030A0"/>
                </a:solidFill>
              </a:rPr>
              <a:t>all the keys </a:t>
            </a:r>
            <a:r>
              <a:rPr lang="en-IN" sz="2400" dirty="0" smtClean="0"/>
              <a:t>of the </a:t>
            </a:r>
            <a:r>
              <a:rPr lang="en-IN" sz="2400" b="1" dirty="0" err="1" smtClean="0">
                <a:solidFill>
                  <a:srgbClr val="0070C0"/>
                </a:solidFill>
              </a:rPr>
              <a:t>dict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0070C0"/>
                </a:solidFill>
              </a:rPr>
              <a:t>True</a:t>
            </a:r>
            <a:r>
              <a:rPr lang="en-IN" sz="2400" dirty="0" smtClean="0"/>
              <a:t> or if the </a:t>
            </a:r>
            <a:r>
              <a:rPr lang="en-IN" sz="2400" b="1" dirty="0" smtClean="0">
                <a:solidFill>
                  <a:srgbClr val="0070C0"/>
                </a:solidFill>
              </a:rPr>
              <a:t>List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7030A0"/>
                </a:solidFill>
              </a:rPr>
              <a:t>empty</a:t>
            </a:r>
            <a:r>
              <a:rPr lang="en-IN" sz="2400" dirty="0" smtClean="0"/>
              <a:t> .If not, this method returns </a:t>
            </a:r>
            <a:r>
              <a:rPr lang="en-IN" sz="2400" b="1" dirty="0" smtClean="0">
                <a:solidFill>
                  <a:srgbClr val="0070C0"/>
                </a:solidFill>
              </a:rPr>
              <a:t>False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data={1:31,2:28,3:30,0:10}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print(all(data))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500702"/>
            <a:ext cx="1285884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Updating Using </a:t>
            </a:r>
            <a:br>
              <a:rPr lang="en-US" sz="2800" b="1" dirty="0" smtClean="0"/>
            </a:br>
            <a:r>
              <a:rPr lang="en-US" sz="2800" b="1" dirty="0" smtClean="0"/>
              <a:t>Assignment Operator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Syntax Of </a:t>
            </a:r>
            <a:r>
              <a:rPr lang="en-US" sz="2400" b="1" u="sng" dirty="0" err="1" smtClean="0">
                <a:solidFill>
                  <a:srgbClr val="0070C0"/>
                </a:solidFill>
              </a:rPr>
              <a:t>Assigment</a:t>
            </a:r>
            <a:r>
              <a:rPr lang="en-US" sz="2400" b="1" u="sng" dirty="0" smtClean="0">
                <a:solidFill>
                  <a:srgbClr val="0070C0"/>
                </a:solidFill>
              </a:rPr>
              <a:t> Operator</a:t>
            </a:r>
            <a:r>
              <a:rPr lang="en-US" sz="2400" b="1" u="sng" dirty="0" smtClean="0"/>
              <a:t>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dict_var</a:t>
            </a:r>
            <a:r>
              <a:rPr lang="en-US" sz="2000" b="1" dirty="0" smtClean="0">
                <a:solidFill>
                  <a:srgbClr val="C00000"/>
                </a:solidFill>
              </a:rPr>
              <a:t>[key]=value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When we use </a:t>
            </a:r>
            <a:r>
              <a:rPr lang="en-IN" sz="2400" b="1" dirty="0" smtClean="0">
                <a:solidFill>
                  <a:srgbClr val="C00000"/>
                </a:solidFill>
              </a:rPr>
              <a:t>assignment operator </a:t>
            </a:r>
            <a:r>
              <a:rPr lang="en-IN" sz="2400" dirty="0" smtClean="0"/>
              <a:t>, Python simply searches for the </a:t>
            </a:r>
            <a:r>
              <a:rPr lang="en-IN" sz="2400" b="1" dirty="0" smtClean="0">
                <a:solidFill>
                  <a:srgbClr val="C00000"/>
                </a:solidFill>
              </a:rPr>
              <a:t>key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C00000"/>
                </a:solidFill>
              </a:rPr>
              <a:t>dictionary object</a:t>
            </a:r>
            <a:r>
              <a:rPr lang="en-IN" sz="2400" dirty="0" smtClean="0"/>
              <a:t>.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If the </a:t>
            </a:r>
            <a:r>
              <a:rPr lang="en-US" sz="2400" b="1" dirty="0" smtClean="0">
                <a:solidFill>
                  <a:srgbClr val="C00000"/>
                </a:solidFill>
              </a:rPr>
              <a:t>key</a:t>
            </a:r>
            <a:r>
              <a:rPr lang="en-US" sz="2400" dirty="0" smtClean="0"/>
              <a:t> is found , it’s </a:t>
            </a:r>
            <a:r>
              <a:rPr lang="en-US" sz="2400" b="1" dirty="0" smtClean="0">
                <a:solidFill>
                  <a:srgbClr val="C00000"/>
                </a:solidFill>
              </a:rPr>
              <a:t>value</a:t>
            </a:r>
            <a:r>
              <a:rPr lang="en-US" sz="2400" dirty="0" smtClean="0"/>
              <a:t> is replaced with the </a:t>
            </a:r>
            <a:r>
              <a:rPr lang="en-US" sz="2400" b="1" dirty="0" smtClean="0">
                <a:solidFill>
                  <a:srgbClr val="C00000"/>
                </a:solidFill>
              </a:rPr>
              <a:t>value</a:t>
            </a:r>
            <a:r>
              <a:rPr lang="en-US" sz="2400" dirty="0" smtClean="0"/>
              <a:t> we have passed, otherwise a </a:t>
            </a:r>
            <a:r>
              <a:rPr lang="en-US" sz="2400" b="1" i="1" dirty="0" smtClean="0">
                <a:solidFill>
                  <a:srgbClr val="0070C0"/>
                </a:solidFill>
              </a:rPr>
              <a:t>new key-value pair entry is created</a:t>
            </a:r>
            <a:endParaRPr lang="en-IN" sz="2400" b="1" i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data={1:31,2:28,3:30}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print(all(data))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500570"/>
            <a:ext cx="987142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data={'0':1,True:2,' </a:t>
            </a:r>
            <a:r>
              <a:rPr lang="en-IN" sz="2400" b="1" dirty="0" smtClean="0">
                <a:solidFill>
                  <a:srgbClr val="C00000"/>
                </a:solidFill>
              </a:rPr>
              <a:t>  ':</a:t>
            </a:r>
            <a:r>
              <a:rPr lang="en-IN" sz="2400" b="1" dirty="0" smtClean="0">
                <a:solidFill>
                  <a:srgbClr val="C00000"/>
                </a:solidFill>
              </a:rPr>
              <a:t>3}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print(all(data))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883006"/>
            <a:ext cx="928694" cy="403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data= { 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print(all(data))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000504"/>
            <a:ext cx="987142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sorted(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Like it is with </a:t>
            </a:r>
            <a:r>
              <a:rPr lang="en-IN" sz="2400" b="1" dirty="0" smtClean="0">
                <a:solidFill>
                  <a:srgbClr val="0070C0"/>
                </a:solidFill>
              </a:rPr>
              <a:t>lists</a:t>
            </a:r>
            <a:r>
              <a:rPr lang="en-IN" sz="2400" dirty="0" smtClean="0"/>
              <a:t> and </a:t>
            </a:r>
            <a:r>
              <a:rPr lang="en-IN" sz="2400" b="1" dirty="0" err="1" smtClean="0">
                <a:solidFill>
                  <a:srgbClr val="0070C0"/>
                </a:solidFill>
              </a:rPr>
              <a:t>tuples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C00000"/>
                </a:solidFill>
              </a:rPr>
              <a:t>sorted() </a:t>
            </a:r>
            <a:r>
              <a:rPr lang="en-IN" sz="2400" dirty="0" smtClean="0"/>
              <a:t>function returns a sorted sequence of the keys in the dictionary.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sorting is in </a:t>
            </a:r>
            <a:r>
              <a:rPr lang="en-IN" sz="2400" b="1" dirty="0" smtClean="0">
                <a:solidFill>
                  <a:srgbClr val="C00000"/>
                </a:solidFill>
              </a:rPr>
              <a:t>ascending order</a:t>
            </a:r>
            <a:r>
              <a:rPr lang="en-IN" sz="2400" dirty="0" smtClean="0"/>
              <a:t>, and doesn’t modify the original Python dictionary.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 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sixMonths</a:t>
            </a:r>
            <a:r>
              <a:rPr lang="en-IN" sz="2000" b="1" dirty="0" smtClean="0">
                <a:solidFill>
                  <a:srgbClr val="C00000"/>
                </a:solidFill>
              </a:rPr>
              <a:t> = {"Jan":31, "Feb":28, "Mar":31, "Apr":30, "May":31, "Jun":30}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print(sorted(</a:t>
            </a:r>
            <a:r>
              <a:rPr lang="en-IN" sz="2000" b="1" dirty="0" err="1" smtClean="0">
                <a:solidFill>
                  <a:srgbClr val="7030A0"/>
                </a:solidFill>
              </a:rPr>
              <a:t>sixMonths</a:t>
            </a:r>
            <a:r>
              <a:rPr lang="en-IN" sz="2000" b="1" dirty="0" smtClean="0">
                <a:solidFill>
                  <a:srgbClr val="7030A0"/>
                </a:solidFill>
              </a:rPr>
              <a:t>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</a:t>
            </a:r>
            <a:r>
              <a:rPr lang="en-IN" sz="2000" b="1" dirty="0" err="1" smtClean="0">
                <a:solidFill>
                  <a:srgbClr val="C00000"/>
                </a:solidFill>
              </a:rPr>
              <a:t>sixMonths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2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786322"/>
            <a:ext cx="8786874" cy="513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sixMonths</a:t>
            </a:r>
            <a:r>
              <a:rPr lang="en-IN" sz="2200" b="1" dirty="0" smtClean="0">
                <a:solidFill>
                  <a:srgbClr val="C00000"/>
                </a:solidFill>
              </a:rPr>
              <a:t> = {"Jan":31, "Feb":28, "Mar":31, "Apr":30, 4:31, 5:30}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print(sorted(</a:t>
            </a:r>
            <a:r>
              <a:rPr lang="en-IN" sz="2400" b="1" dirty="0" err="1" smtClean="0">
                <a:solidFill>
                  <a:srgbClr val="7030A0"/>
                </a:solidFill>
              </a:rPr>
              <a:t>sixMonths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017205"/>
            <a:ext cx="8286808" cy="4666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sixMonths</a:t>
            </a:r>
            <a:r>
              <a:rPr lang="en-IN" sz="2200" b="1" dirty="0" smtClean="0">
                <a:solidFill>
                  <a:srgbClr val="C00000"/>
                </a:solidFill>
              </a:rPr>
              <a:t> = {"Jan":31, "Feb":28, "Mar":31, "Apr":30, "May":31, "Jun":30}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print(sorted(</a:t>
            </a:r>
            <a:r>
              <a:rPr lang="en-IN" sz="2200" b="1" dirty="0" err="1" smtClean="0">
                <a:solidFill>
                  <a:srgbClr val="7030A0"/>
                </a:solidFill>
              </a:rPr>
              <a:t>sixMonths,reverse</a:t>
            </a:r>
            <a:r>
              <a:rPr lang="en-IN" sz="2200" b="1" dirty="0" smtClean="0">
                <a:solidFill>
                  <a:srgbClr val="7030A0"/>
                </a:solidFill>
              </a:rPr>
              <a:t>=True))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035652"/>
            <a:ext cx="8286808" cy="429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dict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As previously mentioned the </a:t>
            </a:r>
            <a:r>
              <a:rPr lang="en-IN" sz="2400" b="1" dirty="0" err="1" smtClean="0">
                <a:solidFill>
                  <a:srgbClr val="C00000"/>
                </a:solidFill>
              </a:rPr>
              <a:t>dict</a:t>
            </a:r>
            <a:r>
              <a:rPr lang="en-IN" sz="2400" b="1" dirty="0" smtClean="0">
                <a:solidFill>
                  <a:srgbClr val="C00000"/>
                </a:solidFill>
              </a:rPr>
              <a:t>( ) </a:t>
            </a:r>
            <a:r>
              <a:rPr lang="en-IN" sz="2400" dirty="0" smtClean="0"/>
              <a:t>function can be used to create dictionaries . It can accept </a:t>
            </a:r>
            <a:r>
              <a:rPr lang="en-IN" sz="2400" b="1" dirty="0" smtClean="0">
                <a:solidFill>
                  <a:srgbClr val="C00000"/>
                </a:solidFill>
              </a:rPr>
              <a:t>key-value pairs </a:t>
            </a:r>
            <a:r>
              <a:rPr lang="en-IN" sz="2400" dirty="0" smtClean="0"/>
              <a:t>or </a:t>
            </a:r>
            <a:r>
              <a:rPr lang="en-IN" sz="2400" b="1" dirty="0" err="1" smtClean="0">
                <a:solidFill>
                  <a:srgbClr val="C00000"/>
                </a:solidFill>
              </a:rPr>
              <a:t>iterable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mappings</a:t>
            </a:r>
            <a:r>
              <a:rPr lang="en-IN" sz="2400" dirty="0" smtClean="0"/>
              <a:t> as argument and converts them into dictionaries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months = </a:t>
            </a:r>
            <a:r>
              <a:rPr lang="en-IN" sz="2000" b="1" dirty="0" err="1" smtClean="0">
                <a:solidFill>
                  <a:srgbClr val="7030A0"/>
                </a:solidFill>
              </a:rPr>
              <a:t>dict</a:t>
            </a:r>
            <a:r>
              <a:rPr lang="en-IN" sz="2000" b="1" dirty="0" smtClean="0">
                <a:solidFill>
                  <a:srgbClr val="7030A0"/>
                </a:solidFill>
              </a:rPr>
              <a:t>(Jan=31,Feb=28)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print('months = ',months)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print(type(months))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643578"/>
            <a:ext cx="6572296" cy="568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months = </a:t>
            </a:r>
            <a:r>
              <a:rPr lang="en-IN" sz="2200" b="1" dirty="0" err="1" smtClean="0">
                <a:solidFill>
                  <a:srgbClr val="7030A0"/>
                </a:solidFill>
              </a:rPr>
              <a:t>dict</a:t>
            </a:r>
            <a:r>
              <a:rPr lang="en-IN" sz="2200" b="1" dirty="0" smtClean="0">
                <a:solidFill>
                  <a:srgbClr val="7030A0"/>
                </a:solidFill>
              </a:rPr>
              <a:t>([('Jan',31),('Feb',28)])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print('months = ',months)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857628"/>
            <a:ext cx="6030206" cy="34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months = </a:t>
            </a:r>
            <a:r>
              <a:rPr lang="en-IN" sz="2200" b="1" dirty="0" err="1" smtClean="0">
                <a:solidFill>
                  <a:srgbClr val="7030A0"/>
                </a:solidFill>
              </a:rPr>
              <a:t>dict</a:t>
            </a:r>
            <a:r>
              <a:rPr lang="en-IN" sz="2200" b="1" dirty="0" smtClean="0">
                <a:solidFill>
                  <a:srgbClr val="7030A0"/>
                </a:solidFill>
              </a:rPr>
              <a:t>((('Jan',31),('Feb',28)))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print('months = ',months)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857628"/>
            <a:ext cx="6030206" cy="34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print("Before updating:")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student_data</a:t>
            </a:r>
            <a:r>
              <a:rPr lang="en-US" sz="2400" b="1" dirty="0" smtClean="0">
                <a:solidFill>
                  <a:srgbClr val="7030A0"/>
                </a:solidFill>
              </a:rPr>
              <a:t>[2]='</a:t>
            </a:r>
            <a:r>
              <a:rPr lang="en-US" sz="2400" b="1" dirty="0" err="1" smtClean="0">
                <a:solidFill>
                  <a:srgbClr val="7030A0"/>
                </a:solidFill>
              </a:rPr>
              <a:t>Brajendra</a:t>
            </a:r>
            <a:r>
              <a:rPr lang="en-US" sz="2400" b="1" dirty="0" smtClean="0">
                <a:solidFill>
                  <a:srgbClr val="7030A0"/>
                </a:solidFill>
              </a:rPr>
              <a:t>'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print("After updating:")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500702"/>
            <a:ext cx="8715436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months = </a:t>
            </a:r>
            <a:r>
              <a:rPr lang="en-IN" sz="2200" b="1" dirty="0" err="1" smtClean="0">
                <a:solidFill>
                  <a:srgbClr val="7030A0"/>
                </a:solidFill>
              </a:rPr>
              <a:t>dict</a:t>
            </a:r>
            <a:r>
              <a:rPr lang="en-IN" sz="2200" b="1" dirty="0" smtClean="0">
                <a:solidFill>
                  <a:srgbClr val="7030A0"/>
                </a:solidFill>
              </a:rPr>
              <a:t>({'Jan':31,'Feb':28})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print('months = ',months) 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857628"/>
            <a:ext cx="6030206" cy="34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months = </a:t>
            </a:r>
            <a:r>
              <a:rPr lang="en-IN" sz="2200" b="1" dirty="0" err="1" smtClean="0">
                <a:solidFill>
                  <a:srgbClr val="7030A0"/>
                </a:solidFill>
              </a:rPr>
              <a:t>dict</a:t>
            </a:r>
            <a:r>
              <a:rPr lang="en-IN" sz="2200" b="1" dirty="0" smtClean="0">
                <a:solidFill>
                  <a:srgbClr val="7030A0"/>
                </a:solidFill>
              </a:rPr>
              <a:t>(12)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print('months = ',months)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79" y="3857628"/>
            <a:ext cx="5901195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kwargs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/>
              <a:t>Function </a:t>
            </a:r>
            <a:br>
              <a:rPr lang="en-US" sz="2800" b="1" dirty="0" smtClean="0"/>
            </a:br>
            <a:r>
              <a:rPr lang="en-US" sz="2800" b="1" dirty="0" smtClean="0"/>
              <a:t>Argument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understand </a:t>
            </a:r>
            <a:r>
              <a:rPr lang="en-IN" sz="2400" b="1" dirty="0" err="1" smtClean="0">
                <a:solidFill>
                  <a:srgbClr val="C00000"/>
                </a:solidFill>
              </a:rPr>
              <a:t>kwargs</a:t>
            </a:r>
            <a:r>
              <a:rPr lang="en-IN" sz="2400" dirty="0" smtClean="0"/>
              <a:t> , try to figure out the output of the code below</a:t>
            </a:r>
            <a:endParaRPr lang="en-IN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s-ES" sz="2000" b="1" dirty="0" err="1" smtClean="0">
                <a:solidFill>
                  <a:srgbClr val="C00000"/>
                </a:solidFill>
              </a:rPr>
              <a:t>def</a:t>
            </a:r>
            <a:r>
              <a:rPr lang="es-ES" sz="2000" b="1" dirty="0" smtClean="0">
                <a:solidFill>
                  <a:srgbClr val="C00000"/>
                </a:solidFill>
              </a:rPr>
              <a:t> </a:t>
            </a:r>
            <a:r>
              <a:rPr lang="es-ES" sz="2000" b="1" dirty="0" err="1" smtClean="0">
                <a:solidFill>
                  <a:srgbClr val="C00000"/>
                </a:solidFill>
              </a:rPr>
              <a:t>addnos</a:t>
            </a:r>
            <a:r>
              <a:rPr lang="es-ES" sz="2000" b="1" dirty="0" smtClean="0">
                <a:solidFill>
                  <a:srgbClr val="C00000"/>
                </a:solidFill>
              </a:rPr>
              <a:t>(</a:t>
            </a:r>
            <a:r>
              <a:rPr lang="es-ES" sz="2000" b="1" dirty="0" err="1" smtClean="0">
                <a:solidFill>
                  <a:srgbClr val="C00000"/>
                </a:solidFill>
              </a:rPr>
              <a:t>x,y,z</a:t>
            </a:r>
            <a:r>
              <a:rPr lang="es-ES" sz="2000" b="1" dirty="0" smtClean="0">
                <a:solidFill>
                  <a:srgbClr val="C00000"/>
                </a:solidFill>
              </a:rPr>
              <a:t>): </a:t>
            </a:r>
            <a:endParaRPr lang="es-E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s-ES" sz="2000" b="1" dirty="0" smtClean="0">
                <a:solidFill>
                  <a:srgbClr val="C00000"/>
                </a:solidFill>
              </a:rPr>
              <a:t>	</a:t>
            </a:r>
            <a:r>
              <a:rPr lang="es-ES" sz="2000" b="1" dirty="0" err="1" smtClean="0">
                <a:solidFill>
                  <a:srgbClr val="C00000"/>
                </a:solidFill>
              </a:rPr>
              <a:t>print</a:t>
            </a:r>
            <a:r>
              <a:rPr lang="es-ES" sz="2000" b="1" dirty="0" smtClean="0">
                <a:solidFill>
                  <a:srgbClr val="C00000"/>
                </a:solidFill>
              </a:rPr>
              <a:t>("</a:t>
            </a:r>
            <a:r>
              <a:rPr lang="es-ES" sz="2000" b="1" dirty="0" err="1" smtClean="0">
                <a:solidFill>
                  <a:srgbClr val="C00000"/>
                </a:solidFill>
              </a:rPr>
              <a:t>sum</a:t>
            </a:r>
            <a:r>
              <a:rPr lang="es-ES" sz="2000" b="1" dirty="0" smtClean="0">
                <a:solidFill>
                  <a:srgbClr val="C00000"/>
                </a:solidFill>
              </a:rPr>
              <a:t>:",</a:t>
            </a:r>
            <a:r>
              <a:rPr lang="es-ES" sz="2000" b="1" dirty="0" err="1" smtClean="0">
                <a:solidFill>
                  <a:srgbClr val="C00000"/>
                </a:solidFill>
              </a:rPr>
              <a:t>x+y+z</a:t>
            </a:r>
            <a:r>
              <a:rPr lang="es-ES" sz="2000" b="1" dirty="0" smtClean="0">
                <a:solidFill>
                  <a:srgbClr val="C00000"/>
                </a:solidFill>
              </a:rPr>
              <a:t>) </a:t>
            </a:r>
            <a:endParaRPr lang="es-E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s-ES" sz="2000" b="1" dirty="0" err="1" smtClean="0">
                <a:solidFill>
                  <a:srgbClr val="7030A0"/>
                </a:solidFill>
              </a:rPr>
              <a:t>addnos</a:t>
            </a:r>
            <a:r>
              <a:rPr lang="es-ES" sz="2000" b="1" dirty="0" smtClean="0">
                <a:solidFill>
                  <a:srgbClr val="7030A0"/>
                </a:solidFill>
              </a:rPr>
              <a:t>(10,20,30)</a:t>
            </a:r>
          </a:p>
          <a:p>
            <a:pPr>
              <a:buNone/>
            </a:pPr>
            <a:r>
              <a:rPr lang="es-ES" sz="2000" b="1" dirty="0" err="1" smtClean="0">
                <a:solidFill>
                  <a:srgbClr val="7030A0"/>
                </a:solidFill>
              </a:rPr>
              <a:t>addnos</a:t>
            </a:r>
            <a:r>
              <a:rPr lang="es-ES" sz="2000" b="1" dirty="0" smtClean="0">
                <a:solidFill>
                  <a:srgbClr val="7030A0"/>
                </a:solidFill>
              </a:rPr>
              <a:t>(10,20,30,40,50)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143513"/>
            <a:ext cx="8429684" cy="1068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kwargs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/>
              <a:t>Function </a:t>
            </a:r>
            <a:br>
              <a:rPr lang="en-US" sz="2800" b="1" dirty="0" smtClean="0"/>
            </a:br>
            <a:r>
              <a:rPr lang="en-US" sz="2800" b="1" dirty="0" smtClean="0"/>
              <a:t>Argument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overcome this problem , we used the technique of </a:t>
            </a:r>
            <a:r>
              <a:rPr lang="en-IN" sz="2400" b="1" dirty="0" smtClean="0">
                <a:solidFill>
                  <a:srgbClr val="C00000"/>
                </a:solidFill>
              </a:rPr>
              <a:t>variable length arguments</a:t>
            </a:r>
            <a:r>
              <a:rPr lang="en-IN" sz="2400" dirty="0" smtClean="0"/>
              <a:t>, where we prefix the function parameter with an asterisk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allows us to </a:t>
            </a:r>
            <a:r>
              <a:rPr lang="en-IN" sz="2400" b="1" dirty="0" smtClean="0">
                <a:solidFill>
                  <a:srgbClr val="C00000"/>
                </a:solidFill>
              </a:rPr>
              <a:t>pass any number of arguments </a:t>
            </a:r>
            <a:r>
              <a:rPr lang="en-IN" sz="2400" dirty="0" smtClean="0"/>
              <a:t>to the function and inside the </a:t>
            </a:r>
            <a:r>
              <a:rPr lang="en-IN" sz="2400" dirty="0" smtClean="0"/>
              <a:t> function they are received as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args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/>
              <a:t>Function </a:t>
            </a:r>
            <a:br>
              <a:rPr lang="en-US" sz="2800" b="1" dirty="0" smtClean="0"/>
            </a:br>
            <a:r>
              <a:rPr lang="en-US" sz="2800" b="1" dirty="0" smtClean="0"/>
              <a:t>Argument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 </a:t>
            </a:r>
            <a:r>
              <a:rPr lang="en-US" sz="2400" b="1" dirty="0" err="1" smtClean="0">
                <a:solidFill>
                  <a:srgbClr val="C00000"/>
                </a:solidFill>
              </a:rPr>
              <a:t>addnos</a:t>
            </a:r>
            <a:r>
              <a:rPr lang="en-US" sz="2400" b="1" dirty="0" smtClean="0">
                <a:solidFill>
                  <a:srgbClr val="C00000"/>
                </a:solidFill>
              </a:rPr>
              <a:t>(*</a:t>
            </a:r>
            <a:r>
              <a:rPr lang="en-US" sz="2400" b="1" dirty="0" err="1" smtClean="0">
                <a:solidFill>
                  <a:srgbClr val="C00000"/>
                </a:solidFill>
              </a:rPr>
              <a:t>args</a:t>
            </a:r>
            <a:r>
              <a:rPr lang="en-US" sz="2400" b="1" dirty="0" smtClean="0">
                <a:solidFill>
                  <a:srgbClr val="C00000"/>
                </a:solidFill>
              </a:rPr>
              <a:t>):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sum=0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for x in </a:t>
            </a:r>
            <a:r>
              <a:rPr lang="en-US" sz="2400" b="1" dirty="0" err="1" smtClean="0">
                <a:solidFill>
                  <a:srgbClr val="C00000"/>
                </a:solidFill>
              </a:rPr>
              <a:t>args</a:t>
            </a:r>
            <a:r>
              <a:rPr lang="en-US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sum=</a:t>
            </a:r>
            <a:r>
              <a:rPr lang="en-US" sz="2400" b="1" dirty="0" err="1" smtClean="0">
                <a:solidFill>
                  <a:srgbClr val="C00000"/>
                </a:solidFill>
              </a:rPr>
              <a:t>sum+x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print("sum:",sum) 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addnos</a:t>
            </a:r>
            <a:r>
              <a:rPr lang="en-US" sz="2400" b="1" dirty="0" smtClean="0">
                <a:solidFill>
                  <a:srgbClr val="7030A0"/>
                </a:solidFill>
              </a:rPr>
              <a:t>(10,20,30)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addnos</a:t>
            </a:r>
            <a:r>
              <a:rPr lang="en-US" sz="2400" b="1" dirty="0" smtClean="0">
                <a:solidFill>
                  <a:srgbClr val="7030A0"/>
                </a:solidFill>
              </a:rPr>
              <a:t>(10,20,30,40,50)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</a:t>
            </a: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643578"/>
            <a:ext cx="1245241" cy="568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args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/>
              <a:t>Function </a:t>
            </a:r>
            <a:br>
              <a:rPr lang="en-US" sz="2800" b="1" dirty="0" smtClean="0"/>
            </a:br>
            <a:r>
              <a:rPr lang="en-US" sz="2800" b="1" dirty="0" smtClean="0"/>
              <a:t>Argument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Using </a:t>
            </a:r>
            <a:r>
              <a:rPr lang="en-IN" sz="2400" b="1" dirty="0" smtClean="0">
                <a:solidFill>
                  <a:srgbClr val="C00000"/>
                </a:solidFill>
              </a:rPr>
              <a:t>*</a:t>
            </a:r>
            <a:r>
              <a:rPr lang="en-IN" sz="2400" b="1" dirty="0" err="1" smtClean="0">
                <a:solidFill>
                  <a:srgbClr val="C00000"/>
                </a:solidFill>
              </a:rPr>
              <a:t>args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, we cannot pass </a:t>
            </a:r>
            <a:r>
              <a:rPr lang="en-IN" sz="2400" b="1" dirty="0" smtClean="0">
                <a:solidFill>
                  <a:srgbClr val="C00000"/>
                </a:solidFill>
              </a:rPr>
              <a:t>keyword arguments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So ,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has given us a solution for this ,called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**</a:t>
            </a:r>
            <a:r>
              <a:rPr lang="en-IN" sz="2400" b="1" dirty="0" err="1" smtClean="0">
                <a:solidFill>
                  <a:srgbClr val="C00000"/>
                </a:solidFill>
              </a:rPr>
              <a:t>kwargs</a:t>
            </a:r>
            <a:r>
              <a:rPr lang="en-IN" sz="2400" dirty="0" smtClean="0"/>
              <a:t>, </a:t>
            </a:r>
            <a:r>
              <a:rPr lang="en-IN" sz="2400" dirty="0" smtClean="0"/>
              <a:t>which </a:t>
            </a:r>
            <a:r>
              <a:rPr lang="en-IN" sz="2400" dirty="0" smtClean="0"/>
              <a:t>allows us to pass the </a:t>
            </a:r>
            <a:r>
              <a:rPr lang="en-IN" sz="2400" b="1" dirty="0" smtClean="0">
                <a:solidFill>
                  <a:srgbClr val="7030A0"/>
                </a:solidFill>
              </a:rPr>
              <a:t>variable length of keyword arguments </a:t>
            </a:r>
            <a:r>
              <a:rPr lang="en-IN" sz="2400" dirty="0" smtClean="0"/>
              <a:t>to the function.</a:t>
            </a:r>
          </a:p>
          <a:p>
            <a:endParaRPr lang="en-IN" sz="2400" dirty="0" smtClean="0"/>
          </a:p>
          <a:p>
            <a:pPr>
              <a:buNone/>
            </a:pPr>
            <a:endParaRPr lang="en-US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kwargs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/>
              <a:t>Function </a:t>
            </a:r>
            <a:br>
              <a:rPr lang="en-US" sz="2800" b="1" dirty="0" smtClean="0"/>
            </a:br>
            <a:r>
              <a:rPr lang="en-US" sz="2800" b="1" dirty="0" smtClean="0"/>
              <a:t>Argument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</a:t>
            </a:r>
            <a:r>
              <a:rPr lang="en-IN" sz="2400" dirty="0" smtClean="0"/>
              <a:t>the function, we use the </a:t>
            </a:r>
            <a:r>
              <a:rPr lang="en-IN" sz="2400" b="1" dirty="0" smtClean="0">
                <a:solidFill>
                  <a:srgbClr val="C00000"/>
                </a:solidFill>
              </a:rPr>
              <a:t>double asterisk **</a:t>
            </a:r>
            <a:r>
              <a:rPr lang="en-IN" sz="2400" dirty="0" smtClean="0"/>
              <a:t> before the </a:t>
            </a:r>
            <a:r>
              <a:rPr lang="en-IN" sz="2400" b="1" dirty="0" smtClean="0">
                <a:solidFill>
                  <a:srgbClr val="C00000"/>
                </a:solidFill>
              </a:rPr>
              <a:t>parameter name </a:t>
            </a:r>
            <a:r>
              <a:rPr lang="en-IN" sz="2400" dirty="0" smtClean="0"/>
              <a:t>to denote this type of argument.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 smtClean="0"/>
              <a:t>arguments are passed as a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and </a:t>
            </a:r>
            <a:r>
              <a:rPr lang="en-IN" sz="2400" dirty="0" smtClean="0"/>
              <a:t>the name of the dictionary is the name of parameter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keywords </a:t>
            </a:r>
            <a:r>
              <a:rPr lang="en-US" sz="2400" dirty="0" smtClean="0"/>
              <a:t>become </a:t>
            </a:r>
            <a:r>
              <a:rPr lang="en-US" sz="2400" b="1" dirty="0" smtClean="0">
                <a:solidFill>
                  <a:srgbClr val="C00000"/>
                </a:solidFill>
              </a:rPr>
              <a:t>keys</a:t>
            </a:r>
            <a:r>
              <a:rPr lang="en-US" sz="2400" dirty="0" smtClean="0"/>
              <a:t> and the </a:t>
            </a:r>
            <a:r>
              <a:rPr lang="en-US" sz="2400" b="1" dirty="0" smtClean="0">
                <a:solidFill>
                  <a:srgbClr val="C00000"/>
                </a:solidFill>
              </a:rPr>
              <a:t>actual data </a:t>
            </a:r>
            <a:r>
              <a:rPr lang="en-US" sz="2400" dirty="0" smtClean="0"/>
              <a:t>passed becomes </a:t>
            </a:r>
            <a:r>
              <a:rPr lang="en-US" sz="2400" b="1" dirty="0" smtClean="0">
                <a:solidFill>
                  <a:srgbClr val="C00000"/>
                </a:solidFill>
              </a:rPr>
              <a:t>values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kwargs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/>
              <a:t>Function </a:t>
            </a:r>
            <a:br>
              <a:rPr lang="en-US" sz="2800" b="1" dirty="0" smtClean="0"/>
            </a:br>
            <a:r>
              <a:rPr lang="en-US" sz="2800" b="1" dirty="0" smtClean="0"/>
              <a:t>Argument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def </a:t>
            </a:r>
            <a:r>
              <a:rPr lang="en-US" sz="1800" b="1" dirty="0" err="1" smtClean="0">
                <a:solidFill>
                  <a:srgbClr val="C00000"/>
                </a:solidFill>
              </a:rPr>
              <a:t>show_details</a:t>
            </a:r>
            <a:r>
              <a:rPr lang="en-US" sz="1800" b="1" dirty="0" smtClean="0">
                <a:solidFill>
                  <a:srgbClr val="C00000"/>
                </a:solidFill>
              </a:rPr>
              <a:t>(**data):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</a:t>
            </a:r>
            <a:r>
              <a:rPr lang="en-US" sz="1800" b="1" dirty="0" smtClean="0">
                <a:solidFill>
                  <a:srgbClr val="7030A0"/>
                </a:solidFill>
              </a:rPr>
              <a:t>print("\</a:t>
            </a:r>
            <a:r>
              <a:rPr lang="en-US" sz="1800" b="1" dirty="0" err="1" smtClean="0">
                <a:solidFill>
                  <a:srgbClr val="7030A0"/>
                </a:solidFill>
              </a:rPr>
              <a:t>nData</a:t>
            </a:r>
            <a:r>
              <a:rPr lang="en-US" sz="1800" b="1" dirty="0" smtClean="0">
                <a:solidFill>
                  <a:srgbClr val="7030A0"/>
                </a:solidFill>
              </a:rPr>
              <a:t> type of argument:",type(data))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</a:t>
            </a:r>
            <a:r>
              <a:rPr lang="en-US" sz="1800" b="1" dirty="0" smtClean="0">
                <a:solidFill>
                  <a:srgbClr val="7030A0"/>
                </a:solidFill>
              </a:rPr>
              <a:t>for key, value in </a:t>
            </a:r>
            <a:r>
              <a:rPr lang="en-US" sz="1800" b="1" dirty="0" err="1" smtClean="0">
                <a:solidFill>
                  <a:srgbClr val="7030A0"/>
                </a:solidFill>
              </a:rPr>
              <a:t>data.items</a:t>
            </a:r>
            <a:r>
              <a:rPr lang="en-US" sz="1800" b="1" dirty="0" smtClean="0">
                <a:solidFill>
                  <a:srgbClr val="7030A0"/>
                </a:solidFill>
              </a:rPr>
              <a:t>():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   print("{} is {}".format(</a:t>
            </a:r>
            <a:r>
              <a:rPr lang="en-US" sz="1800" b="1" dirty="0" err="1" smtClean="0">
                <a:solidFill>
                  <a:srgbClr val="7030A0"/>
                </a:solidFill>
              </a:rPr>
              <a:t>key,value</a:t>
            </a:r>
            <a:r>
              <a:rPr lang="en-US" sz="1800" b="1" dirty="0" smtClean="0">
                <a:solidFill>
                  <a:srgbClr val="7030A0"/>
                </a:solidFill>
              </a:rPr>
              <a:t>))</a:t>
            </a:r>
          </a:p>
          <a:p>
            <a:pPr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800" b="1" dirty="0" err="1" smtClean="0">
                <a:solidFill>
                  <a:srgbClr val="C00000"/>
                </a:solidFill>
              </a:rPr>
              <a:t>show_details</a:t>
            </a:r>
            <a:r>
              <a:rPr lang="en-US" sz="1800" b="1" dirty="0" smtClean="0">
                <a:solidFill>
                  <a:srgbClr val="C00000"/>
                </a:solidFill>
              </a:rPr>
              <a:t>(</a:t>
            </a:r>
            <a:r>
              <a:rPr lang="en-US" sz="1800" b="1" dirty="0" err="1" smtClean="0">
                <a:solidFill>
                  <a:srgbClr val="7030A0"/>
                </a:solidFill>
              </a:rPr>
              <a:t>Firstname</a:t>
            </a:r>
            <a:r>
              <a:rPr lang="en-US" sz="1800" b="1" dirty="0" smtClean="0">
                <a:solidFill>
                  <a:srgbClr val="7030A0"/>
                </a:solidFill>
              </a:rPr>
              <a:t>="</a:t>
            </a:r>
            <a:r>
              <a:rPr lang="en-US" sz="1800" b="1" dirty="0" err="1" smtClean="0">
                <a:solidFill>
                  <a:srgbClr val="7030A0"/>
                </a:solidFill>
              </a:rPr>
              <a:t>Sachin</a:t>
            </a:r>
            <a:r>
              <a:rPr lang="en-US" sz="1800" b="1" dirty="0" smtClean="0">
                <a:solidFill>
                  <a:srgbClr val="7030A0"/>
                </a:solidFill>
              </a:rPr>
              <a:t>"</a:t>
            </a:r>
            <a:r>
              <a:rPr lang="en-US" sz="1800" b="1" dirty="0" smtClean="0">
                <a:solidFill>
                  <a:srgbClr val="C00000"/>
                </a:solidFill>
              </a:rPr>
              <a:t>, </a:t>
            </a:r>
            <a:r>
              <a:rPr lang="en-US" sz="1800" b="1" dirty="0" err="1" smtClean="0">
                <a:solidFill>
                  <a:srgbClr val="7030A0"/>
                </a:solidFill>
              </a:rPr>
              <a:t>Lastname</a:t>
            </a:r>
            <a:r>
              <a:rPr lang="en-US" sz="1800" b="1" dirty="0" smtClean="0">
                <a:solidFill>
                  <a:srgbClr val="7030A0"/>
                </a:solidFill>
              </a:rPr>
              <a:t>="</a:t>
            </a:r>
            <a:r>
              <a:rPr lang="en-US" sz="1800" b="1" dirty="0" err="1" smtClean="0">
                <a:solidFill>
                  <a:srgbClr val="7030A0"/>
                </a:solidFill>
              </a:rPr>
              <a:t>Kapoor</a:t>
            </a:r>
            <a:r>
              <a:rPr lang="en-US" sz="1800" b="1" dirty="0" smtClean="0">
                <a:solidFill>
                  <a:srgbClr val="7030A0"/>
                </a:solidFill>
              </a:rPr>
              <a:t>"</a:t>
            </a:r>
            <a:r>
              <a:rPr lang="en-US" sz="1800" b="1" dirty="0" smtClean="0">
                <a:solidFill>
                  <a:srgbClr val="C00000"/>
                </a:solidFill>
              </a:rPr>
              <a:t>, </a:t>
            </a:r>
            <a:r>
              <a:rPr lang="en-US" sz="1800" b="1" dirty="0" smtClean="0">
                <a:solidFill>
                  <a:srgbClr val="7030A0"/>
                </a:solidFill>
              </a:rPr>
              <a:t>Age=38</a:t>
            </a:r>
            <a:r>
              <a:rPr lang="en-US" sz="1800" b="1" dirty="0" smtClean="0">
                <a:solidFill>
                  <a:srgbClr val="C00000"/>
                </a:solidFill>
              </a:rPr>
              <a:t>, </a:t>
            </a:r>
            <a:r>
              <a:rPr lang="en-US" sz="1800" b="1" dirty="0" smtClean="0">
                <a:solidFill>
                  <a:srgbClr val="7030A0"/>
                </a:solidFill>
              </a:rPr>
              <a:t>Phone=9826012345</a:t>
            </a:r>
            <a:r>
              <a:rPr lang="en-US" sz="18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800" b="1" dirty="0" err="1" smtClean="0">
                <a:solidFill>
                  <a:srgbClr val="C00000"/>
                </a:solidFill>
              </a:rPr>
              <a:t>show_details</a:t>
            </a:r>
            <a:r>
              <a:rPr lang="en-US" sz="1800" b="1" dirty="0" smtClean="0">
                <a:solidFill>
                  <a:srgbClr val="C00000"/>
                </a:solidFill>
              </a:rPr>
              <a:t>(</a:t>
            </a:r>
            <a:r>
              <a:rPr lang="en-US" sz="1800" b="1" dirty="0" err="1" smtClean="0">
                <a:solidFill>
                  <a:srgbClr val="7030A0"/>
                </a:solidFill>
              </a:rPr>
              <a:t>Firstname</a:t>
            </a:r>
            <a:r>
              <a:rPr lang="en-US" sz="1800" b="1" dirty="0" smtClean="0">
                <a:solidFill>
                  <a:srgbClr val="7030A0"/>
                </a:solidFill>
              </a:rPr>
              <a:t>="</a:t>
            </a:r>
            <a:r>
              <a:rPr lang="en-US" sz="1800" b="1" dirty="0" err="1" smtClean="0">
                <a:solidFill>
                  <a:srgbClr val="7030A0"/>
                </a:solidFill>
              </a:rPr>
              <a:t>Amit</a:t>
            </a:r>
            <a:r>
              <a:rPr lang="en-US" sz="1800" b="1" dirty="0" smtClean="0">
                <a:solidFill>
                  <a:srgbClr val="7030A0"/>
                </a:solidFill>
              </a:rPr>
              <a:t>"</a:t>
            </a:r>
            <a:r>
              <a:rPr lang="en-US" sz="1800" b="1" dirty="0" smtClean="0">
                <a:solidFill>
                  <a:srgbClr val="C00000"/>
                </a:solidFill>
              </a:rPr>
              <a:t>, </a:t>
            </a:r>
            <a:r>
              <a:rPr lang="en-US" sz="1800" b="1" dirty="0" err="1" smtClean="0">
                <a:solidFill>
                  <a:srgbClr val="7030A0"/>
                </a:solidFill>
              </a:rPr>
              <a:t>Lastname</a:t>
            </a:r>
            <a:r>
              <a:rPr lang="en-US" sz="1800" b="1" dirty="0" smtClean="0">
                <a:solidFill>
                  <a:srgbClr val="7030A0"/>
                </a:solidFill>
              </a:rPr>
              <a:t>="Sharma"</a:t>
            </a:r>
            <a:r>
              <a:rPr lang="en-US" sz="1800" b="1" dirty="0" smtClean="0">
                <a:solidFill>
                  <a:srgbClr val="C00000"/>
                </a:solidFill>
              </a:rPr>
              <a:t>, </a:t>
            </a:r>
            <a:r>
              <a:rPr lang="en-US" sz="1800" b="1" dirty="0" smtClean="0">
                <a:solidFill>
                  <a:srgbClr val="7030A0"/>
                </a:solidFill>
              </a:rPr>
              <a:t>Email="amit@gmail.com"</a:t>
            </a:r>
            <a:r>
              <a:rPr lang="en-US" sz="1800" b="1" dirty="0" smtClean="0">
                <a:solidFill>
                  <a:srgbClr val="C00000"/>
                </a:solidFill>
              </a:rPr>
              <a:t>, </a:t>
            </a:r>
            <a:r>
              <a:rPr lang="en-US" sz="1800" b="1" dirty="0" smtClean="0">
                <a:solidFill>
                  <a:srgbClr val="7030A0"/>
                </a:solidFill>
              </a:rPr>
              <a:t>Country="</a:t>
            </a:r>
            <a:r>
              <a:rPr lang="en-US" sz="1800" b="1" dirty="0" smtClean="0">
                <a:solidFill>
                  <a:srgbClr val="7030A0"/>
                </a:solidFill>
              </a:rPr>
              <a:t>India"</a:t>
            </a:r>
            <a:r>
              <a:rPr lang="en-US" sz="1800" b="1" dirty="0" smtClean="0">
                <a:solidFill>
                  <a:srgbClr val="C00000"/>
                </a:solidFill>
              </a:rPr>
              <a:t>, </a:t>
            </a:r>
            <a:r>
              <a:rPr lang="en-US" sz="1800" b="1" dirty="0" smtClean="0">
                <a:solidFill>
                  <a:srgbClr val="7030A0"/>
                </a:solidFill>
              </a:rPr>
              <a:t>Age=25</a:t>
            </a:r>
            <a:r>
              <a:rPr lang="en-US" sz="1800" b="1" dirty="0" smtClean="0">
                <a:solidFill>
                  <a:srgbClr val="C00000"/>
                </a:solidFill>
              </a:rPr>
              <a:t>, </a:t>
            </a:r>
            <a:r>
              <a:rPr lang="en-US" sz="1800" b="1" dirty="0" smtClean="0">
                <a:solidFill>
                  <a:srgbClr val="7030A0"/>
                </a:solidFill>
              </a:rPr>
              <a:t>Phone=9893198931</a:t>
            </a:r>
            <a:r>
              <a:rPr lang="en-US" sz="1800" b="1" dirty="0" smtClean="0">
                <a:solidFill>
                  <a:srgbClr val="C00000"/>
                </a:solidFill>
              </a:rPr>
              <a:t>)</a:t>
            </a:r>
            <a:endParaRPr lang="en-US" sz="18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kwargs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/>
              <a:t>Function </a:t>
            </a:r>
            <a:br>
              <a:rPr lang="en-US" sz="2800" b="1" dirty="0" smtClean="0"/>
            </a:br>
            <a:r>
              <a:rPr lang="en-US" sz="2800" b="1" dirty="0" smtClean="0"/>
              <a:t>Argument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dictdemo52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214282" y="1357298"/>
            <a:ext cx="8715435" cy="500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print("Before updating:")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student_data</a:t>
            </a:r>
            <a:r>
              <a:rPr lang="en-US" sz="2400" b="1" dirty="0" smtClean="0">
                <a:solidFill>
                  <a:srgbClr val="7030A0"/>
                </a:solidFill>
              </a:rPr>
              <a:t>[8]='</a:t>
            </a:r>
            <a:r>
              <a:rPr lang="en-US" sz="2400" b="1" dirty="0" err="1" smtClean="0">
                <a:solidFill>
                  <a:srgbClr val="7030A0"/>
                </a:solidFill>
              </a:rPr>
              <a:t>Ankit</a:t>
            </a:r>
            <a:r>
              <a:rPr lang="en-US" sz="2400" b="1" dirty="0" smtClean="0">
                <a:solidFill>
                  <a:srgbClr val="7030A0"/>
                </a:solidFill>
              </a:rPr>
              <a:t>‘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print("After updating:")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572141"/>
            <a:ext cx="8715436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Updating Using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update(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Syntax Of </a:t>
            </a:r>
            <a:r>
              <a:rPr lang="en-US" sz="2400" b="1" u="sng" dirty="0" smtClean="0">
                <a:solidFill>
                  <a:srgbClr val="0070C0"/>
                </a:solidFill>
              </a:rPr>
              <a:t> update( ) </a:t>
            </a:r>
            <a:r>
              <a:rPr lang="en-US" sz="2400" b="1" u="sng" dirty="0" smtClean="0"/>
              <a:t>Method: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dict_var.update</a:t>
            </a:r>
            <a:r>
              <a:rPr lang="en-US" sz="2000" b="1" dirty="0" smtClean="0">
                <a:solidFill>
                  <a:srgbClr val="C00000"/>
                </a:solidFill>
              </a:rPr>
              <a:t>( dict_var2)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update( ) method </a:t>
            </a:r>
            <a:r>
              <a:rPr lang="en-IN" sz="2400" b="1" dirty="0" smtClean="0">
                <a:solidFill>
                  <a:srgbClr val="C00000"/>
                </a:solidFill>
              </a:rPr>
              <a:t>merges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keys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values</a:t>
            </a:r>
            <a:r>
              <a:rPr lang="en-IN" sz="2400" dirty="0" smtClean="0"/>
              <a:t> of one dictionary into another, </a:t>
            </a:r>
            <a:r>
              <a:rPr lang="en-IN" sz="2400" b="1" dirty="0" smtClean="0">
                <a:solidFill>
                  <a:srgbClr val="C00000"/>
                </a:solidFill>
              </a:rPr>
              <a:t>overwriting </a:t>
            </a:r>
            <a:r>
              <a:rPr lang="en-IN" sz="2400" dirty="0" smtClean="0"/>
              <a:t>values of the </a:t>
            </a:r>
            <a:r>
              <a:rPr lang="en-IN" sz="2400" b="1" dirty="0" smtClean="0">
                <a:solidFill>
                  <a:srgbClr val="7030A0"/>
                </a:solidFill>
              </a:rPr>
              <a:t>same key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student_data2={2:'Brajendra',8:'Ankit'}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print("Before updating:")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student_data.update</a:t>
            </a:r>
            <a:r>
              <a:rPr lang="en-US" sz="2400" b="1" dirty="0" smtClean="0">
                <a:solidFill>
                  <a:srgbClr val="7030A0"/>
                </a:solidFill>
              </a:rPr>
              <a:t>(student_data2)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print("After updating:")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357826"/>
            <a:ext cx="8715436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/>
              <a:t>Write a program to create a dictionary called </a:t>
            </a:r>
            <a:r>
              <a:rPr lang="en-US" sz="2200" b="1" dirty="0" smtClean="0">
                <a:solidFill>
                  <a:srgbClr val="C00000"/>
                </a:solidFill>
              </a:rPr>
              <a:t>accounts </a:t>
            </a:r>
          </a:p>
          <a:p>
            <a:pPr>
              <a:buNone/>
            </a:pPr>
            <a:r>
              <a:rPr lang="en-US" sz="2200" b="1" dirty="0" smtClean="0"/>
              <a:t>containing </a:t>
            </a:r>
            <a:r>
              <a:rPr lang="en-US" sz="2200" b="1" dirty="0" smtClean="0">
                <a:solidFill>
                  <a:srgbClr val="0070C0"/>
                </a:solidFill>
              </a:rPr>
              <a:t>account id </a:t>
            </a:r>
            <a:r>
              <a:rPr lang="en-US" sz="2200" b="1" dirty="0" smtClean="0"/>
              <a:t>and </a:t>
            </a:r>
            <a:r>
              <a:rPr lang="en-US" sz="2200" b="1" dirty="0" smtClean="0">
                <a:solidFill>
                  <a:srgbClr val="0070C0"/>
                </a:solidFill>
              </a:rPr>
              <a:t>balance</a:t>
            </a:r>
            <a:r>
              <a:rPr lang="en-US" sz="2200" b="1" dirty="0" smtClean="0"/>
              <a:t> of account holders . </a:t>
            </a:r>
          </a:p>
          <a:p>
            <a:pPr>
              <a:buNone/>
            </a:pPr>
            <a:r>
              <a:rPr lang="en-US" sz="2200" b="1" dirty="0" smtClean="0"/>
              <a:t>Initialize it with the following data: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101: 50000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102:45000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103:55000</a:t>
            </a:r>
          </a:p>
          <a:p>
            <a:pPr>
              <a:buNone/>
            </a:pPr>
            <a:r>
              <a:rPr lang="en-US" sz="2200" b="1" dirty="0" smtClean="0"/>
              <a:t>Now ask the user to input an </a:t>
            </a:r>
            <a:r>
              <a:rPr lang="en-US" sz="2200" b="1" dirty="0" smtClean="0">
                <a:solidFill>
                  <a:srgbClr val="0070C0"/>
                </a:solidFill>
              </a:rPr>
              <a:t>account id </a:t>
            </a:r>
            <a:r>
              <a:rPr lang="en-US" sz="2200" b="1" dirty="0" smtClean="0"/>
              <a:t>and </a:t>
            </a:r>
            <a:r>
              <a:rPr lang="en-US" sz="2200" b="1" dirty="0" smtClean="0">
                <a:solidFill>
                  <a:srgbClr val="0070C0"/>
                </a:solidFill>
              </a:rPr>
              <a:t>amount</a:t>
            </a:r>
            <a:r>
              <a:rPr lang="en-US" sz="2200" b="1" dirty="0" smtClean="0"/>
              <a:t> . If </a:t>
            </a:r>
          </a:p>
          <a:p>
            <a:pPr>
              <a:buNone/>
            </a:pPr>
            <a:r>
              <a:rPr lang="en-US" sz="2200" b="1" dirty="0" smtClean="0"/>
              <a:t>the </a:t>
            </a:r>
            <a:r>
              <a:rPr lang="en-US" sz="2200" b="1" dirty="0" smtClean="0">
                <a:solidFill>
                  <a:srgbClr val="0070C0"/>
                </a:solidFill>
              </a:rPr>
              <a:t>account id </a:t>
            </a:r>
            <a:r>
              <a:rPr lang="en-US" sz="2200" b="1" dirty="0" smtClean="0"/>
              <a:t>is present in the dictionary then </a:t>
            </a:r>
            <a:r>
              <a:rPr lang="en-US" sz="2200" b="1" dirty="0" smtClean="0">
                <a:solidFill>
                  <a:srgbClr val="C00000"/>
                </a:solidFill>
              </a:rPr>
              <a:t>update</a:t>
            </a:r>
            <a:r>
              <a:rPr lang="en-US" sz="2200" b="1" dirty="0" smtClean="0"/>
              <a:t> the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balance</a:t>
            </a:r>
            <a:r>
              <a:rPr lang="en-US" sz="2200" b="1" dirty="0" smtClean="0"/>
              <a:t> by adding the </a:t>
            </a:r>
            <a:r>
              <a:rPr lang="en-US" sz="2200" b="1" dirty="0" smtClean="0">
                <a:solidFill>
                  <a:srgbClr val="0070C0"/>
                </a:solidFill>
              </a:rPr>
              <a:t>amount</a:t>
            </a:r>
            <a:r>
              <a:rPr lang="en-US" sz="2200" b="1" dirty="0" smtClean="0"/>
              <a:t> given otherwise add a new </a:t>
            </a:r>
          </a:p>
          <a:p>
            <a:pPr>
              <a:buNone/>
            </a:pPr>
            <a:r>
              <a:rPr lang="en-US" sz="2200" b="1" dirty="0" smtClean="0"/>
              <a:t>entry of </a:t>
            </a:r>
            <a:r>
              <a:rPr lang="en-US" sz="2200" b="1" dirty="0" smtClean="0">
                <a:solidFill>
                  <a:srgbClr val="0070C0"/>
                </a:solidFill>
              </a:rPr>
              <a:t>account id </a:t>
            </a:r>
            <a:r>
              <a:rPr lang="en-US" sz="2200" b="1" dirty="0" smtClean="0"/>
              <a:t>and </a:t>
            </a:r>
            <a:r>
              <a:rPr lang="en-US" sz="2200" b="1" dirty="0" smtClean="0">
                <a:solidFill>
                  <a:srgbClr val="0070C0"/>
                </a:solidFill>
              </a:rPr>
              <a:t>balance</a:t>
            </a:r>
            <a:r>
              <a:rPr lang="en-US" sz="2200" b="1" dirty="0" smtClean="0"/>
              <a:t> in the dictionary. Finally </a:t>
            </a:r>
          </a:p>
          <a:p>
            <a:pPr>
              <a:buNone/>
            </a:pPr>
            <a:r>
              <a:rPr lang="en-US" sz="2200" b="1" dirty="0" smtClean="0"/>
              <a:t>print all the </a:t>
            </a:r>
            <a:r>
              <a:rPr lang="en-US" sz="2200" b="1" dirty="0" smtClean="0">
                <a:solidFill>
                  <a:srgbClr val="C00000"/>
                </a:solidFill>
              </a:rPr>
              <a:t>accounts</a:t>
            </a:r>
            <a:r>
              <a:rPr lang="en-US" sz="2200" b="1" dirty="0" smtClean="0"/>
              <a:t> details.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11141</TotalTime>
  <Words>1891</Words>
  <Application>Microsoft Office PowerPoint</Application>
  <PresentationFormat>On-screen Show (4:3)</PresentationFormat>
  <Paragraphs>477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Civic</vt:lpstr>
      <vt:lpstr>Slide 1</vt:lpstr>
      <vt:lpstr>Today’s Agenda</vt:lpstr>
      <vt:lpstr>Updating A Dictionary</vt:lpstr>
      <vt:lpstr>Updating Using  Assignment Operator</vt:lpstr>
      <vt:lpstr>Guess The Output ?</vt:lpstr>
      <vt:lpstr>Guess The Output ?</vt:lpstr>
      <vt:lpstr>Updating Using  update( ) Method</vt:lpstr>
      <vt:lpstr>Guess The Output ?</vt:lpstr>
      <vt:lpstr>Exercise</vt:lpstr>
      <vt:lpstr>Sample Output</vt:lpstr>
      <vt:lpstr>Solution</vt:lpstr>
      <vt:lpstr>Removing Data From  Dictionary</vt:lpstr>
      <vt:lpstr>The pop()  Method</vt:lpstr>
      <vt:lpstr>Guess The Output ?</vt:lpstr>
      <vt:lpstr>The popitem()  Method</vt:lpstr>
      <vt:lpstr>Guess The Output ?</vt:lpstr>
      <vt:lpstr>The del Operator</vt:lpstr>
      <vt:lpstr>Guess The Output ?</vt:lpstr>
      <vt:lpstr>The clear()  Method</vt:lpstr>
      <vt:lpstr>Guess The Output ?</vt:lpstr>
      <vt:lpstr>Functions Used With  Dictionary</vt:lpstr>
      <vt:lpstr>The len( ) Function</vt:lpstr>
      <vt:lpstr>The max( ) Function</vt:lpstr>
      <vt:lpstr>Guess The Output ?</vt:lpstr>
      <vt:lpstr>Guess The Output ?</vt:lpstr>
      <vt:lpstr>Guess The Output ?</vt:lpstr>
      <vt:lpstr>Guess The Output ?</vt:lpstr>
      <vt:lpstr>Exercise</vt:lpstr>
      <vt:lpstr>Sample Output</vt:lpstr>
      <vt:lpstr>Solution</vt:lpstr>
      <vt:lpstr>Exercise</vt:lpstr>
      <vt:lpstr>Sample Output</vt:lpstr>
      <vt:lpstr>Solution</vt:lpstr>
      <vt:lpstr>The min( ) Function</vt:lpstr>
      <vt:lpstr>The any( ) Function</vt:lpstr>
      <vt:lpstr>Guess The Output ?</vt:lpstr>
      <vt:lpstr>Guess The Output ?</vt:lpstr>
      <vt:lpstr>Guess The Output ?</vt:lpstr>
      <vt:lpstr>The all( ) Function</vt:lpstr>
      <vt:lpstr>Guess The Output ?</vt:lpstr>
      <vt:lpstr>Guess The Output ?</vt:lpstr>
      <vt:lpstr>Guess The Output ?</vt:lpstr>
      <vt:lpstr>The sorted( ) Function</vt:lpstr>
      <vt:lpstr>Guess The Output ?</vt:lpstr>
      <vt:lpstr>Guess The Output ?</vt:lpstr>
      <vt:lpstr>Guess The Output ?</vt:lpstr>
      <vt:lpstr>The dict( ) Function</vt:lpstr>
      <vt:lpstr>Guess The Output ?</vt:lpstr>
      <vt:lpstr>Guess The Output ?</vt:lpstr>
      <vt:lpstr>Guess The Output ?</vt:lpstr>
      <vt:lpstr>Guess The Output ?</vt:lpstr>
      <vt:lpstr>The kwargs Function  Argument</vt:lpstr>
      <vt:lpstr>The kwargs Function  Argument</vt:lpstr>
      <vt:lpstr>The args Function  Argument</vt:lpstr>
      <vt:lpstr>The args Function  Argument</vt:lpstr>
      <vt:lpstr>The kwargs Function  Argument</vt:lpstr>
      <vt:lpstr>The kwargs Function  Argument</vt:lpstr>
      <vt:lpstr>The kwargs Function  Argument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1325</cp:revision>
  <dcterms:created xsi:type="dcterms:W3CDTF">2015-12-21T13:46:48Z</dcterms:created>
  <dcterms:modified xsi:type="dcterms:W3CDTF">2018-10-13T07:54:27Z</dcterms:modified>
</cp:coreProperties>
</file>