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1097" r:id="rId4"/>
    <p:sldId id="1098" r:id="rId5"/>
    <p:sldId id="1099" r:id="rId6"/>
    <p:sldId id="991" r:id="rId7"/>
    <p:sldId id="1100" r:id="rId8"/>
    <p:sldId id="1101" r:id="rId9"/>
    <p:sldId id="1102" r:id="rId10"/>
    <p:sldId id="1103" r:id="rId11"/>
    <p:sldId id="1108" r:id="rId12"/>
    <p:sldId id="1104" r:id="rId13"/>
    <p:sldId id="1110" r:id="rId14"/>
    <p:sldId id="1105" r:id="rId15"/>
    <p:sldId id="1109" r:id="rId16"/>
    <p:sldId id="1107" r:id="rId17"/>
    <p:sldId id="1074" r:id="rId18"/>
    <p:sldId id="1111" r:id="rId19"/>
    <p:sldId id="1112" r:id="rId20"/>
    <p:sldId id="1113" r:id="rId21"/>
    <p:sldId id="1114" r:id="rId22"/>
    <p:sldId id="1075" r:id="rId23"/>
    <p:sldId id="1115" r:id="rId24"/>
    <p:sldId id="1116" r:id="rId25"/>
    <p:sldId id="1118" r:id="rId26"/>
    <p:sldId id="1160" r:id="rId27"/>
    <p:sldId id="1117" r:id="rId28"/>
    <p:sldId id="1119" r:id="rId29"/>
    <p:sldId id="1120" r:id="rId30"/>
    <p:sldId id="1023" r:id="rId31"/>
    <p:sldId id="1161" r:id="rId32"/>
    <p:sldId id="1121" r:id="rId33"/>
    <p:sldId id="1122" r:id="rId34"/>
    <p:sldId id="1123" r:id="rId35"/>
    <p:sldId id="1077" r:id="rId36"/>
    <p:sldId id="1131" r:id="rId37"/>
    <p:sldId id="1132" r:id="rId38"/>
    <p:sldId id="1124" r:id="rId39"/>
    <p:sldId id="1125" r:id="rId40"/>
    <p:sldId id="1126" r:id="rId41"/>
    <p:sldId id="1159" r:id="rId42"/>
    <p:sldId id="1143" r:id="rId43"/>
    <p:sldId id="1127" r:id="rId44"/>
    <p:sldId id="1128" r:id="rId45"/>
    <p:sldId id="1129" r:id="rId46"/>
    <p:sldId id="1144" r:id="rId47"/>
    <p:sldId id="1133" r:id="rId48"/>
    <p:sldId id="1138" r:id="rId49"/>
    <p:sldId id="1134" r:id="rId50"/>
    <p:sldId id="1140" r:id="rId51"/>
    <p:sldId id="114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Now to </a:t>
            </a:r>
            <a:r>
              <a:rPr lang="en-US" sz="2400" b="1" dirty="0" smtClean="0">
                <a:solidFill>
                  <a:srgbClr val="C00000"/>
                </a:solidFill>
              </a:rPr>
              <a:t>create/represent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objects  we first have to write all their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dirty="0" smtClean="0"/>
              <a:t> under a </a:t>
            </a:r>
            <a:r>
              <a:rPr lang="en-US" sz="2400" b="1" dirty="0" smtClean="0">
                <a:solidFill>
                  <a:srgbClr val="C00000"/>
                </a:solidFill>
              </a:rPr>
              <a:t>single group 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0070C0"/>
                </a:solidFill>
              </a:rPr>
              <a:t>group </a:t>
            </a:r>
            <a:r>
              <a:rPr lang="en-US" sz="2400" dirty="0" smtClean="0"/>
              <a:t>is called a </a:t>
            </a:r>
            <a:r>
              <a:rPr lang="en-US" sz="2400" b="1" u="sng" dirty="0" smtClean="0">
                <a:solidFill>
                  <a:srgbClr val="002060"/>
                </a:solidFill>
              </a:rPr>
              <a:t>class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2060"/>
                </a:solidFill>
              </a:rPr>
              <a:t>class</a:t>
            </a:r>
            <a:r>
              <a:rPr lang="en-IN" sz="2400" dirty="0" smtClean="0"/>
              <a:t> is used to specify the </a:t>
            </a:r>
            <a:r>
              <a:rPr lang="en-IN" sz="2400" b="1" dirty="0" smtClean="0">
                <a:solidFill>
                  <a:srgbClr val="C00000"/>
                </a:solidFill>
              </a:rPr>
              <a:t>basic structure </a:t>
            </a:r>
            <a:r>
              <a:rPr lang="en-IN" sz="2400" dirty="0" smtClean="0"/>
              <a:t>of an object and it combines </a:t>
            </a:r>
            <a:r>
              <a:rPr lang="en-IN" sz="2400" b="1" dirty="0" smtClean="0">
                <a:solidFill>
                  <a:srgbClr val="0070C0"/>
                </a:solidFill>
              </a:rPr>
              <a:t>attributes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methods</a:t>
            </a:r>
            <a:r>
              <a:rPr lang="en-IN" sz="2400" dirty="0" smtClean="0"/>
              <a:t> to be used  by an object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Thus we can say that a </a:t>
            </a:r>
            <a:r>
              <a:rPr lang="en-US" sz="2400" b="1" dirty="0" smtClean="0">
                <a:solidFill>
                  <a:srgbClr val="7030A0"/>
                </a:solidFill>
              </a:rPr>
              <a:t>class represents the </a:t>
            </a:r>
            <a:r>
              <a:rPr lang="en-US" sz="2400" b="1" dirty="0" smtClean="0">
                <a:solidFill>
                  <a:srgbClr val="C00000"/>
                </a:solidFill>
              </a:rPr>
              <a:t>data type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object represents a kind of </a:t>
            </a:r>
            <a:r>
              <a:rPr lang="en-US" sz="2400" b="1" dirty="0" smtClean="0">
                <a:solidFill>
                  <a:srgbClr val="C00000"/>
                </a:solidFill>
              </a:rPr>
              <a:t>variable </a:t>
            </a:r>
            <a:r>
              <a:rPr lang="en-US" sz="2400" b="1" dirty="0" smtClean="0">
                <a:solidFill>
                  <a:srgbClr val="7030A0"/>
                </a:solidFill>
              </a:rPr>
              <a:t>of that </a:t>
            </a:r>
            <a:r>
              <a:rPr lang="en-US" sz="2400" b="1" dirty="0" smtClean="0">
                <a:solidFill>
                  <a:srgbClr val="C00000"/>
                </a:solidFill>
              </a:rPr>
              <a:t>data type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For  Example:- </a:t>
            </a:r>
            <a:r>
              <a:rPr lang="en-US" sz="2400" dirty="0" smtClean="0"/>
              <a:t>Each person collectively come under a class called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 So we belong to the class </a:t>
            </a:r>
            <a:r>
              <a:rPr lang="en-US" sz="2400" dirty="0" smtClean="0">
                <a:solidFill>
                  <a:srgbClr val="0070C0"/>
                </a:solidFill>
              </a:rPr>
              <a:t>Human Being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3233" y="1428736"/>
            <a:ext cx="8907923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Objects and Classes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9144000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Defining a class is simple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start with the </a:t>
            </a:r>
            <a:r>
              <a:rPr lang="en-IN" sz="2400" b="1" dirty="0" smtClean="0">
                <a:solidFill>
                  <a:srgbClr val="C00000"/>
                </a:solidFill>
              </a:rPr>
              <a:t>class</a:t>
            </a:r>
            <a:r>
              <a:rPr lang="en-IN" sz="2400" dirty="0" smtClean="0"/>
              <a:t> keyword to indicate that we are creating a class, then we add the name of the class followed by a </a:t>
            </a:r>
            <a:r>
              <a:rPr lang="en-IN" sz="2400" b="1" dirty="0" smtClean="0">
                <a:solidFill>
                  <a:srgbClr val="C00000"/>
                </a:solidFill>
              </a:rPr>
              <a:t>colon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then add </a:t>
            </a:r>
            <a:r>
              <a:rPr lang="en-US" sz="2400" b="1" dirty="0" smtClean="0">
                <a:solidFill>
                  <a:srgbClr val="C00000"/>
                </a:solidFill>
              </a:rPr>
              <a:t>class members </a:t>
            </a:r>
            <a:r>
              <a:rPr lang="en-US" sz="2400" dirty="0" smtClean="0"/>
              <a:t>, which are </a:t>
            </a:r>
            <a:r>
              <a:rPr lang="en-US" sz="2400" b="1" dirty="0" smtClean="0">
                <a:solidFill>
                  <a:srgbClr val="C00000"/>
                </a:solidFill>
              </a:rPr>
              <a:t>methods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attributes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/>
              <a:t>	# class members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pass	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Objects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</a:t>
            </a:r>
            <a:r>
              <a:rPr lang="en-US" sz="2400" b="1" dirty="0" smtClean="0">
                <a:solidFill>
                  <a:srgbClr val="C00000"/>
                </a:solidFill>
              </a:rPr>
              <a:t>use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we have to create it’s object which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instantiating</a:t>
            </a:r>
            <a:r>
              <a:rPr lang="en-US" sz="2400" dirty="0" smtClean="0"/>
              <a:t> a class because </a:t>
            </a:r>
            <a:r>
              <a:rPr lang="en-US" sz="2400" b="1" dirty="0" smtClean="0">
                <a:solidFill>
                  <a:srgbClr val="C00000"/>
                </a:solidFill>
              </a:rPr>
              <a:t>objects</a:t>
            </a:r>
            <a:r>
              <a:rPr lang="en-US" sz="2400" dirty="0" smtClean="0"/>
              <a:t> are also called </a:t>
            </a:r>
            <a:r>
              <a:rPr lang="en-US" sz="2400" b="1" dirty="0" smtClean="0">
                <a:solidFill>
                  <a:srgbClr val="C00000"/>
                </a:solidFill>
              </a:rPr>
              <a:t>instance</a:t>
            </a:r>
            <a:r>
              <a:rPr lang="en-US" sz="2400" dirty="0" smtClean="0"/>
              <a:t> of the class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So, to create an </a:t>
            </a:r>
            <a:r>
              <a:rPr lang="en-IN" sz="2400" b="1" dirty="0" smtClean="0">
                <a:solidFill>
                  <a:srgbClr val="C00000"/>
                </a:solidFill>
              </a:rPr>
              <a:t>instance</a:t>
            </a:r>
            <a:r>
              <a:rPr lang="en-IN" sz="2400" dirty="0" smtClean="0"/>
              <a:t> of a class, we use the </a:t>
            </a:r>
            <a:r>
              <a:rPr lang="en-IN" sz="2400" b="1" dirty="0" smtClean="0">
                <a:solidFill>
                  <a:srgbClr val="002060"/>
                </a:solidFill>
              </a:rPr>
              <a:t>class name</a:t>
            </a:r>
            <a:r>
              <a:rPr lang="en-IN" sz="2400" dirty="0" smtClean="0"/>
              <a:t>, followed by </a:t>
            </a:r>
            <a:r>
              <a:rPr lang="en-IN" sz="2400" b="1" dirty="0" smtClean="0">
                <a:solidFill>
                  <a:srgbClr val="002060"/>
                </a:solidFill>
              </a:rPr>
              <a:t>parentheses</a:t>
            </a:r>
            <a:r>
              <a:rPr lang="en-IN" sz="2400" dirty="0" smtClean="0"/>
              <a:t> and assign it to a </a:t>
            </a:r>
            <a:r>
              <a:rPr lang="en-IN" sz="2400" b="1" dirty="0" smtClean="0">
                <a:solidFill>
                  <a:srgbClr val="002060"/>
                </a:solidFill>
              </a:rPr>
              <a:t>variable</a:t>
            </a:r>
            <a:r>
              <a:rPr lang="en-IN" sz="2400" dirty="0" smtClean="0"/>
              <a:t>.</a:t>
            </a: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Problems With Procedure Oriented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Object Oriented Programming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Class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An Object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Syntax Of Creating A Class In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Syntax Of Creating 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Types Of Data Members A Class Can Have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Method </a:t>
            </a:r>
            <a:r>
              <a:rPr lang="en-US" b="1" dirty="0" smtClean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Argument </a:t>
            </a:r>
            <a:r>
              <a:rPr lang="en-US" b="1" dirty="0" smtClean="0">
                <a:solidFill>
                  <a:srgbClr val="C00000"/>
                </a:solidFill>
              </a:rPr>
              <a:t>self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Passing Parameters To </a:t>
            </a:r>
            <a:r>
              <a:rPr lang="en-US" b="1" dirty="0" smtClean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Creating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400" b="1" dirty="0" smtClean="0">
                <a:solidFill>
                  <a:srgbClr val="0070C0"/>
                </a:solidFill>
              </a:rPr>
              <a:t>=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e=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pass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print(type(e))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7306695" cy="53347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500430" y="1571612"/>
            <a:ext cx="5057804" cy="3786214"/>
          </a:xfrm>
          <a:prstGeom prst="cloudCallout">
            <a:avLst>
              <a:gd name="adj1" fmla="val -49827"/>
              <a:gd name="adj2" fmla="val -4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1.The first line shows the </a:t>
            </a:r>
            <a:r>
              <a:rPr lang="en-US" sz="1400" b="1" dirty="0" smtClean="0">
                <a:solidFill>
                  <a:srgbClr val="FFFF00"/>
                </a:solidFill>
              </a:rPr>
              <a:t>class name </a:t>
            </a:r>
            <a:r>
              <a:rPr lang="en-US" sz="1400" b="1" dirty="0" smtClean="0"/>
              <a:t>which is </a:t>
            </a:r>
            <a:r>
              <a:rPr lang="en-US" sz="1400" b="1" dirty="0" smtClean="0">
                <a:solidFill>
                  <a:srgbClr val="FFFF00"/>
                </a:solidFill>
              </a:rPr>
              <a:t>Emp</a:t>
            </a:r>
            <a:r>
              <a:rPr lang="en-US" sz="1400" b="1" dirty="0" smtClean="0"/>
              <a:t>.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2. The second line shows the </a:t>
            </a:r>
            <a:r>
              <a:rPr lang="en-US" sz="1400" b="1" dirty="0" smtClean="0">
                <a:solidFill>
                  <a:srgbClr val="FFFF00"/>
                </a:solidFill>
              </a:rPr>
              <a:t>address</a:t>
            </a:r>
            <a:r>
              <a:rPr lang="en-US" sz="1400" b="1" dirty="0" smtClean="0">
                <a:solidFill>
                  <a:schemeClr val="bg1"/>
                </a:solidFill>
              </a:rPr>
              <a:t> of the </a:t>
            </a:r>
            <a:r>
              <a:rPr lang="en-US" sz="1400" b="1" dirty="0" smtClean="0">
                <a:solidFill>
                  <a:srgbClr val="FFFF00"/>
                </a:solidFill>
              </a:rPr>
              <a:t>object</a:t>
            </a:r>
            <a:r>
              <a:rPr lang="en-US" sz="1400" b="1" dirty="0" smtClean="0">
                <a:solidFill>
                  <a:schemeClr val="bg1"/>
                </a:solidFill>
              </a:rPr>
              <a:t> to which the reference </a:t>
            </a:r>
            <a:r>
              <a:rPr lang="en-US" sz="1400" b="1" dirty="0" smtClean="0">
                <a:solidFill>
                  <a:srgbClr val="FFFF00"/>
                </a:solidFill>
              </a:rPr>
              <a:t>e</a:t>
            </a:r>
            <a:r>
              <a:rPr lang="en-US" sz="1400" b="1" dirty="0" smtClean="0">
                <a:solidFill>
                  <a:schemeClr val="bg1"/>
                </a:solidFill>
              </a:rPr>
              <a:t> is </a:t>
            </a:r>
            <a:r>
              <a:rPr lang="en-US" sz="1400" b="1" dirty="0" smtClean="0">
                <a:solidFill>
                  <a:srgbClr val="FFFF00"/>
                </a:solidFill>
              </a:rPr>
              <a:t>pointing</a:t>
            </a:r>
          </a:p>
          <a:p>
            <a:pPr algn="ctr"/>
            <a:endParaRPr lang="en-US" sz="1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3. The name </a:t>
            </a:r>
            <a:r>
              <a:rPr lang="en-US" sz="1400" b="1" dirty="0" smtClean="0">
                <a:solidFill>
                  <a:srgbClr val="FFFF00"/>
                </a:solidFill>
              </a:rPr>
              <a:t>__main__ </a:t>
            </a:r>
            <a:r>
              <a:rPr lang="en-US" sz="1400" b="1" dirty="0" smtClean="0">
                <a:solidFill>
                  <a:schemeClr val="bg1"/>
                </a:solidFill>
              </a:rPr>
              <a:t>is the name of the </a:t>
            </a:r>
            <a:r>
              <a:rPr lang="en-US" sz="1400" b="1" dirty="0" smtClean="0">
                <a:solidFill>
                  <a:srgbClr val="FFFF00"/>
                </a:solidFill>
              </a:rPr>
              <a:t>module</a:t>
            </a:r>
            <a:r>
              <a:rPr lang="en-US" sz="1400" b="1" dirty="0" smtClean="0">
                <a:solidFill>
                  <a:schemeClr val="bg1"/>
                </a:solidFill>
              </a:rPr>
              <a:t> which Python automatically allots to our file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</a:t>
            </a:r>
            <a:br>
              <a:rPr lang="en-US" sz="2800" b="1" dirty="0" smtClean="0"/>
            </a:br>
            <a:r>
              <a:rPr lang="en-US" sz="2800" b="1" dirty="0" smtClean="0"/>
              <a:t>Data Members/Attributes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Once we have defined the class , our next step is to provide it data members/variables which can be used to hold values related to objects.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  <a:r>
              <a:rPr lang="en-US" sz="2200" dirty="0" smtClean="0"/>
              <a:t> , a class can have </a:t>
            </a:r>
            <a:r>
              <a:rPr lang="en-US" sz="2200" b="1" dirty="0" smtClean="0">
                <a:solidFill>
                  <a:srgbClr val="C00000"/>
                </a:solidFill>
              </a:rPr>
              <a:t>3 types </a:t>
            </a:r>
            <a:r>
              <a:rPr lang="en-US" sz="2200" dirty="0" smtClean="0"/>
              <a:t>of variables: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Instance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per instance basis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Local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locally inside a method and destroyed when the method execution is over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Class Variables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Created inside a class and shared by every object of that class. Sometimes also called as </a:t>
            </a:r>
            <a:r>
              <a:rPr lang="en-US" sz="1700" b="1" dirty="0" smtClean="0">
                <a:solidFill>
                  <a:srgbClr val="C00000"/>
                </a:solidFill>
              </a:rPr>
              <a:t>static variables</a:t>
            </a:r>
          </a:p>
          <a:p>
            <a:pPr lvl="1">
              <a:buNone/>
            </a:pP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Instance Variable?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Object variables</a:t>
            </a:r>
            <a:r>
              <a:rPr lang="en-IN" sz="2400" dirty="0" smtClean="0"/>
              <a:t> or </a:t>
            </a:r>
            <a:r>
              <a:rPr lang="en-IN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IN" sz="2400" dirty="0" smtClean="0"/>
              <a:t>are created by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each individual object </a:t>
            </a:r>
            <a:r>
              <a:rPr lang="en-IN" sz="2400" dirty="0" smtClean="0"/>
              <a:t>of the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this case, </a:t>
            </a:r>
            <a:r>
              <a:rPr lang="en-IN" sz="2400" b="1" i="1" dirty="0" smtClean="0">
                <a:solidFill>
                  <a:srgbClr val="C00000"/>
                </a:solidFill>
              </a:rPr>
              <a:t>each object has its own copy of the instance variable </a:t>
            </a:r>
            <a:r>
              <a:rPr lang="en-IN" sz="2400" dirty="0" smtClean="0"/>
              <a:t>and  they are not shared or related in any way to the field by the same name in a different object</a:t>
            </a: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Creation of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entirely different </a:t>
            </a:r>
            <a:r>
              <a:rPr lang="en-US" sz="2400" dirty="0" smtClean="0"/>
              <a:t>than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these languages , we declare the </a:t>
            </a:r>
            <a:r>
              <a:rPr lang="en-US" sz="2400" b="1" dirty="0" smtClean="0">
                <a:solidFill>
                  <a:srgbClr val="C00000"/>
                </a:solidFill>
              </a:rPr>
              <a:t>data members </a:t>
            </a:r>
            <a:r>
              <a:rPr lang="en-US" sz="2400" dirty="0" smtClean="0"/>
              <a:t>inside the class and when we </a:t>
            </a:r>
            <a:r>
              <a:rPr lang="en-US" sz="2400" b="1" dirty="0" smtClean="0">
                <a:solidFill>
                  <a:srgbClr val="C00000"/>
                </a:solidFill>
              </a:rPr>
              <a:t>instantiate</a:t>
            </a:r>
            <a:r>
              <a:rPr lang="en-US" sz="2400" dirty="0" smtClean="0"/>
              <a:t> the class , these members are </a:t>
            </a:r>
            <a:r>
              <a:rPr lang="en-US" sz="2400" b="1" dirty="0" smtClean="0">
                <a:solidFill>
                  <a:srgbClr val="C00000"/>
                </a:solidFill>
              </a:rPr>
              <a:t>allocated space </a:t>
            </a:r>
            <a:r>
              <a:rPr lang="en-US" sz="2400" dirty="0" smtClean="0"/>
              <a:t>.</a:t>
            </a:r>
          </a:p>
          <a:p>
            <a:endParaRPr lang="en-US" sz="2200" dirty="0" smtClean="0"/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br>
              <a:rPr lang="en-US" sz="2800" b="1" dirty="0" smtClean="0"/>
            </a:br>
            <a:r>
              <a:rPr lang="en-US" sz="2800" b="1" dirty="0" smtClean="0"/>
              <a:t>In C++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 example in </a:t>
            </a:r>
            <a:r>
              <a:rPr lang="en-US" sz="2200" b="1" dirty="0" smtClean="0">
                <a:solidFill>
                  <a:srgbClr val="C00000"/>
                </a:solidFill>
              </a:rPr>
              <a:t>C++</a:t>
            </a:r>
            <a:r>
              <a:rPr lang="en-US" sz="2200" dirty="0" smtClean="0"/>
              <a:t> ,we would write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char name[20];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smtClean="0">
                <a:solidFill>
                  <a:srgbClr val="7030A0"/>
                </a:solidFill>
              </a:rPr>
              <a:t>};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00677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Now to use this </a:t>
            </a:r>
            <a:r>
              <a:rPr lang="en-US" sz="2200" b="1" dirty="0" err="1" smtClean="0">
                <a:solidFill>
                  <a:srgbClr val="C00000"/>
                </a:solidFill>
              </a:rPr>
              <a:t>Emp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class we would say:</a:t>
            </a:r>
          </a:p>
          <a:p>
            <a:endParaRPr lang="en-US" sz="2200" dirty="0" smtClean="0"/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 e;</a:t>
            </a:r>
          </a:p>
          <a:p>
            <a:endParaRPr lang="en-US" sz="2200" dirty="0" smtClean="0"/>
          </a:p>
          <a:p>
            <a:r>
              <a:rPr lang="en-US" sz="2200" dirty="0" smtClean="0"/>
              <a:t>Doing this will create an </a:t>
            </a:r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dirty="0" smtClean="0"/>
              <a:t> in memory by </a:t>
            </a:r>
          </a:p>
          <a:p>
            <a:r>
              <a:rPr lang="en-US" sz="2200" dirty="0" smtClean="0"/>
              <a:t>the name </a:t>
            </a:r>
            <a:r>
              <a:rPr lang="en-US" sz="2200" b="1" dirty="0" smtClean="0">
                <a:solidFill>
                  <a:srgbClr val="0070C0"/>
                </a:solidFill>
              </a:rPr>
              <a:t>e</a:t>
            </a:r>
            <a:r>
              <a:rPr lang="en-US" sz="2200" dirty="0" smtClean="0"/>
              <a:t> and will contain three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2200" dirty="0" smtClean="0"/>
              <a:t>called as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age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salary . </a:t>
            </a:r>
            <a:r>
              <a:rPr lang="en-US" sz="2200" dirty="0" smtClean="0"/>
              <a:t>Also this line</a:t>
            </a:r>
          </a:p>
          <a:p>
            <a:r>
              <a:rPr lang="en-US" sz="2200" dirty="0" smtClean="0"/>
              <a:t> will </a:t>
            </a:r>
            <a:r>
              <a:rPr lang="en-US" sz="2200" b="1" dirty="0" smtClean="0">
                <a:solidFill>
                  <a:srgbClr val="7030A0"/>
                </a:solidFill>
              </a:rPr>
              <a:t>automatically call </a:t>
            </a:r>
            <a:r>
              <a:rPr lang="en-US" sz="2200" dirty="0" smtClean="0"/>
              <a:t>a special method </a:t>
            </a:r>
          </a:p>
          <a:p>
            <a:r>
              <a:rPr lang="en-US" sz="2200" dirty="0" smtClean="0"/>
              <a:t>called </a:t>
            </a:r>
            <a:r>
              <a:rPr lang="en-US" sz="2200" b="1" u="sng" dirty="0" smtClean="0">
                <a:solidFill>
                  <a:srgbClr val="7030A0"/>
                </a:solidFill>
              </a:rPr>
              <a:t>constructor</a:t>
            </a:r>
            <a:r>
              <a:rPr lang="en-US" sz="2200" b="1" u="sng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for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initializing the object</a:t>
            </a: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These are called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in C++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br>
              <a:rPr lang="en-US" sz="2800" b="1" dirty="0" smtClean="0"/>
            </a:br>
            <a:r>
              <a:rPr lang="en-US" sz="2800" b="1" dirty="0" smtClean="0"/>
              <a:t>In Java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Java</a:t>
            </a:r>
            <a:r>
              <a:rPr lang="en-US" sz="2200" dirty="0" smtClean="0"/>
              <a:t> ,we would write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int</a:t>
            </a:r>
            <a:r>
              <a:rPr lang="en-US" sz="2200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String name;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</a:t>
            </a:r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2103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Now to use this </a:t>
            </a:r>
            <a:r>
              <a:rPr lang="en-US" sz="2200" b="1" dirty="0" err="1" smtClean="0">
                <a:solidFill>
                  <a:srgbClr val="C00000"/>
                </a:solidFill>
              </a:rPr>
              <a:t>Emp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class we would say:</a:t>
            </a:r>
          </a:p>
          <a:p>
            <a:endParaRPr lang="en-US" sz="2200" dirty="0" smtClean="0"/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 e=new </a:t>
            </a:r>
            <a:r>
              <a:rPr lang="en-US" sz="2200" b="1" dirty="0" err="1" smtClean="0">
                <a:solidFill>
                  <a:srgbClr val="002060"/>
                </a:solidFill>
              </a:rPr>
              <a:t>Emp</a:t>
            </a:r>
            <a:r>
              <a:rPr lang="en-US" sz="2200" b="1" dirty="0" smtClean="0">
                <a:solidFill>
                  <a:srgbClr val="002060"/>
                </a:solidFill>
              </a:rPr>
              <a:t>( )</a:t>
            </a:r>
          </a:p>
          <a:p>
            <a:endParaRPr lang="en-US" sz="2200" dirty="0" smtClean="0"/>
          </a:p>
          <a:p>
            <a:r>
              <a:rPr lang="en-US" sz="2200" dirty="0" smtClean="0"/>
              <a:t>Doing this will create an </a:t>
            </a:r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dirty="0" smtClean="0"/>
              <a:t> in </a:t>
            </a:r>
            <a:r>
              <a:rPr lang="en-US" sz="2200" b="1" dirty="0" smtClean="0">
                <a:solidFill>
                  <a:srgbClr val="7030A0"/>
                </a:solidFill>
              </a:rPr>
              <a:t>heap</a:t>
            </a:r>
            <a:r>
              <a:rPr lang="en-US" sz="2200" dirty="0" smtClean="0"/>
              <a:t> with </a:t>
            </a:r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7030A0"/>
                </a:solidFill>
              </a:rPr>
              <a:t>data members </a:t>
            </a:r>
            <a:r>
              <a:rPr lang="en-US" sz="2200" dirty="0" smtClean="0"/>
              <a:t>as </a:t>
            </a:r>
            <a:r>
              <a:rPr lang="en-US" sz="2200" b="1" dirty="0" smtClean="0">
                <a:solidFill>
                  <a:srgbClr val="C00000"/>
                </a:solidFill>
              </a:rPr>
              <a:t>age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salary </a:t>
            </a:r>
          </a:p>
          <a:p>
            <a:r>
              <a:rPr lang="en-US" sz="2200" dirty="0" smtClean="0"/>
              <a:t>and the </a:t>
            </a:r>
            <a:r>
              <a:rPr lang="en-US" sz="2200" b="1" dirty="0" smtClean="0">
                <a:solidFill>
                  <a:srgbClr val="7030A0"/>
                </a:solidFill>
              </a:rPr>
              <a:t>reference e</a:t>
            </a:r>
            <a:r>
              <a:rPr lang="en-US" sz="2200" dirty="0" smtClean="0"/>
              <a:t> will be pointing to that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object</a:t>
            </a:r>
            <a:r>
              <a:rPr lang="en-US" sz="2200" b="1" dirty="0" smtClean="0">
                <a:solidFill>
                  <a:srgbClr val="C00000"/>
                </a:solidFill>
              </a:rPr>
              <a:t>.</a:t>
            </a:r>
            <a:r>
              <a:rPr lang="en-US" sz="2200" dirty="0" smtClean="0"/>
              <a:t> Here also the special method </a:t>
            </a:r>
          </a:p>
          <a:p>
            <a:r>
              <a:rPr lang="en-US" sz="2200" dirty="0" smtClean="0"/>
              <a:t>called </a:t>
            </a:r>
            <a:r>
              <a:rPr lang="en-US" sz="2200" b="1" u="sng" dirty="0" smtClean="0">
                <a:solidFill>
                  <a:srgbClr val="7030A0"/>
                </a:solidFill>
              </a:rPr>
              <a:t>constructor </a:t>
            </a:r>
            <a:r>
              <a:rPr lang="en-US" sz="2200" dirty="0" smtClean="0"/>
              <a:t>will be called 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automatically</a:t>
            </a:r>
            <a:r>
              <a:rPr lang="en-US" sz="2200" dirty="0" smtClean="0"/>
              <a:t> for </a:t>
            </a:r>
            <a:r>
              <a:rPr lang="en-US" sz="2200" b="1" dirty="0" smtClean="0">
                <a:solidFill>
                  <a:srgbClr val="7030A0"/>
                </a:solidFill>
              </a:rPr>
              <a:t>initializing the object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These are called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in Java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Creating Instance Variables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But in Python we u</a:t>
            </a:r>
            <a:r>
              <a:rPr lang="en-IN" sz="2200" dirty="0" smtClean="0"/>
              <a:t>se a very special method called  </a:t>
            </a:r>
            <a:r>
              <a:rPr lang="en-IN" sz="2200" b="1" dirty="0" smtClean="0">
                <a:solidFill>
                  <a:srgbClr val="C00000"/>
                </a:solidFill>
              </a:rPr>
              <a:t>__init__()</a:t>
            </a:r>
            <a:r>
              <a:rPr lang="en-IN" sz="2200" dirty="0" smtClean="0"/>
              <a:t> , to </a:t>
            </a:r>
            <a:r>
              <a:rPr lang="en-IN" sz="2200" b="1" dirty="0" smtClean="0">
                <a:solidFill>
                  <a:srgbClr val="C00000"/>
                </a:solidFill>
              </a:rPr>
              <a:t>create </a:t>
            </a:r>
            <a:r>
              <a:rPr lang="en-IN" sz="2200" dirty="0" smtClean="0"/>
              <a:t>as well as </a:t>
            </a:r>
            <a:r>
              <a:rPr lang="en-IN" sz="2200" b="1" dirty="0" smtClean="0">
                <a:solidFill>
                  <a:srgbClr val="C00000"/>
                </a:solidFill>
              </a:rPr>
              <a:t>initialize</a:t>
            </a:r>
            <a:r>
              <a:rPr lang="en-IN" sz="2200" dirty="0" smtClean="0"/>
              <a:t> an object’s initial attributes by giving them their </a:t>
            </a:r>
            <a:r>
              <a:rPr lang="en-IN" sz="2200" b="1" dirty="0" smtClean="0">
                <a:solidFill>
                  <a:srgbClr val="C00000"/>
                </a:solidFill>
              </a:rPr>
              <a:t>default value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Python calls this method </a:t>
            </a:r>
            <a:r>
              <a:rPr lang="en-US" sz="2200" b="1" dirty="0" smtClean="0">
                <a:solidFill>
                  <a:srgbClr val="C00000"/>
                </a:solidFill>
              </a:rPr>
              <a:t>automatically</a:t>
            </a:r>
            <a:r>
              <a:rPr lang="en-US" sz="2200" dirty="0" smtClean="0"/>
              <a:t> , as soon as the object of the class gets created.</a:t>
            </a:r>
          </a:p>
          <a:p>
            <a:endParaRPr lang="en-US" sz="2200" dirty="0" smtClean="0"/>
          </a:p>
          <a:p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Since it is called </a:t>
            </a:r>
            <a:r>
              <a:rPr lang="en-US" sz="2200" b="1" dirty="0" smtClean="0">
                <a:solidFill>
                  <a:srgbClr val="C00000"/>
                </a:solidFill>
              </a:rPr>
              <a:t>automatically</a:t>
            </a:r>
            <a:r>
              <a:rPr lang="en-US" sz="2200" dirty="0" smtClean="0"/>
              <a:t> , we can say it is like a </a:t>
            </a:r>
            <a:r>
              <a:rPr lang="en-US" sz="2200" b="1" dirty="0" smtClean="0">
                <a:solidFill>
                  <a:srgbClr val="C00000"/>
                </a:solidFill>
              </a:rPr>
              <a:t>constructor</a:t>
            </a:r>
            <a:r>
              <a:rPr lang="en-US" sz="2200" dirty="0" smtClean="0"/>
              <a:t> in  </a:t>
            </a:r>
            <a:r>
              <a:rPr lang="en-US" sz="2200" b="1" dirty="0" smtClean="0">
                <a:solidFill>
                  <a:srgbClr val="C00000"/>
                </a:solidFill>
              </a:rPr>
              <a:t>C++ </a:t>
            </a:r>
            <a:r>
              <a:rPr lang="en-US" sz="2200" dirty="0" smtClean="0"/>
              <a:t>or </a:t>
            </a:r>
            <a:r>
              <a:rPr lang="en-US" sz="2200" b="1" dirty="0" smtClean="0">
                <a:solidFill>
                  <a:srgbClr val="C00000"/>
                </a:solidFill>
              </a:rPr>
              <a:t>Java</a:t>
            </a:r>
            <a:r>
              <a:rPr lang="en-US" sz="2200" b="1" dirty="0" smtClean="0"/>
              <a:t>.</a:t>
            </a: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</a:t>
            </a:r>
            <a:r>
              <a:rPr lang="en-IN" sz="2400" b="1" dirty="0" smtClean="0">
                <a:solidFill>
                  <a:srgbClr val="00B050"/>
                </a:solidFill>
              </a:rPr>
              <a:t>self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00496" y="3000372"/>
            <a:ext cx="5143504" cy="2643206"/>
          </a:xfrm>
          <a:prstGeom prst="cloudCallout">
            <a:avLst>
              <a:gd name="adj1" fmla="val -76615"/>
              <a:gd name="adj2" fmla="val -49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 you can observe , </a:t>
            </a:r>
            <a:r>
              <a:rPr lang="en-US" sz="2000" b="1" dirty="0" smtClean="0">
                <a:solidFill>
                  <a:srgbClr val="FFFF00"/>
                </a:solidFill>
              </a:rPr>
              <a:t>Python</a:t>
            </a:r>
            <a:r>
              <a:rPr lang="en-US" sz="2000" b="1" dirty="0" smtClean="0"/>
              <a:t> has </a:t>
            </a:r>
            <a:r>
              <a:rPr lang="en-US" sz="2000" b="1" dirty="0" smtClean="0">
                <a:solidFill>
                  <a:srgbClr val="FFFF00"/>
                </a:solidFill>
              </a:rPr>
              <a:t>automatically called </a:t>
            </a:r>
            <a:r>
              <a:rPr lang="en-US" sz="2000" b="1" dirty="0" smtClean="0"/>
              <a:t>the special method </a:t>
            </a:r>
            <a:r>
              <a:rPr lang="en-US" sz="2000" b="1" dirty="0" smtClean="0">
                <a:solidFill>
                  <a:srgbClr val="FFFF00"/>
                </a:solidFill>
              </a:rPr>
              <a:t>__init__()</a:t>
            </a:r>
            <a:r>
              <a:rPr lang="en-US" sz="2000" b="1" dirty="0" smtClean="0"/>
              <a:t> as soon as  we have created the object of </a:t>
            </a:r>
            <a:r>
              <a:rPr lang="en-US" sz="2000" b="1" dirty="0" err="1" smtClean="0">
                <a:solidFill>
                  <a:srgbClr val="FFFF00"/>
                </a:solidFill>
              </a:rPr>
              <a:t>Emp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/>
              <a:t>class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248479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</a:t>
            </a:r>
            <a:r>
              <a:rPr lang="en-IN" sz="2400" b="1" dirty="0" smtClean="0">
                <a:solidFill>
                  <a:srgbClr val="00B050"/>
                </a:solidFill>
              </a:rPr>
              <a:t>self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f=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g=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82" y="5572140"/>
            <a:ext cx="546692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Question ???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 you tell , what kind of </a:t>
            </a:r>
            <a:r>
              <a:rPr lang="en-US" sz="2400" b="1" dirty="0" smtClean="0">
                <a:solidFill>
                  <a:srgbClr val="C00000"/>
                </a:solidFill>
              </a:rPr>
              <a:t>programming paradigm </a:t>
            </a:r>
            <a:r>
              <a:rPr lang="en-US" sz="2400" b="1" dirty="0" smtClean="0"/>
              <a:t>we have followed this point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b="1" dirty="0" smtClean="0"/>
              <a:t> ?</a:t>
            </a:r>
            <a:endParaRPr lang="en-IN" sz="2400" b="1" dirty="0" smtClean="0"/>
          </a:p>
          <a:p>
            <a:endParaRPr lang="en-IN" sz="2400" dirty="0" smtClean="0"/>
          </a:p>
          <a:p>
            <a:r>
              <a:rPr lang="en-US" sz="2400" dirty="0" smtClean="0"/>
              <a:t>The answer is : </a:t>
            </a:r>
            <a:r>
              <a:rPr lang="en-US" sz="2400" b="1" dirty="0" smtClean="0">
                <a:solidFill>
                  <a:srgbClr val="C00000"/>
                </a:solidFill>
              </a:rPr>
              <a:t>POP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0070C0"/>
                </a:solidFill>
              </a:rPr>
              <a:t>Procedure Oriented Programming</a:t>
            </a:r>
            <a:r>
              <a:rPr lang="en-US" sz="2400" dirty="0" smtClean="0"/>
              <a:t>)</a:t>
            </a:r>
            <a:endParaRPr lang="en-IN" sz="2400" dirty="0" smtClean="0"/>
          </a:p>
          <a:p>
            <a:endParaRPr lang="en-IN" sz="2400" dirty="0" smtClean="0"/>
          </a:p>
          <a:p>
            <a:pPr lvl="1"/>
            <a:r>
              <a:rPr lang="en-IN" sz="1900" dirty="0" smtClean="0"/>
              <a:t>In all the programs we wrote till now, we have designed our program around </a:t>
            </a:r>
            <a:r>
              <a:rPr lang="en-IN" sz="1900" b="1" dirty="0" smtClean="0">
                <a:solidFill>
                  <a:srgbClr val="C00000"/>
                </a:solidFill>
              </a:rPr>
              <a:t>functions</a:t>
            </a:r>
            <a:r>
              <a:rPr lang="en-IN" sz="1900" dirty="0" smtClean="0"/>
              <a:t> i.e. </a:t>
            </a:r>
            <a:r>
              <a:rPr lang="en-IN" sz="1900" b="1" dirty="0" smtClean="0">
                <a:solidFill>
                  <a:srgbClr val="C00000"/>
                </a:solidFill>
              </a:rPr>
              <a:t>blocks of statements which manipulate data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This is called the </a:t>
            </a:r>
            <a:r>
              <a:rPr lang="en-IN" sz="1900" b="1" i="1" dirty="0" smtClean="0">
                <a:solidFill>
                  <a:srgbClr val="0070C0"/>
                </a:solidFill>
              </a:rPr>
              <a:t>procedure-oriented</a:t>
            </a:r>
            <a:r>
              <a:rPr lang="en-IN" sz="1900" dirty="0" smtClean="0"/>
              <a:t> </a:t>
            </a:r>
            <a:r>
              <a:rPr lang="en-IN" sz="1900" b="1" i="1" dirty="0" smtClean="0">
                <a:solidFill>
                  <a:srgbClr val="0070C0"/>
                </a:solidFill>
              </a:rPr>
              <a:t>programming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argument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must have noticed that the code is using an argument called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in the argument list of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, now </a:t>
            </a:r>
            <a:r>
              <a:rPr lang="en-US" sz="2400" b="1" dirty="0" smtClean="0">
                <a:solidFill>
                  <a:srgbClr val="C00000"/>
                </a:solidFill>
              </a:rPr>
              <a:t>2 questions </a:t>
            </a:r>
            <a:r>
              <a:rPr lang="en-US" sz="2400" dirty="0" smtClean="0"/>
              <a:t>arise , which are 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2000" b="1" dirty="0" smtClean="0"/>
              <a:t>What is </a:t>
            </a:r>
            <a:r>
              <a:rPr lang="en-US" sz="2000" b="1" dirty="0" smtClean="0">
                <a:solidFill>
                  <a:srgbClr val="C00000"/>
                </a:solidFill>
              </a:rPr>
              <a:t>self </a:t>
            </a:r>
            <a:r>
              <a:rPr lang="en-US" sz="2000" b="1" dirty="0" smtClean="0"/>
              <a:t>?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Why it is required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whenever we create an object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__init()__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But while calling this method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also passes the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object </a:t>
            </a:r>
            <a:r>
              <a:rPr lang="en-US" sz="2400" dirty="0" smtClean="0"/>
              <a:t>, for which it is calling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as the </a:t>
            </a:r>
            <a:r>
              <a:rPr lang="en-US" sz="2400" b="1" dirty="0" smtClean="0">
                <a:solidFill>
                  <a:srgbClr val="7030A0"/>
                </a:solidFill>
              </a:rPr>
              <a:t>first argument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Thus , when we define the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we must provide it </a:t>
            </a:r>
            <a:r>
              <a:rPr lang="en-US" sz="2400" b="1" dirty="0" err="1" smtClean="0">
                <a:solidFill>
                  <a:srgbClr val="7030A0"/>
                </a:solidFill>
              </a:rPr>
              <a:t>atleast</a:t>
            </a:r>
            <a:r>
              <a:rPr lang="en-US" sz="2400" b="1" dirty="0" smtClean="0">
                <a:solidFill>
                  <a:srgbClr val="7030A0"/>
                </a:solidFill>
              </a:rPr>
              <a:t> one formal argument </a:t>
            </a:r>
            <a:r>
              <a:rPr lang="en-US" sz="2400" dirty="0" smtClean="0"/>
              <a:t>which will receive the object’s address .</a:t>
            </a:r>
          </a:p>
          <a:p>
            <a:endParaRPr lang="en-US" sz="2400" dirty="0" smtClean="0"/>
          </a:p>
          <a:p>
            <a:r>
              <a:rPr lang="en-US" sz="2400" dirty="0" smtClean="0"/>
              <a:t>This argument is named as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If We Don’t Create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8286776" cy="39593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observe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has generated an </a:t>
            </a:r>
            <a:r>
              <a:rPr lang="en-US" b="1" dirty="0" smtClean="0">
                <a:solidFill>
                  <a:srgbClr val="FFFF00"/>
                </a:solidFill>
              </a:rPr>
              <a:t>exception</a:t>
            </a:r>
            <a:r>
              <a:rPr lang="en-US" b="1" dirty="0" smtClean="0"/>
              <a:t> , since it has passed the </a:t>
            </a:r>
            <a:r>
              <a:rPr lang="en-US" b="1" dirty="0" smtClean="0">
                <a:solidFill>
                  <a:srgbClr val="FFFF00"/>
                </a:solidFill>
              </a:rPr>
              <a:t>object address 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 smtClean="0">
                <a:solidFill>
                  <a:srgbClr val="FFFF00"/>
                </a:solidFill>
              </a:rPr>
              <a:t>argument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while calling the method </a:t>
            </a:r>
            <a:r>
              <a:rPr lang="en-US" b="1" dirty="0" smtClean="0">
                <a:solidFill>
                  <a:srgbClr val="FFFF00"/>
                </a:solidFill>
              </a:rPr>
              <a:t>__init__() </a:t>
            </a:r>
            <a:r>
              <a:rPr lang="en-US" b="1" dirty="0" smtClean="0"/>
              <a:t>but we have not declared any argument to receive it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600" b="1" dirty="0" smtClean="0"/>
              <a:t>Can We Give Some Other Name</a:t>
            </a:r>
            <a:br>
              <a:rPr lang="en-US" sz="2600" b="1" dirty="0" smtClean="0"/>
            </a:br>
            <a:r>
              <a:rPr lang="en-US" sz="2600" b="1" dirty="0" smtClean="0"/>
              <a:t>To </a:t>
            </a:r>
            <a:r>
              <a:rPr lang="en-US" sz="2600" b="1" dirty="0" smtClean="0">
                <a:solidFill>
                  <a:srgbClr val="C00000"/>
                </a:solidFill>
              </a:rPr>
              <a:t>self</a:t>
            </a:r>
            <a:r>
              <a:rPr lang="en-US" sz="2600" b="1" dirty="0" smtClean="0"/>
              <a:t> ?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__init__(myself):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15016"/>
            <a:ext cx="3395472" cy="31863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observe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has allowed us to use the name myself instead of self , but the </a:t>
            </a:r>
            <a:r>
              <a:rPr lang="en-US" b="1" dirty="0" smtClean="0">
                <a:solidFill>
                  <a:srgbClr val="FFFF00"/>
                </a:solidFill>
              </a:rPr>
              <a:t>convention</a:t>
            </a:r>
            <a:r>
              <a:rPr lang="en-US" b="1" dirty="0" smtClean="0"/>
              <a:t> is to always use the word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More About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always passes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object </a:t>
            </a:r>
            <a:r>
              <a:rPr lang="en-US" sz="2400" dirty="0" smtClean="0"/>
              <a:t>to every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400" dirty="0" smtClean="0"/>
              <a:t>of our class whenever we call it, not only to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__init__()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So, every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400" dirty="0" smtClean="0"/>
              <a:t>which we define in our class has to compulsorily have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one argument of type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More About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always </a:t>
            </a:r>
            <a:r>
              <a:rPr lang="en-US" sz="2400" b="1" dirty="0" smtClean="0">
                <a:solidFill>
                  <a:srgbClr val="C00000"/>
                </a:solidFill>
              </a:rPr>
              <a:t>points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7030A0"/>
                </a:solidFill>
              </a:rPr>
              <a:t>address of the current object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think it to be like </a:t>
            </a:r>
            <a:r>
              <a:rPr lang="en-US" sz="2400" b="1" dirty="0" smtClean="0">
                <a:solidFill>
                  <a:srgbClr val="C00000"/>
                </a:solidFill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this pointer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languages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r>
              <a:rPr lang="en-US" sz="2800" b="1" dirty="0" smtClean="0"/>
              <a:t> A Keyword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No , not at all </a:t>
            </a:r>
          </a:p>
          <a:p>
            <a:endParaRPr lang="en-US" sz="2400" dirty="0" smtClean="0"/>
          </a:p>
          <a:p>
            <a:r>
              <a:rPr lang="en-US" sz="2400" dirty="0" smtClean="0"/>
              <a:t>Many programmers wrongly think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to be a </a:t>
            </a:r>
            <a:r>
              <a:rPr lang="en-US" sz="2400" b="1" dirty="0" smtClean="0">
                <a:solidFill>
                  <a:srgbClr val="C00000"/>
                </a:solidFill>
              </a:rPr>
              <a:t>keyword</a:t>
            </a:r>
            <a:r>
              <a:rPr lang="en-US" sz="2400" dirty="0" smtClean="0"/>
              <a:t> but it is not so.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just a name and can be changed to anything else but the convention is to always use the name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Another Important Point!</a:t>
            </a:r>
          </a:p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local</a:t>
            </a:r>
            <a:r>
              <a:rPr lang="en-US" sz="2400" dirty="0" smtClean="0"/>
              <a:t> to the method body , so we cannot use it outside the method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print("Object Created...")</a:t>
            </a:r>
          </a:p>
          <a:p>
            <a:pPr>
              <a:buNone/>
            </a:pPr>
            <a:r>
              <a:rPr lang="en-IN" sz="2400" b="1" dirty="0" smtClean="0"/>
              <a:t>	</a:t>
            </a:r>
          </a:p>
          <a:p>
            <a:pPr>
              <a:buNone/>
            </a:pPr>
            <a:r>
              <a:rPr lang="en-IN" sz="2400" b="1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e=</a:t>
            </a:r>
            <a:r>
              <a:rPr lang="en-IN" sz="2400" b="1" dirty="0" err="1" smtClean="0">
                <a:solidFill>
                  <a:srgbClr val="7030A0"/>
                </a:solidFill>
              </a:rPr>
              <a:t>Emp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print(self)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635406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Most Important Role </a:t>
            </a:r>
            <a:br>
              <a:rPr lang="en-US" sz="2800" b="1" dirty="0" smtClean="0"/>
            </a:br>
            <a:r>
              <a:rPr lang="en-US" sz="2800" b="1" dirty="0" smtClean="0"/>
              <a:t>Of </a:t>
            </a:r>
            <a:r>
              <a:rPr lang="en-US" sz="2800" b="1" dirty="0" smtClean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We can also use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dynamically</a:t>
            </a:r>
            <a:r>
              <a:rPr lang="en-US" sz="2400" dirty="0" smtClean="0"/>
              <a:t> add </a:t>
            </a:r>
            <a:r>
              <a:rPr lang="en-US" sz="2400" b="1" dirty="0" smtClean="0">
                <a:solidFill>
                  <a:srgbClr val="002060"/>
                </a:solidFill>
              </a:rPr>
              <a:t>instance members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C00000"/>
                </a:solidFill>
              </a:rPr>
              <a:t>current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,we simply have to use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dot operator </a:t>
            </a:r>
            <a:r>
              <a:rPr lang="en-US" sz="2400" dirty="0" smtClean="0"/>
              <a:t>followed by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of the variable along with it’s </a:t>
            </a:r>
            <a:r>
              <a:rPr lang="en-US" sz="2400" b="1" dirty="0" smtClean="0">
                <a:solidFill>
                  <a:srgbClr val="C00000"/>
                </a:solidFill>
              </a:rPr>
              <a:t>initial value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class_name</a:t>
            </a:r>
            <a:r>
              <a:rPr lang="en-IN" sz="2400" b="1" dirty="0" smtClean="0">
                <a:solidFill>
                  <a:srgbClr val="7030A0"/>
                </a:solidFill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self.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var_name</a:t>
            </a:r>
            <a:r>
              <a:rPr lang="en-IN" sz="2400" b="1" dirty="0" smtClean="0">
                <a:solidFill>
                  <a:srgbClr val="7030A0"/>
                </a:solidFill>
              </a:rPr>
              <a:t>&gt;</a:t>
            </a:r>
            <a:r>
              <a:rPr lang="en-IN" sz="2400" b="1" dirty="0" smtClean="0">
                <a:solidFill>
                  <a:srgbClr val="C00000"/>
                </a:solidFill>
              </a:rPr>
              <a:t>=value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4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self.name="</a:t>
            </a:r>
            <a:r>
              <a:rPr lang="en-US" sz="2400" b="1" dirty="0" err="1" smtClean="0">
                <a:solidFill>
                  <a:srgbClr val="002060"/>
                </a:solidFill>
              </a:rPr>
              <a:t>Rahul</a:t>
            </a:r>
            <a:r>
              <a:rPr lang="en-US" sz="24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self.salary</a:t>
            </a:r>
            <a:r>
              <a:rPr lang="en-US" sz="2400" b="1" dirty="0" smtClean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e=</a:t>
            </a:r>
            <a:r>
              <a:rPr lang="en-US" sz="2300" b="1" dirty="0" err="1" smtClean="0">
                <a:solidFill>
                  <a:srgbClr val="7030A0"/>
                </a:solidFill>
              </a:rPr>
              <a:t>Emp</a:t>
            </a:r>
            <a:r>
              <a:rPr lang="en-US" sz="23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7030A0"/>
                </a:solidFill>
              </a:rPr>
              <a:t>print("Age:",</a:t>
            </a:r>
            <a:r>
              <a:rPr lang="en-US" sz="2300" b="1" dirty="0" err="1" smtClean="0">
                <a:solidFill>
                  <a:srgbClr val="002060"/>
                </a:solidFill>
              </a:rPr>
              <a:t>e.age</a:t>
            </a:r>
            <a:r>
              <a:rPr lang="en-US" sz="2300" b="1" dirty="0" err="1" smtClean="0">
                <a:solidFill>
                  <a:srgbClr val="7030A0"/>
                </a:solidFill>
              </a:rPr>
              <a:t>,"Name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e.name</a:t>
            </a:r>
            <a:r>
              <a:rPr lang="en-US" sz="23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300" b="1" dirty="0" smtClean="0">
                <a:solidFill>
                  <a:srgbClr val="7030A0"/>
                </a:solidFill>
              </a:rPr>
              <a:t>:",</a:t>
            </a:r>
            <a:r>
              <a:rPr lang="en-US" sz="23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3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000892" y="1428736"/>
            <a:ext cx="1914532" cy="1214446"/>
          </a:xfrm>
          <a:prstGeom prst="wedgeRectCallout">
            <a:avLst>
              <a:gd name="adj1" fmla="val -250774"/>
              <a:gd name="adj2" fmla="val 63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The variables </a:t>
            </a:r>
            <a:r>
              <a:rPr lang="en-US" sz="1400" b="1" dirty="0" err="1" smtClean="0">
                <a:solidFill>
                  <a:srgbClr val="FFFF00"/>
                </a:solidFill>
              </a:rPr>
              <a:t>self.age</a:t>
            </a:r>
            <a:r>
              <a:rPr lang="en-US" sz="1400" dirty="0" err="1" smtClean="0"/>
              <a:t>,</a:t>
            </a:r>
            <a:r>
              <a:rPr lang="en-US" sz="1400" b="1" dirty="0" err="1" smtClean="0">
                <a:solidFill>
                  <a:srgbClr val="FFFF00"/>
                </a:solidFill>
              </a:rPr>
              <a:t>self.name</a:t>
            </a:r>
            <a:r>
              <a:rPr lang="en-US" sz="1400" dirty="0" smtClean="0"/>
              <a:t> </a:t>
            </a:r>
            <a:r>
              <a:rPr lang="en-US" sz="1400" b="1" dirty="0" smtClean="0"/>
              <a:t>and </a:t>
            </a:r>
            <a:r>
              <a:rPr lang="en-US" sz="1400" b="1" dirty="0" err="1" smtClean="0">
                <a:solidFill>
                  <a:srgbClr val="FFFF00"/>
                </a:solidFill>
              </a:rPr>
              <a:t>self.salary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/>
              <a:t>are called </a:t>
            </a:r>
            <a:r>
              <a:rPr lang="en-US" sz="1400" b="1" dirty="0" smtClean="0">
                <a:solidFill>
                  <a:srgbClr val="FFFF00"/>
                </a:solidFill>
              </a:rPr>
              <a:t>instance variables</a:t>
            </a:r>
            <a:endParaRPr lang="en-IN" sz="1400" b="1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072198" y="2786058"/>
            <a:ext cx="2843226" cy="1428760"/>
          </a:xfrm>
          <a:prstGeom prst="wedgeRectCallout">
            <a:avLst>
              <a:gd name="adj1" fmla="val -167539"/>
              <a:gd name="adj2" fmla="val 7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Remember , we cannot use </a:t>
            </a:r>
            <a:r>
              <a:rPr lang="en-US" sz="1600" b="1" dirty="0" smtClean="0">
                <a:solidFill>
                  <a:srgbClr val="FFFF00"/>
                </a:solidFill>
              </a:rPr>
              <a:t>self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outside the class </a:t>
            </a:r>
            <a:r>
              <a:rPr lang="en-US" sz="1600" b="1" dirty="0" smtClean="0"/>
              <a:t>. So outside the class we will have to use the </a:t>
            </a:r>
            <a:r>
              <a:rPr lang="en-US" sz="1600" b="1" dirty="0" smtClean="0">
                <a:solidFill>
                  <a:srgbClr val="FFFF00"/>
                </a:solidFill>
              </a:rPr>
              <a:t>reference variable 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072198" y="5286388"/>
            <a:ext cx="2843226" cy="1428760"/>
          </a:xfrm>
          <a:prstGeom prst="wedgeRectCallout">
            <a:avLst>
              <a:gd name="adj1" fmla="val -156085"/>
              <a:gd name="adj2" fmla="val -68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Another very important point to understand if you are from C++ background is that </a:t>
            </a:r>
            <a:r>
              <a:rPr lang="en-US" sz="1400" b="1" dirty="0" smtClean="0">
                <a:solidFill>
                  <a:srgbClr val="FFFF00"/>
                </a:solidFill>
              </a:rPr>
              <a:t>in Python by default everything in a class is public </a:t>
            </a:r>
            <a:r>
              <a:rPr lang="en-US" sz="1400" b="1" dirty="0" smtClean="0"/>
              <a:t>. So we can </a:t>
            </a:r>
            <a:r>
              <a:rPr lang="en-US" sz="1400" b="1" dirty="0" err="1" smtClean="0"/>
              <a:t>direclty</a:t>
            </a:r>
            <a:r>
              <a:rPr lang="en-US" sz="1400" b="1" dirty="0" smtClean="0"/>
              <a:t> access it outside the class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Advantages Of Procedure Oriented Programming</a:t>
            </a:r>
          </a:p>
          <a:p>
            <a:endParaRPr lang="en-IN" sz="2400" dirty="0" smtClean="0"/>
          </a:p>
          <a:p>
            <a:pPr lvl="1"/>
            <a:r>
              <a:rPr lang="en-IN" dirty="0" smtClean="0"/>
              <a:t>It’s </a:t>
            </a:r>
            <a:r>
              <a:rPr lang="en-IN" b="1" dirty="0" smtClean="0">
                <a:solidFill>
                  <a:srgbClr val="002060"/>
                </a:solidFill>
              </a:rPr>
              <a:t>easy</a:t>
            </a:r>
            <a:r>
              <a:rPr lang="en-IN" dirty="0" smtClean="0"/>
              <a:t> to implement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ability to </a:t>
            </a:r>
            <a:r>
              <a:rPr lang="en-IN" b="1" dirty="0" smtClean="0">
                <a:solidFill>
                  <a:srgbClr val="002060"/>
                </a:solidFill>
              </a:rPr>
              <a:t>re-use the same code </a:t>
            </a:r>
            <a:r>
              <a:rPr lang="en-IN" dirty="0" smtClean="0"/>
              <a:t>at different places in the program </a:t>
            </a:r>
            <a:r>
              <a:rPr lang="en-IN" b="1" dirty="0" smtClean="0">
                <a:solidFill>
                  <a:srgbClr val="002060"/>
                </a:solidFill>
              </a:rPr>
              <a:t>without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copying it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An easier way to </a:t>
            </a:r>
            <a:r>
              <a:rPr lang="en-IN" b="1" dirty="0" smtClean="0">
                <a:solidFill>
                  <a:srgbClr val="002060"/>
                </a:solidFill>
              </a:rPr>
              <a:t>keep track </a:t>
            </a:r>
            <a:r>
              <a:rPr lang="en-IN" dirty="0" smtClean="0"/>
              <a:t>of program flow </a:t>
            </a:r>
            <a:r>
              <a:rPr lang="en-IN" b="1" dirty="0" smtClean="0">
                <a:solidFill>
                  <a:srgbClr val="002060"/>
                </a:solidFill>
              </a:rPr>
              <a:t>for small codes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Needs only </a:t>
            </a:r>
            <a:r>
              <a:rPr lang="en-IN" b="1" dirty="0" smtClean="0">
                <a:solidFill>
                  <a:srgbClr val="002060"/>
                </a:solidFill>
              </a:rPr>
              <a:t>less memory</a:t>
            </a:r>
            <a:r>
              <a:rPr lang="en-IN" dirty="0" smtClean="0"/>
              <a:t>.</a:t>
            </a:r>
          </a:p>
          <a:p>
            <a:pPr lvl="1"/>
            <a:endParaRPr lang="en-IN" sz="19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variables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age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, 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salary</a:t>
            </a:r>
            <a:r>
              <a:rPr lang="en-US" sz="2400" dirty="0" smtClean="0"/>
              <a:t> are accessed in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methods of the class , they are always accessed using </a:t>
            </a:r>
            <a:r>
              <a:rPr lang="en-US" sz="1900" b="1" dirty="0" smtClean="0">
                <a:solidFill>
                  <a:srgbClr val="7030A0"/>
                </a:solidFill>
              </a:rPr>
              <a:t>self</a:t>
            </a:r>
            <a:r>
              <a:rPr lang="en-US" sz="1900" dirty="0" smtClean="0"/>
              <a:t> so that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dirty="0" smtClean="0"/>
              <a:t> will refer them for </a:t>
            </a:r>
            <a:r>
              <a:rPr lang="en-US" sz="1900" b="1" dirty="0" smtClean="0">
                <a:solidFill>
                  <a:srgbClr val="C00000"/>
                </a:solidFill>
              </a:rPr>
              <a:t>current object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Outside the class , we cannot access them using </a:t>
            </a:r>
            <a:r>
              <a:rPr lang="en-US" sz="1900" b="1" dirty="0" smtClean="0">
                <a:solidFill>
                  <a:srgbClr val="7030A0"/>
                </a:solidFill>
              </a:rPr>
              <a:t>self</a:t>
            </a:r>
            <a:r>
              <a:rPr lang="en-US" sz="1900" dirty="0" smtClean="0"/>
              <a:t> because </a:t>
            </a:r>
            <a:r>
              <a:rPr lang="en-US" sz="1900" b="1" i="1" dirty="0" smtClean="0">
                <a:solidFill>
                  <a:srgbClr val="C00000"/>
                </a:solidFill>
              </a:rPr>
              <a:t>self is only available within the class</a:t>
            </a:r>
            <a:r>
              <a:rPr lang="en-US" sz="19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So outside the class we have to access them using the </a:t>
            </a:r>
            <a:r>
              <a:rPr lang="en-US" sz="1900" b="1" dirty="0" smtClean="0">
                <a:solidFill>
                  <a:srgbClr val="7030A0"/>
                </a:solidFill>
              </a:rPr>
              <a:t>object reference </a:t>
            </a:r>
            <a:r>
              <a:rPr lang="en-US" sz="1900" dirty="0" smtClean="0"/>
              <a:t>we have created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</a:rPr>
              <a:t>self.age</a:t>
            </a:r>
            <a:r>
              <a:rPr lang="en-US" sz="2000" b="1" dirty="0" smtClean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self.name="</a:t>
            </a:r>
            <a:r>
              <a:rPr lang="en-US" sz="2000" b="1" dirty="0" err="1" smtClean="0">
                <a:solidFill>
                  <a:srgbClr val="002060"/>
                </a:solidFill>
              </a:rPr>
              <a:t>Rahul</a:t>
            </a:r>
            <a:r>
              <a:rPr lang="en-US" sz="2000" b="1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000" b="1" dirty="0" smtClean="0">
                <a:solidFill>
                  <a:srgbClr val="002060"/>
                </a:solidFill>
              </a:rPr>
              <a:t>=30000.0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002060"/>
                </a:solidFill>
              </a:rPr>
              <a:t>e.age</a:t>
            </a:r>
            <a:r>
              <a:rPr lang="en-US" sz="2000" b="1" dirty="0" err="1" smtClean="0">
                <a:solidFill>
                  <a:srgbClr val="7030A0"/>
                </a:solidFill>
              </a:rPr>
              <a:t>,"Name</a:t>
            </a:r>
            <a:r>
              <a:rPr lang="en-US" sz="2000" b="1" dirty="0" smtClean="0">
                <a:solidFill>
                  <a:srgbClr val="7030A0"/>
                </a:solidFill>
              </a:rPr>
              <a:t>:",</a:t>
            </a:r>
            <a:r>
              <a:rPr lang="en-US" sz="2000" b="1" dirty="0" err="1" smtClean="0">
                <a:solidFill>
                  <a:srgbClr val="002060"/>
                </a:solidFill>
              </a:rPr>
              <a:t>e.name</a:t>
            </a:r>
            <a:r>
              <a:rPr lang="en-US" sz="2000" b="1" dirty="0" err="1" smtClean="0">
                <a:solidFill>
                  <a:srgbClr val="7030A0"/>
                </a:solidFill>
              </a:rPr>
              <a:t>,"Salary</a:t>
            </a:r>
            <a:r>
              <a:rPr lang="en-US" sz="2000" b="1" dirty="0" smtClean="0">
                <a:solidFill>
                  <a:srgbClr val="7030A0"/>
                </a:solidFill>
              </a:rPr>
              <a:t>:",</a:t>
            </a:r>
            <a:r>
              <a:rPr lang="en-US" sz="2000" b="1" dirty="0" err="1" smtClean="0">
                <a:solidFill>
                  <a:srgbClr val="002060"/>
                </a:solidFill>
              </a:rPr>
              <a:t>e.salary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200140"/>
              <a:gd name="adj2" fmla="val 4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Unlike </a:t>
            </a:r>
            <a:r>
              <a:rPr lang="en-US" b="1" dirty="0" smtClean="0">
                <a:solidFill>
                  <a:srgbClr val="FFFF00"/>
                </a:solidFill>
              </a:rPr>
              <a:t>C++ </a:t>
            </a:r>
            <a:r>
              <a:rPr lang="en-US" b="1" dirty="0" smtClean="0"/>
              <a:t>or </a:t>
            </a:r>
            <a:r>
              <a:rPr lang="en-US" b="1" dirty="0" smtClean="0">
                <a:solidFill>
                  <a:srgbClr val="FFFF00"/>
                </a:solidFill>
              </a:rPr>
              <a:t>Java</a:t>
            </a:r>
            <a:r>
              <a:rPr lang="en-US" b="1" dirty="0" smtClean="0"/>
              <a:t> , in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we can create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/>
              <a:t>outside the class by directly using the </a:t>
            </a:r>
            <a:r>
              <a:rPr lang="en-US" b="1" dirty="0" smtClean="0">
                <a:solidFill>
                  <a:srgbClr val="FFFF00"/>
                </a:solidFill>
              </a:rPr>
              <a:t>object reference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5992062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Problem With The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Although the code works fine , but it has one problem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problem is that for </a:t>
            </a:r>
            <a:r>
              <a:rPr lang="en-US" sz="2400" b="1" dirty="0" smtClean="0">
                <a:solidFill>
                  <a:srgbClr val="C00000"/>
                </a:solidFill>
              </a:rPr>
              <a:t>every object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class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call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and thus every object will be </a:t>
            </a:r>
            <a:r>
              <a:rPr lang="en-US" sz="2400" b="1" dirty="0" smtClean="0">
                <a:solidFill>
                  <a:srgbClr val="7030A0"/>
                </a:solidFill>
              </a:rPr>
              <a:t>initialized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7030A0"/>
                </a:solidFill>
              </a:rPr>
              <a:t>same values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To overcome this problem we can make the method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parameterized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is also a method so just like other methods we can pass </a:t>
            </a:r>
            <a:r>
              <a:rPr lang="en-US" sz="2400" b="1" dirty="0" smtClean="0">
                <a:solidFill>
                  <a:srgbClr val="002060"/>
                </a:solidFill>
              </a:rPr>
              <a:t>arguments</a:t>
            </a:r>
            <a:r>
              <a:rPr lang="en-US" sz="2400" dirty="0" smtClean="0"/>
              <a:t> to it .</a:t>
            </a:r>
          </a:p>
          <a:p>
            <a:endParaRPr lang="en-US" sz="2400" dirty="0" smtClean="0"/>
          </a:p>
          <a:p>
            <a:r>
              <a:rPr lang="en-US" sz="2400" dirty="0" smtClean="0"/>
              <a:t>But we need to remember 2 things for this: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Since 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b="1" dirty="0" smtClean="0"/>
              <a:t>is called by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b="1" dirty="0" smtClean="0"/>
              <a:t> at the time of </a:t>
            </a:r>
            <a:r>
              <a:rPr lang="en-US" sz="1900" b="1" dirty="0" smtClean="0">
                <a:solidFill>
                  <a:srgbClr val="C00000"/>
                </a:solidFill>
              </a:rPr>
              <a:t>object creation </a:t>
            </a:r>
            <a:r>
              <a:rPr lang="en-US" sz="1900" b="1" dirty="0" smtClean="0"/>
              <a:t>so we will have to pass these arguments at the time of </a:t>
            </a:r>
            <a:r>
              <a:rPr lang="en-US" sz="1900" b="1" dirty="0" smtClean="0">
                <a:solidFill>
                  <a:srgbClr val="C00000"/>
                </a:solidFill>
              </a:rPr>
              <a:t>creation of the object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We will have to define </a:t>
            </a:r>
            <a:r>
              <a:rPr lang="en-US" sz="1900" b="1" dirty="0" smtClean="0">
                <a:solidFill>
                  <a:srgbClr val="C00000"/>
                </a:solidFill>
              </a:rPr>
              <a:t>parameters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 also while defining 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</a:rPr>
              <a:t>to receive these </a:t>
            </a:r>
            <a:r>
              <a:rPr lang="en-US" sz="1900" b="1" dirty="0" smtClean="0">
                <a:solidFill>
                  <a:srgbClr val="C00000"/>
                </a:solidFill>
              </a:rPr>
              <a:t>arguments</a:t>
            </a:r>
          </a:p>
          <a:p>
            <a:pPr lvl="1"/>
            <a:endParaRPr lang="en-US" sz="1900" dirty="0" smtClean="0"/>
          </a:p>
          <a:p>
            <a:r>
              <a:rPr lang="en-US" sz="2400" dirty="0" smtClean="0"/>
              <a:t>Finally using these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C00000"/>
                </a:solidFill>
              </a:rPr>
              <a:t>initialize</a:t>
            </a:r>
            <a:r>
              <a:rPr lang="en-US" sz="2400" dirty="0" smtClean="0"/>
              <a:t> instance members to </a:t>
            </a:r>
            <a:r>
              <a:rPr lang="en-US" sz="2400" b="1" dirty="0" smtClean="0">
                <a:solidFill>
                  <a:srgbClr val="C00000"/>
                </a:solidFill>
              </a:rPr>
              <a:t>different values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different objects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</a:t>
            </a:r>
            <a:r>
              <a:rPr lang="en-US" sz="2000" b="1" dirty="0" err="1" smtClean="0">
                <a:solidFill>
                  <a:srgbClr val="0070C0"/>
                </a:solidFill>
              </a:rPr>
              <a:t>age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name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salary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self.age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age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self.name=</a:t>
            </a:r>
            <a:r>
              <a:rPr lang="en-US" sz="2000" b="1" dirty="0" smtClean="0">
                <a:solidFill>
                  <a:srgbClr val="0070C0"/>
                </a:solidFill>
              </a:rPr>
              <a:t>name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self.salary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salary</a:t>
            </a:r>
          </a:p>
          <a:p>
            <a:pPr lvl="1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e.age,"Name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f.age,"Name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110707"/>
              <a:gd name="adj2" fmla="val -3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variables </a:t>
            </a:r>
            <a:r>
              <a:rPr lang="en-US" b="1" dirty="0" smtClean="0">
                <a:solidFill>
                  <a:srgbClr val="FFFF00"/>
                </a:solidFill>
              </a:rPr>
              <a:t>age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FF00"/>
                </a:solidFill>
              </a:rPr>
              <a:t> name</a:t>
            </a:r>
            <a:r>
              <a:rPr lang="en-US" dirty="0" smtClean="0"/>
              <a:t> </a:t>
            </a:r>
            <a:r>
              <a:rPr lang="en-US" b="1" dirty="0" smtClean="0"/>
              <a:t>an </a:t>
            </a:r>
            <a:r>
              <a:rPr lang="en-US" b="1" dirty="0" smtClean="0">
                <a:solidFill>
                  <a:srgbClr val="FFFF00"/>
                </a:solidFill>
              </a:rPr>
              <a:t>salary </a:t>
            </a:r>
            <a:r>
              <a:rPr lang="en-US" b="1" dirty="0" smtClean="0"/>
              <a:t>are called </a:t>
            </a:r>
            <a:r>
              <a:rPr lang="en-US" b="1" dirty="0" smtClean="0">
                <a:solidFill>
                  <a:srgbClr val="FFFF00"/>
                </a:solidFill>
              </a:rPr>
              <a:t>local variables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C00000"/>
                </a:solidFill>
              </a:rPr>
              <a:t>self </a:t>
            </a:r>
            <a:r>
              <a:rPr lang="en-US" sz="2400" dirty="0" smtClean="0"/>
              <a:t>, should always be the first argument as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passes the address of the current object as the first argument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age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used in the argument list of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are called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or  </a:t>
            </a:r>
            <a:r>
              <a:rPr lang="en-US" sz="2400" b="1" dirty="0" smtClean="0">
                <a:solidFill>
                  <a:srgbClr val="C00000"/>
                </a:solidFill>
              </a:rPr>
              <a:t>local variables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They will only </a:t>
            </a:r>
            <a:r>
              <a:rPr lang="en-US" sz="2400" b="1" dirty="0" smtClean="0">
                <a:solidFill>
                  <a:srgbClr val="7030A0"/>
                </a:solidFill>
              </a:rPr>
              <a:t>survive </a:t>
            </a:r>
            <a:r>
              <a:rPr lang="en-US" sz="2400" dirty="0" smtClean="0"/>
              <a:t>until the method is </a:t>
            </a:r>
            <a:r>
              <a:rPr lang="en-US" sz="2400" b="1" dirty="0" smtClean="0">
                <a:solidFill>
                  <a:srgbClr val="7030A0"/>
                </a:solidFill>
              </a:rPr>
              <a:t>under execution  </a:t>
            </a:r>
            <a:r>
              <a:rPr lang="en-US" sz="2400" dirty="0" smtClean="0"/>
              <a:t>and after that they will be </a:t>
            </a:r>
            <a:r>
              <a:rPr lang="en-US" sz="2400" b="1" dirty="0" smtClean="0">
                <a:solidFill>
                  <a:srgbClr val="7030A0"/>
                </a:solidFill>
              </a:rPr>
              <a:t>destroyed by Python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Any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/>
              <a:t> declared inside the body of any method inside the class without using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will also be called as </a:t>
            </a:r>
            <a:r>
              <a:rPr lang="en-US" sz="2400" b="1" dirty="0" smtClean="0">
                <a:solidFill>
                  <a:srgbClr val="C00000"/>
                </a:solidFill>
              </a:rPr>
              <a:t>local variable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7030A0"/>
                </a:solidFill>
              </a:rPr>
              <a:t>common convention </a:t>
            </a:r>
            <a:r>
              <a:rPr lang="en-US" sz="2400" dirty="0" smtClean="0"/>
              <a:t>to give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instance members </a:t>
            </a:r>
            <a:r>
              <a:rPr lang="en-US" sz="2400" dirty="0" smtClean="0"/>
              <a:t>, but it is not at all compulsory.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Passing Parameters </a:t>
            </a:r>
            <a:br>
              <a:rPr lang="en-US" sz="2800" b="1" dirty="0" smtClean="0"/>
            </a:br>
            <a:r>
              <a:rPr lang="en-US" sz="2800" b="1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y</a:t>
            </a:r>
            <a:r>
              <a:rPr lang="en-US" sz="2000" b="1" dirty="0" err="1" smtClean="0">
                <a:solidFill>
                  <a:srgbClr val="C00000"/>
                </a:solidFill>
              </a:rPr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z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self.age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self.name=</a:t>
            </a:r>
            <a:r>
              <a:rPr lang="en-US" sz="2000" b="1" dirty="0" smtClean="0">
                <a:solidFill>
                  <a:srgbClr val="0070C0"/>
                </a:solidFill>
              </a:rPr>
              <a:t>y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self.salary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z</a:t>
            </a:r>
          </a:p>
          <a:p>
            <a:pPr lvl="1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e.age,"Name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e.salary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print("Age:",</a:t>
            </a:r>
            <a:r>
              <a:rPr lang="en-US" sz="2000" b="1" dirty="0" err="1" smtClean="0">
                <a:solidFill>
                  <a:srgbClr val="C00000"/>
                </a:solidFill>
              </a:rPr>
              <a:t>f.age,"Name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f.name,"Salary</a:t>
            </a:r>
            <a:r>
              <a:rPr lang="en-US" sz="2000" b="1" dirty="0" smtClean="0">
                <a:solidFill>
                  <a:srgbClr val="C00000"/>
                </a:solidFill>
              </a:rPr>
              <a:t>:",</a:t>
            </a:r>
            <a:r>
              <a:rPr lang="en-US" sz="2000" b="1" dirty="0" err="1" smtClean="0">
                <a:solidFill>
                  <a:srgbClr val="C00000"/>
                </a:solidFill>
              </a:rPr>
              <a:t>f.salary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class </a:t>
            </a:r>
            <a:r>
              <a:rPr lang="en-US" sz="1600" b="1" dirty="0" err="1" smtClean="0">
                <a:solidFill>
                  <a:srgbClr val="7030A0"/>
                </a:solidFill>
              </a:rPr>
              <a:t>Emp</a:t>
            </a:r>
            <a:r>
              <a:rPr lang="en-US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self,name,age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sz="16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def __init__(</a:t>
            </a:r>
            <a:r>
              <a:rPr lang="en-US" sz="1600" b="1" dirty="0" err="1" smtClean="0">
                <a:solidFill>
                  <a:srgbClr val="7030A0"/>
                </a:solidFill>
              </a:rPr>
              <a:t>self,name,age,sal</a:t>
            </a:r>
            <a:r>
              <a:rPr lang="en-US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</a:t>
            </a:r>
            <a:r>
              <a:rPr lang="en-US" sz="16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		self.sal=</a:t>
            </a:r>
            <a:r>
              <a:rPr lang="en-US" sz="1600" b="1" dirty="0" err="1" smtClean="0">
                <a:solidFill>
                  <a:srgbClr val="7030A0"/>
                </a:solidFill>
              </a:rPr>
              <a:t>sal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9124" y="1643050"/>
            <a:ext cx="3772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e1=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amit</a:t>
            </a:r>
            <a:r>
              <a:rPr lang="en-US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e2=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e3=</a:t>
            </a:r>
            <a:r>
              <a:rPr lang="en-US" b="1" dirty="0" err="1" smtClean="0">
                <a:solidFill>
                  <a:srgbClr val="C00000"/>
                </a:solidFill>
              </a:rPr>
              <a:t>Emp</a:t>
            </a:r>
            <a:r>
              <a:rPr lang="en-US" b="1" dirty="0" smtClean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print(e3.name,e3.age,e3.sal)</a:t>
            </a:r>
            <a:endParaRPr lang="en-US" b="1" u="sng" dirty="0" smtClean="0"/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72140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Didn’t The Code Run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Recall , that we have already discussed that </a:t>
            </a:r>
            <a:r>
              <a:rPr lang="en-US" sz="2400" b="1" dirty="0" smtClean="0">
                <a:solidFill>
                  <a:srgbClr val="C00000"/>
                </a:solidFill>
              </a:rPr>
              <a:t>PYTHON DOES NOT SUPPORT METHOD/FUNCTION OVERLOADING 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So if </a:t>
            </a:r>
            <a:r>
              <a:rPr lang="en-US" sz="2400" b="1" dirty="0" smtClean="0">
                <a:solidFill>
                  <a:srgbClr val="C00000"/>
                </a:solidFill>
              </a:rPr>
              <a:t>two methods </a:t>
            </a:r>
            <a:r>
              <a:rPr lang="en-US" sz="2400" dirty="0" smtClean="0"/>
              <a:t>have </a:t>
            </a:r>
            <a:r>
              <a:rPr lang="en-US" sz="2400" b="1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then the </a:t>
            </a:r>
            <a:r>
              <a:rPr lang="en-US" sz="2400" b="1" dirty="0" smtClean="0">
                <a:solidFill>
                  <a:srgbClr val="C00000"/>
                </a:solidFill>
              </a:rPr>
              <a:t>second copy </a:t>
            </a:r>
            <a:r>
              <a:rPr lang="en-US" sz="2400" dirty="0" smtClean="0"/>
              <a:t>of the method will </a:t>
            </a:r>
            <a:r>
              <a:rPr lang="en-US" sz="2400" b="1" dirty="0" smtClean="0">
                <a:solidFill>
                  <a:srgbClr val="7030A0"/>
                </a:solidFill>
              </a:rPr>
              <a:t>overwrite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first copy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 , in our case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 remembers only one </a:t>
            </a:r>
            <a:r>
              <a:rPr lang="en-US" sz="2400" b="1" dirty="0" smtClean="0">
                <a:solidFill>
                  <a:srgbClr val="7030A0"/>
                </a:solidFill>
              </a:rPr>
              <a:t>__init__() </a:t>
            </a:r>
            <a:r>
              <a:rPr lang="en-US" sz="2400" dirty="0" smtClean="0"/>
              <a:t>method , which is defined last and since it is taking </a:t>
            </a:r>
            <a:r>
              <a:rPr lang="en-US" sz="2400" b="1" dirty="0" smtClean="0">
                <a:solidFill>
                  <a:srgbClr val="C00000"/>
                </a:solidFill>
              </a:rPr>
              <a:t>3 arguments </a:t>
            </a:r>
            <a:r>
              <a:rPr lang="en-US" sz="2400" dirty="0" smtClean="0"/>
              <a:t>(excluding self) so our call:</a:t>
            </a:r>
          </a:p>
          <a:p>
            <a:pPr>
              <a:buNone/>
            </a:pPr>
            <a:r>
              <a:rPr lang="en-US" sz="2400" dirty="0" smtClean="0"/>
              <a:t>    		</a:t>
            </a:r>
            <a:r>
              <a:rPr lang="en-US" sz="2400" b="1" dirty="0" smtClean="0">
                <a:solidFill>
                  <a:srgbClr val="002060"/>
                </a:solidFill>
              </a:rPr>
              <a:t>e1=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rgbClr val="002060"/>
                </a:solidFill>
              </a:rPr>
              <a:t>(“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r>
              <a:rPr lang="en-US" sz="2400" b="1" dirty="0" smtClean="0">
                <a:solidFill>
                  <a:srgbClr val="002060"/>
                </a:solidFill>
              </a:rPr>
              <a:t>”)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  </a:t>
            </a:r>
            <a:r>
              <a:rPr lang="en-US" sz="2400" dirty="0" smtClean="0"/>
              <a:t>generated the exception</a:t>
            </a:r>
          </a:p>
          <a:p>
            <a:pPr lvl="1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Disadvantages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Disadvantages Of Procedure Oriented Programming</a:t>
            </a:r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Very difficult </a:t>
            </a:r>
            <a:r>
              <a:rPr lang="en-IN" dirty="0" smtClean="0"/>
              <a:t>to relate with </a:t>
            </a:r>
            <a:r>
              <a:rPr lang="en-IN" b="1" dirty="0" smtClean="0">
                <a:solidFill>
                  <a:srgbClr val="002060"/>
                </a:solidFill>
              </a:rPr>
              <a:t>real world objects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Data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002060"/>
                </a:solidFill>
              </a:rPr>
              <a:t>exposed</a:t>
            </a:r>
            <a:r>
              <a:rPr lang="en-IN" dirty="0" smtClean="0"/>
              <a:t> to whole program, so </a:t>
            </a:r>
            <a:r>
              <a:rPr lang="en-IN" b="1" dirty="0" smtClean="0">
                <a:solidFill>
                  <a:srgbClr val="002060"/>
                </a:solidFill>
              </a:rPr>
              <a:t>no security for data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Difficult</a:t>
            </a:r>
            <a:r>
              <a:rPr lang="en-IN" dirty="0" smtClean="0"/>
              <a:t> to create </a:t>
            </a:r>
            <a:r>
              <a:rPr lang="en-IN" b="1" dirty="0" smtClean="0">
                <a:solidFill>
                  <a:srgbClr val="002060"/>
                </a:solidFill>
              </a:rPr>
              <a:t>new data types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Importance is given to the </a:t>
            </a:r>
            <a:r>
              <a:rPr lang="en-IN" b="1" dirty="0" smtClean="0">
                <a:solidFill>
                  <a:srgbClr val="002060"/>
                </a:solidFill>
              </a:rPr>
              <a:t>operation on data </a:t>
            </a:r>
            <a:r>
              <a:rPr lang="en-IN" dirty="0" smtClean="0"/>
              <a:t>rather than </a:t>
            </a:r>
            <a:r>
              <a:rPr lang="en-IN" b="1" dirty="0" smtClean="0">
                <a:solidFill>
                  <a:srgbClr val="002060"/>
                </a:solidFill>
              </a:rPr>
              <a:t>the data</a:t>
            </a:r>
            <a:r>
              <a:rPr lang="en-IN" dirty="0" smtClean="0"/>
              <a:t>.</a:t>
            </a:r>
          </a:p>
          <a:p>
            <a:pPr lvl="1"/>
            <a:endParaRPr lang="en-IN" sz="19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Question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 we do something so that the code runs with different number of arguments passed to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objects 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Yes !</a:t>
            </a:r>
          </a:p>
          <a:p>
            <a:endParaRPr lang="en-US" sz="2400" dirty="0" smtClean="0"/>
          </a:p>
          <a:p>
            <a:r>
              <a:rPr lang="en-US" sz="2400" dirty="0" smtClean="0"/>
              <a:t>The solution is to use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arguments</a:t>
            </a:r>
          </a:p>
          <a:p>
            <a:pPr lvl="1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class </a:t>
            </a:r>
            <a:r>
              <a:rPr lang="en-US" sz="1800" b="1" dirty="0" err="1" smtClean="0">
                <a:solidFill>
                  <a:srgbClr val="7030A0"/>
                </a:solidFill>
              </a:rPr>
              <a:t>Emp</a:t>
            </a:r>
            <a:r>
              <a:rPr lang="en-US" sz="18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7030A0"/>
                </a:solidFill>
              </a:rPr>
              <a:t>self,name,age</a:t>
            </a:r>
            <a:r>
              <a:rPr lang="en-US" sz="1800" b="1" dirty="0" smtClean="0">
                <a:solidFill>
                  <a:srgbClr val="7030A0"/>
                </a:solidFill>
              </a:rPr>
              <a:t>=0,sal=0.0):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</a:t>
            </a:r>
            <a:r>
              <a:rPr lang="en-US" sz="18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8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self.sal=</a:t>
            </a:r>
            <a:r>
              <a:rPr lang="en-US" sz="1800" b="1" dirty="0" err="1" smtClean="0">
                <a:solidFill>
                  <a:srgbClr val="7030A0"/>
                </a:solidFill>
              </a:rPr>
              <a:t>sal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 smtClean="0"/>
              <a:t>	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e1=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</a:t>
            </a:r>
            <a:r>
              <a:rPr lang="en-US" sz="1800" b="1" dirty="0" err="1" smtClean="0">
                <a:solidFill>
                  <a:srgbClr val="C00000"/>
                </a:solidFill>
              </a:rPr>
              <a:t>amit</a:t>
            </a:r>
            <a:r>
              <a:rPr lang="en-US" sz="18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e2=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e3=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print(e3.name,e3.age,e3.sal)</a:t>
            </a:r>
          </a:p>
          <a:p>
            <a:pPr>
              <a:buNone/>
            </a:pPr>
            <a:r>
              <a:rPr lang="en-US" sz="2200" b="1" u="sng" dirty="0" smtClean="0"/>
              <a:t>Output:</a:t>
            </a:r>
          </a:p>
          <a:p>
            <a:pPr>
              <a:buNone/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 , What Is The Solution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Solution to all the previous </a:t>
            </a:r>
            <a:r>
              <a:rPr lang="en-US" sz="2400" b="1" dirty="0" smtClean="0">
                <a:solidFill>
                  <a:srgbClr val="0070C0"/>
                </a:solidFill>
              </a:rPr>
              <a:t>4 problems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C00000"/>
                </a:solidFill>
              </a:rPr>
              <a:t>Object Oriented Programming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IN" sz="2400" dirty="0" smtClean="0"/>
              <a:t>Many people consider </a:t>
            </a:r>
            <a:r>
              <a:rPr lang="en-IN" sz="2400" b="1" dirty="0" smtClean="0"/>
              <a:t>OOP</a:t>
            </a:r>
            <a:r>
              <a:rPr lang="en-IN" sz="2400" dirty="0" smtClean="0"/>
              <a:t> to be a modern programming paradigm, but the roots go back to </a:t>
            </a:r>
            <a:r>
              <a:rPr lang="en-IN" sz="2400" b="1" dirty="0" smtClean="0">
                <a:solidFill>
                  <a:srgbClr val="002060"/>
                </a:solidFill>
              </a:rPr>
              <a:t>1960</a:t>
            </a:r>
            <a:r>
              <a:rPr lang="en-IN" sz="2400" dirty="0" smtClean="0"/>
              <a:t>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first programming language to use objects </a:t>
            </a:r>
            <a:r>
              <a:rPr lang="en-IN" sz="2400" dirty="0" smtClean="0"/>
              <a:t>was </a:t>
            </a:r>
            <a:r>
              <a:rPr lang="en-IN" sz="2400" b="1" dirty="0" err="1" smtClean="0">
                <a:solidFill>
                  <a:srgbClr val="C00000"/>
                </a:solidFill>
              </a:rPr>
              <a:t>Simula</a:t>
            </a:r>
            <a:r>
              <a:rPr lang="en-IN" sz="2400" b="1" dirty="0" smtClean="0">
                <a:solidFill>
                  <a:srgbClr val="C00000"/>
                </a:solidFill>
              </a:rPr>
              <a:t> 67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OOP?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programming paradigm </a:t>
            </a:r>
            <a:r>
              <a:rPr lang="en-IN" sz="2400" dirty="0" smtClean="0"/>
              <a:t>(</a:t>
            </a:r>
            <a:r>
              <a:rPr lang="en-IN" sz="2400" b="1" i="1" dirty="0" smtClean="0">
                <a:solidFill>
                  <a:srgbClr val="0070C0"/>
                </a:solidFill>
              </a:rPr>
              <a:t>way of developing programs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OOP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combine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data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functionality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wrap it inside </a:t>
            </a:r>
            <a:r>
              <a:rPr lang="en-IN" sz="2400" dirty="0" smtClean="0"/>
              <a:t>something which is called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Object?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</a:t>
            </a:r>
            <a:r>
              <a:rPr lang="en-US" sz="2400" b="1" dirty="0" smtClean="0">
                <a:solidFill>
                  <a:srgbClr val="C00000"/>
                </a:solidFill>
              </a:rPr>
              <a:t>any real world entity </a:t>
            </a:r>
            <a:r>
              <a:rPr lang="en-US" sz="2400" dirty="0" smtClean="0"/>
              <a:t>which has specific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features</a:t>
            </a:r>
            <a:r>
              <a:rPr lang="en-US" sz="2400" dirty="0" smtClean="0"/>
              <a:t> can be represented as 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Along with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each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can take some </a:t>
            </a:r>
            <a:r>
              <a:rPr lang="en-US" sz="2400" b="1" dirty="0" smtClean="0">
                <a:solidFill>
                  <a:srgbClr val="C00000"/>
                </a:solidFill>
              </a:rPr>
              <a:t>actions </a:t>
            </a:r>
            <a:r>
              <a:rPr lang="en-US" sz="2400" dirty="0" smtClean="0"/>
              <a:t>also which are called it’s “</a:t>
            </a:r>
            <a:r>
              <a:rPr lang="en-US" sz="2400" b="1" dirty="0" smtClean="0">
                <a:solidFill>
                  <a:srgbClr val="0070C0"/>
                </a:solidFill>
              </a:rPr>
              <a:t>behaviors</a:t>
            </a:r>
            <a:r>
              <a:rPr lang="en-US" sz="2400" dirty="0" smtClean="0"/>
              <a:t>”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programming world, these </a:t>
            </a:r>
            <a:r>
              <a:rPr lang="en-US" sz="2400" b="1" dirty="0" smtClean="0">
                <a:solidFill>
                  <a:srgbClr val="0070C0"/>
                </a:solidFill>
              </a:rPr>
              <a:t>attributes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C00000"/>
                </a:solidFill>
              </a:rPr>
              <a:t>data members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070C0"/>
                </a:solidFill>
              </a:rPr>
              <a:t>behaviours</a:t>
            </a:r>
            <a:r>
              <a:rPr lang="en-US" sz="2400" b="1" dirty="0" smtClean="0">
                <a:solidFill>
                  <a:srgbClr val="0070C0"/>
                </a:solidFill>
              </a:rPr>
              <a:t>/actions</a:t>
            </a:r>
            <a:r>
              <a:rPr lang="en-US" sz="2400" b="1" dirty="0" smtClean="0"/>
              <a:t> 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endParaRPr lang="en-US" sz="2400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Are We Objects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Yes , </a:t>
            </a:r>
            <a:r>
              <a:rPr lang="en-US" sz="2400" b="1" dirty="0" smtClean="0"/>
              <a:t>we humans </a:t>
            </a:r>
            <a:r>
              <a:rPr lang="en-US" sz="2400" dirty="0" smtClean="0"/>
              <a:t>are </a:t>
            </a:r>
            <a:r>
              <a:rPr lang="en-US" sz="2400" b="1" dirty="0" smtClean="0"/>
              <a:t>objects </a:t>
            </a:r>
            <a:r>
              <a:rPr lang="en-US" sz="2400" dirty="0" smtClean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We have  </a:t>
            </a:r>
            <a:r>
              <a:rPr lang="en-US" b="1" dirty="0" smtClean="0">
                <a:solidFill>
                  <a:srgbClr val="0070C0"/>
                </a:solidFill>
              </a:rPr>
              <a:t>attributes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age</a:t>
            </a:r>
            <a:r>
              <a:rPr lang="en-US" dirty="0" smtClean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We also can show </a:t>
            </a:r>
            <a:r>
              <a:rPr lang="en-US" b="1" dirty="0" smtClean="0">
                <a:solidFill>
                  <a:srgbClr val="0070C0"/>
                </a:solidFill>
              </a:rPr>
              <a:t>behaviors</a:t>
            </a:r>
            <a:r>
              <a:rPr lang="en-US" dirty="0" smtClean="0"/>
              <a:t> like </a:t>
            </a:r>
            <a:r>
              <a:rPr lang="en-US" b="1" dirty="0" smtClean="0">
                <a:solidFill>
                  <a:srgbClr val="C00000"/>
                </a:solidFill>
              </a:rPr>
              <a:t>walking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talking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running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eating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etc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12331</TotalTime>
  <Words>1971</Words>
  <Application>Microsoft Office PowerPoint</Application>
  <PresentationFormat>On-screen Show (4:3)</PresentationFormat>
  <Paragraphs>550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Question ???</vt:lpstr>
      <vt:lpstr>Advantages</vt:lpstr>
      <vt:lpstr>Disadvantages</vt:lpstr>
      <vt:lpstr>So , What Is The Solution ?</vt:lpstr>
      <vt:lpstr>What Is OOP?</vt:lpstr>
      <vt:lpstr>What Is An Object?</vt:lpstr>
      <vt:lpstr>Are We Objects ?</vt:lpstr>
      <vt:lpstr>Classes</vt:lpstr>
      <vt:lpstr>Classes</vt:lpstr>
      <vt:lpstr>Objects and Classes</vt:lpstr>
      <vt:lpstr>Objects and Classes</vt:lpstr>
      <vt:lpstr>Objects and Classes</vt:lpstr>
      <vt:lpstr>Objects and Classes</vt:lpstr>
      <vt:lpstr>Objects and Classes</vt:lpstr>
      <vt:lpstr>Creating A Class</vt:lpstr>
      <vt:lpstr>Syntax Of Creating A Class</vt:lpstr>
      <vt:lpstr>Creating Objects</vt:lpstr>
      <vt:lpstr>Syntax Of Creating Object</vt:lpstr>
      <vt:lpstr>Full Code</vt:lpstr>
      <vt:lpstr>Adding  Data Members/Attributes</vt:lpstr>
      <vt:lpstr>What Is An Instance Variable?</vt:lpstr>
      <vt:lpstr>Creating Instance Variables</vt:lpstr>
      <vt:lpstr>Creating Instance Variables In C++</vt:lpstr>
      <vt:lpstr>Creating Instance Variables In Java</vt:lpstr>
      <vt:lpstr>Creating Instance Variables In Python</vt:lpstr>
      <vt:lpstr>Full Code</vt:lpstr>
      <vt:lpstr>Another Example</vt:lpstr>
      <vt:lpstr> The argument self ?</vt:lpstr>
      <vt:lpstr> What Is self ?</vt:lpstr>
      <vt:lpstr> What If We Don’t Create self ?</vt:lpstr>
      <vt:lpstr> Can We Give Some Other Name To self ?</vt:lpstr>
      <vt:lpstr> More About self</vt:lpstr>
      <vt:lpstr> More About self</vt:lpstr>
      <vt:lpstr> Is self A Keyword ?</vt:lpstr>
      <vt:lpstr> Guess The Output</vt:lpstr>
      <vt:lpstr> The Most Important Role  Of self</vt:lpstr>
      <vt:lpstr> Example</vt:lpstr>
      <vt:lpstr> A Very Important Point!</vt:lpstr>
      <vt:lpstr> Guess The Output ?</vt:lpstr>
      <vt:lpstr> A Problem With The Code</vt:lpstr>
      <vt:lpstr> Passing Parameters  To __init__()</vt:lpstr>
      <vt:lpstr> Passing Parameters  To __init__()</vt:lpstr>
      <vt:lpstr> An Important Point</vt:lpstr>
      <vt:lpstr> An Important Point</vt:lpstr>
      <vt:lpstr> Passing Parameters  To __init__()</vt:lpstr>
      <vt:lpstr>Guess The Output ?</vt:lpstr>
      <vt:lpstr>Why Didn’t The Code Run ?</vt:lpstr>
      <vt:lpstr>Question ?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1487</cp:revision>
  <dcterms:created xsi:type="dcterms:W3CDTF">2015-12-21T13:46:48Z</dcterms:created>
  <dcterms:modified xsi:type="dcterms:W3CDTF">2018-11-16T16:01:13Z</dcterms:modified>
</cp:coreProperties>
</file>