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423" r:id="rId3"/>
    <p:sldId id="424" r:id="rId4"/>
    <p:sldId id="450" r:id="rId5"/>
    <p:sldId id="425" r:id="rId6"/>
    <p:sldId id="455" r:id="rId7"/>
    <p:sldId id="454" r:id="rId8"/>
    <p:sldId id="427" r:id="rId9"/>
    <p:sldId id="428" r:id="rId10"/>
    <p:sldId id="429" r:id="rId11"/>
    <p:sldId id="430" r:id="rId12"/>
    <p:sldId id="452" r:id="rId13"/>
    <p:sldId id="453" r:id="rId14"/>
    <p:sldId id="451" r:id="rId15"/>
    <p:sldId id="431" r:id="rId16"/>
    <p:sldId id="432" r:id="rId17"/>
    <p:sldId id="433" r:id="rId18"/>
    <p:sldId id="434" r:id="rId19"/>
    <p:sldId id="435" r:id="rId20"/>
    <p:sldId id="436" r:id="rId21"/>
    <p:sldId id="437" r:id="rId22"/>
    <p:sldId id="438" r:id="rId23"/>
    <p:sldId id="410" r:id="rId24"/>
    <p:sldId id="442" r:id="rId25"/>
    <p:sldId id="439" r:id="rId26"/>
    <p:sldId id="440" r:id="rId27"/>
    <p:sldId id="441" r:id="rId28"/>
    <p:sldId id="443" r:id="rId29"/>
    <p:sldId id="374" r:id="rId30"/>
    <p:sldId id="444" r:id="rId31"/>
    <p:sldId id="445" r:id="rId32"/>
    <p:sldId id="446" r:id="rId33"/>
    <p:sldId id="448" r:id="rId34"/>
    <p:sldId id="44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85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23-05-2019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15</a:t>
            </a:fld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16</a:t>
            </a:fld>
            <a:endParaRPr lang="en-I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17</a:t>
            </a:fld>
            <a:endParaRPr lang="en-I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18</a:t>
            </a:fld>
            <a:endParaRPr lang="en-I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19</a:t>
            </a:fld>
            <a:endParaRPr lang="en-I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20</a:t>
            </a:fld>
            <a:endParaRPr lang="en-I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21</a:t>
            </a:fld>
            <a:endParaRPr lang="en-I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22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23-05-2019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23-05-2019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23-05-2019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23-05-2019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23-05-2019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4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Some Examples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1.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print("Hello </a:t>
            </a:r>
            <a:r>
              <a:rPr lang="en-US" sz="2400" b="1" dirty="0" err="1" smtClean="0">
                <a:solidFill>
                  <a:srgbClr val="C00000"/>
                </a:solidFill>
              </a:rPr>
              <a:t>User",end</a:t>
            </a:r>
            <a:r>
              <a:rPr lang="en-US" sz="2400" b="1" dirty="0" smtClean="0">
                <a:solidFill>
                  <a:srgbClr val="C00000"/>
                </a:solidFill>
              </a:rPr>
              <a:t>="\t")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print("Python Rocks")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2.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print("Hello </a:t>
            </a:r>
            <a:r>
              <a:rPr lang="en-US" sz="2400" b="1" dirty="0" err="1" smtClean="0">
                <a:solidFill>
                  <a:srgbClr val="C00000"/>
                </a:solidFill>
              </a:rPr>
              <a:t>User",end</a:t>
            </a:r>
            <a:r>
              <a:rPr lang="en-US" sz="2400" b="1" dirty="0" smtClean="0">
                <a:solidFill>
                  <a:srgbClr val="C00000"/>
                </a:solidFill>
              </a:rPr>
              <a:t>="\b")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print("Python Rocks")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output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158" y="3000372"/>
            <a:ext cx="8001056" cy="714475"/>
          </a:xfrm>
          <a:prstGeom prst="rect">
            <a:avLst/>
          </a:prstGeom>
        </p:spPr>
      </p:pic>
      <p:pic>
        <p:nvPicPr>
          <p:cNvPr id="8" name="Picture 7" descr="output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720" y="5643578"/>
            <a:ext cx="8001056" cy="6573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 smtClean="0"/>
              <a:t>Functions Defined </a:t>
            </a:r>
            <a:br>
              <a:rPr lang="en-US" sz="2800" b="1" dirty="0" smtClean="0"/>
            </a:br>
            <a:r>
              <a:rPr lang="en-US" sz="2800" b="1" dirty="0" smtClean="0"/>
              <a:t>In Modules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b="1" dirty="0" smtClean="0">
                <a:solidFill>
                  <a:srgbClr val="C00000"/>
                </a:solidFill>
              </a:rPr>
              <a:t>Module</a:t>
            </a:r>
            <a:r>
              <a:rPr lang="en-US" sz="2400" dirty="0" smtClean="0"/>
              <a:t> in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is collection of functions and statements which provide some extra functionality as compared to built in functions.</a:t>
            </a: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r>
              <a:rPr lang="en-US" sz="2400" dirty="0" smtClean="0"/>
              <a:t>We can assume it just like a header file of </a:t>
            </a:r>
            <a:r>
              <a:rPr lang="en-US" sz="2400" b="1" dirty="0" smtClean="0">
                <a:solidFill>
                  <a:srgbClr val="C00000"/>
                </a:solidFill>
              </a:rPr>
              <a:t>C/C++ </a:t>
            </a:r>
            <a:r>
              <a:rPr lang="en-US" sz="2400" dirty="0" smtClean="0"/>
              <a:t>language.</a:t>
            </a: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has 100s of built in </a:t>
            </a:r>
            <a:r>
              <a:rPr lang="en-US" sz="2400" b="1" dirty="0" smtClean="0">
                <a:solidFill>
                  <a:srgbClr val="C00000"/>
                </a:solidFill>
              </a:rPr>
              <a:t>Modules</a:t>
            </a:r>
            <a:r>
              <a:rPr lang="en-US" sz="2400" dirty="0" smtClean="0"/>
              <a:t> like </a:t>
            </a:r>
            <a:r>
              <a:rPr lang="en-US" sz="2400" b="1" dirty="0" smtClean="0">
                <a:solidFill>
                  <a:srgbClr val="C00000"/>
                </a:solidFill>
              </a:rPr>
              <a:t>math</a:t>
            </a:r>
            <a:r>
              <a:rPr lang="en-US" sz="2400" dirty="0" smtClean="0"/>
              <a:t> , </a:t>
            </a:r>
            <a:r>
              <a:rPr lang="en-US" sz="2400" b="1" dirty="0" smtClean="0">
                <a:solidFill>
                  <a:srgbClr val="C00000"/>
                </a:solidFill>
              </a:rPr>
              <a:t>sys</a:t>
            </a:r>
            <a:r>
              <a:rPr lang="en-US" sz="2400" dirty="0" smtClean="0"/>
              <a:t> , </a:t>
            </a:r>
            <a:r>
              <a:rPr lang="en-US" sz="2400" b="1" dirty="0" smtClean="0">
                <a:solidFill>
                  <a:srgbClr val="C00000"/>
                </a:solidFill>
              </a:rPr>
              <a:t>platform</a:t>
            </a:r>
            <a:r>
              <a:rPr lang="en-US" sz="2400" dirty="0" smtClean="0"/>
              <a:t> etc which prove to be very useful for a programmer</a:t>
            </a:r>
          </a:p>
          <a:p>
            <a:pPr>
              <a:buNone/>
            </a:pPr>
            <a:endParaRPr lang="en-US" sz="19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 smtClean="0"/>
              <a:t>Functions Defined </a:t>
            </a:r>
            <a:br>
              <a:rPr lang="en-US" sz="2800" b="1" dirty="0" smtClean="0"/>
            </a:br>
            <a:r>
              <a:rPr lang="en-US" sz="2800" b="1" dirty="0" smtClean="0"/>
              <a:t>In Modules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For example , the module </a:t>
            </a:r>
            <a:r>
              <a:rPr lang="en-US" sz="2400" b="1" dirty="0" smtClean="0">
                <a:solidFill>
                  <a:srgbClr val="C00000"/>
                </a:solidFill>
              </a:rPr>
              <a:t>math</a:t>
            </a:r>
            <a:r>
              <a:rPr lang="en-US" sz="2400" dirty="0" smtClean="0"/>
              <a:t> contains a function called </a:t>
            </a:r>
            <a:r>
              <a:rPr lang="en-US" sz="2400" b="1" dirty="0" smtClean="0">
                <a:solidFill>
                  <a:srgbClr val="C00000"/>
                </a:solidFill>
              </a:rPr>
              <a:t>factorial( ) </a:t>
            </a:r>
            <a:r>
              <a:rPr lang="en-US" sz="2400" dirty="0" smtClean="0"/>
              <a:t>which can calculate and return the factorial of any number.</a:t>
            </a:r>
          </a:p>
          <a:p>
            <a:endParaRPr lang="en-US" sz="2400" dirty="0" smtClean="0"/>
          </a:p>
          <a:p>
            <a:r>
              <a:rPr lang="en-US" sz="2400" dirty="0" smtClean="0"/>
              <a:t>But to use a module we must first import it in our code using the syntax :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import &lt;name of the module&gt;</a:t>
            </a:r>
          </a:p>
          <a:p>
            <a:r>
              <a:rPr lang="en-US" sz="2400" dirty="0" smtClean="0"/>
              <a:t>For example: </a:t>
            </a:r>
            <a:r>
              <a:rPr lang="en-US" sz="2400" b="1" dirty="0" smtClean="0">
                <a:solidFill>
                  <a:srgbClr val="C00000"/>
                </a:solidFill>
              </a:rPr>
              <a:t>import math</a:t>
            </a:r>
          </a:p>
          <a:p>
            <a:endParaRPr lang="en-US" sz="2400" dirty="0" smtClean="0"/>
          </a:p>
          <a:p>
            <a:r>
              <a:rPr lang="en-US" sz="2400" dirty="0" smtClean="0"/>
              <a:t>Then we can call any function of this module by prefixing it with the module name</a:t>
            </a:r>
          </a:p>
          <a:p>
            <a:endParaRPr lang="en-US" sz="2400" dirty="0" smtClean="0"/>
          </a:p>
          <a:p>
            <a:r>
              <a:rPr lang="en-US" sz="2400" dirty="0" smtClean="0"/>
              <a:t>For example: </a:t>
            </a:r>
            <a:r>
              <a:rPr lang="en-US" sz="2400" b="1" dirty="0" err="1" smtClean="0">
                <a:solidFill>
                  <a:srgbClr val="C00000"/>
                </a:solidFill>
              </a:rPr>
              <a:t>math.factorial</a:t>
            </a:r>
            <a:r>
              <a:rPr lang="en-US" sz="2400" b="1" dirty="0" smtClean="0">
                <a:solidFill>
                  <a:srgbClr val="C00000"/>
                </a:solidFill>
              </a:rPr>
              <a:t>(5)</a:t>
            </a:r>
          </a:p>
          <a:p>
            <a:pPr>
              <a:buNone/>
            </a:pPr>
            <a:endParaRPr lang="en-US" sz="19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 smtClean="0"/>
              <a:t>Functions Defined </a:t>
            </a:r>
            <a:br>
              <a:rPr lang="en-US" sz="2800" b="1" dirty="0" smtClean="0"/>
            </a:br>
            <a:r>
              <a:rPr lang="en-US" sz="2800" b="1" dirty="0" smtClean="0"/>
              <a:t>In Modules</a:t>
            </a:r>
            <a:endParaRPr lang="en-IN" sz="2800" b="1" dirty="0"/>
          </a:p>
        </p:txBody>
      </p:sp>
      <p:pic>
        <p:nvPicPr>
          <p:cNvPr id="6" name="Content Placeholder 5" descr="module1.pn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142844" y="1428736"/>
            <a:ext cx="8858312" cy="2014904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module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844" y="4643446"/>
            <a:ext cx="8786874" cy="1714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Introducing IDLE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/>
              <a:t>When we install </a:t>
            </a:r>
            <a:r>
              <a:rPr lang="en-IN" sz="2400" b="1" dirty="0" err="1" smtClean="0">
                <a:solidFill>
                  <a:srgbClr val="C00000"/>
                </a:solidFill>
              </a:rPr>
              <a:t>CPython</a:t>
            </a:r>
            <a:r>
              <a:rPr lang="en-IN" sz="2400" dirty="0" smtClean="0"/>
              <a:t> , along with other tools we also get a lightweight </a:t>
            </a:r>
            <a:r>
              <a:rPr lang="en-IN" sz="2400" b="1" dirty="0" smtClean="0">
                <a:solidFill>
                  <a:srgbClr val="C00000"/>
                </a:solidFill>
              </a:rPr>
              <a:t>Integrated Development Environment </a:t>
            </a:r>
            <a:r>
              <a:rPr lang="en-IN" sz="2400" dirty="0" smtClean="0"/>
              <a:t>or </a:t>
            </a:r>
            <a:r>
              <a:rPr lang="en-IN" sz="2400" b="1" dirty="0" smtClean="0">
                <a:solidFill>
                  <a:srgbClr val="C00000"/>
                </a:solidFill>
              </a:rPr>
              <a:t>IDLE </a:t>
            </a:r>
            <a:r>
              <a:rPr lang="en-IN" sz="2400" dirty="0" smtClean="0"/>
              <a:t>for short.</a:t>
            </a:r>
          </a:p>
          <a:p>
            <a:endParaRPr lang="en-US" sz="2400" dirty="0" smtClean="0"/>
          </a:p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IDLE</a:t>
            </a:r>
            <a:r>
              <a:rPr lang="en-IN" sz="2400" dirty="0" smtClean="0"/>
              <a:t> is a </a:t>
            </a:r>
            <a:r>
              <a:rPr lang="en-IN" sz="2400" b="1" dirty="0" smtClean="0">
                <a:solidFill>
                  <a:srgbClr val="C00000"/>
                </a:solidFill>
              </a:rPr>
              <a:t>GUI based IDE </a:t>
            </a:r>
            <a:r>
              <a:rPr lang="en-IN" sz="2400" dirty="0" smtClean="0"/>
              <a:t>for </a:t>
            </a:r>
            <a:r>
              <a:rPr lang="en-IN" sz="2400" b="1" dirty="0" smtClean="0">
                <a:solidFill>
                  <a:srgbClr val="7030A0"/>
                </a:solidFill>
              </a:rPr>
              <a:t>editing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7030A0"/>
                </a:solidFill>
              </a:rPr>
              <a:t>running</a:t>
            </a:r>
            <a:r>
              <a:rPr lang="en-IN" sz="2400" dirty="0" smtClean="0"/>
              <a:t> </a:t>
            </a:r>
            <a:r>
              <a:rPr lang="en-IN" sz="2400" b="1" dirty="0" smtClean="0">
                <a:solidFill>
                  <a:srgbClr val="C00000"/>
                </a:solidFill>
              </a:rPr>
              <a:t>Python programs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IN" sz="2400" dirty="0" smtClean="0"/>
              <a:t>IDLE has two main window types, the </a:t>
            </a:r>
            <a:r>
              <a:rPr lang="en-IN" sz="2400" b="1" dirty="0" smtClean="0">
                <a:solidFill>
                  <a:srgbClr val="C00000"/>
                </a:solidFill>
              </a:rPr>
              <a:t>Shell window </a:t>
            </a:r>
            <a:r>
              <a:rPr lang="en-IN" sz="2400" dirty="0" smtClean="0"/>
              <a:t>and the </a:t>
            </a:r>
            <a:r>
              <a:rPr lang="en-IN" sz="2400" b="1" dirty="0" smtClean="0">
                <a:solidFill>
                  <a:srgbClr val="C00000"/>
                </a:solidFill>
              </a:rPr>
              <a:t>Editor window</a:t>
            </a:r>
            <a:r>
              <a:rPr lang="en-IN" sz="2400" dirty="0" smtClean="0"/>
              <a:t>. 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C00000"/>
                </a:solidFill>
              </a:rPr>
              <a:t>Shell window </a:t>
            </a:r>
            <a:r>
              <a:rPr lang="en-US" sz="2400" dirty="0" smtClean="0"/>
              <a:t>is same as </a:t>
            </a:r>
            <a:r>
              <a:rPr lang="en-US" sz="2400" b="1" dirty="0" smtClean="0">
                <a:solidFill>
                  <a:srgbClr val="C00000"/>
                </a:solidFill>
              </a:rPr>
              <a:t>command shell </a:t>
            </a:r>
            <a:r>
              <a:rPr lang="en-US" sz="2400" dirty="0" smtClean="0"/>
              <a:t>and</a:t>
            </a:r>
            <a:r>
              <a:rPr lang="en-US" sz="2400" b="1" dirty="0" smtClean="0">
                <a:solidFill>
                  <a:srgbClr val="C00000"/>
                </a:solidFill>
              </a:rPr>
              <a:t> Editor window </a:t>
            </a:r>
            <a:r>
              <a:rPr lang="en-US" sz="2400" dirty="0" smtClean="0"/>
              <a:t>is same as </a:t>
            </a:r>
            <a:r>
              <a:rPr lang="en-US" sz="2400" b="1" dirty="0" smtClean="0">
                <a:solidFill>
                  <a:srgbClr val="C00000"/>
                </a:solidFill>
              </a:rPr>
              <a:t>notepad</a:t>
            </a:r>
            <a:r>
              <a:rPr lang="en-US" sz="2400" dirty="0" smtClean="0"/>
              <a:t> but both have </a:t>
            </a:r>
            <a:r>
              <a:rPr lang="en-IN" sz="2400" dirty="0" smtClean="0"/>
              <a:t>colorizing of </a:t>
            </a:r>
            <a:r>
              <a:rPr lang="en-IN" sz="2400" b="1" dirty="0" smtClean="0">
                <a:solidFill>
                  <a:srgbClr val="C00000"/>
                </a:solidFill>
              </a:rPr>
              <a:t>code</a:t>
            </a:r>
            <a:r>
              <a:rPr lang="en-IN" sz="2400" dirty="0" smtClean="0"/>
              <a:t> , </a:t>
            </a:r>
            <a:r>
              <a:rPr lang="en-IN" sz="2400" b="1" dirty="0" smtClean="0">
                <a:solidFill>
                  <a:srgbClr val="C00000"/>
                </a:solidFill>
              </a:rPr>
              <a:t>input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C00000"/>
                </a:solidFill>
              </a:rPr>
              <a:t>output</a:t>
            </a:r>
            <a:r>
              <a:rPr lang="en-IN" sz="2400" dirty="0" smtClean="0"/>
              <a:t>, and </a:t>
            </a:r>
            <a:r>
              <a:rPr lang="en-IN" sz="2400" b="1" dirty="0" smtClean="0">
                <a:solidFill>
                  <a:srgbClr val="C00000"/>
                </a:solidFill>
              </a:rPr>
              <a:t>error messages</a:t>
            </a:r>
            <a:r>
              <a:rPr lang="en-IN" sz="2400" dirty="0" smtClean="0"/>
              <a:t>.</a:t>
            </a:r>
            <a:endParaRPr lang="en-US" sz="19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Introducing IDLE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To start </a:t>
            </a:r>
            <a:r>
              <a:rPr lang="en-IN" sz="2400" b="1" dirty="0" smtClean="0">
                <a:solidFill>
                  <a:srgbClr val="C00000"/>
                </a:solidFill>
              </a:rPr>
              <a:t>IDLE</a:t>
            </a:r>
            <a:r>
              <a:rPr lang="en-IN" sz="2400" dirty="0" smtClean="0"/>
              <a:t> on Windows click the </a:t>
            </a:r>
            <a:r>
              <a:rPr lang="en-IN" sz="2400" b="1" dirty="0" smtClean="0">
                <a:solidFill>
                  <a:srgbClr val="C00000"/>
                </a:solidFill>
              </a:rPr>
              <a:t>Start Menu </a:t>
            </a:r>
            <a:r>
              <a:rPr lang="en-IN" sz="2400" dirty="0" smtClean="0"/>
              <a:t>and search "</a:t>
            </a:r>
            <a:r>
              <a:rPr lang="en-IN" sz="2400" b="1" dirty="0" smtClean="0">
                <a:solidFill>
                  <a:srgbClr val="C00000"/>
                </a:solidFill>
              </a:rPr>
              <a:t>IDLE</a:t>
            </a:r>
            <a:r>
              <a:rPr lang="en-IN" sz="2400" dirty="0" smtClean="0"/>
              <a:t>" or "</a:t>
            </a:r>
            <a:r>
              <a:rPr lang="en-IN" sz="2400" b="1" dirty="0" smtClean="0">
                <a:solidFill>
                  <a:srgbClr val="C00000"/>
                </a:solidFill>
              </a:rPr>
              <a:t>idle</a:t>
            </a:r>
            <a:r>
              <a:rPr lang="en-IN" sz="2400" dirty="0" smtClean="0"/>
              <a:t>".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Right Click </a:t>
            </a:r>
            <a:r>
              <a:rPr lang="en-IN" sz="2400" b="1" dirty="0" smtClean="0">
                <a:solidFill>
                  <a:srgbClr val="C00000"/>
                </a:solidFill>
              </a:rPr>
              <a:t>IDLE </a:t>
            </a:r>
            <a:r>
              <a:rPr lang="en-IN" sz="2400" dirty="0" smtClean="0"/>
              <a:t>as select </a:t>
            </a:r>
            <a:r>
              <a:rPr lang="en-IN" sz="2400" b="1" dirty="0" smtClean="0">
                <a:solidFill>
                  <a:srgbClr val="C00000"/>
                </a:solidFill>
              </a:rPr>
              <a:t>Run as administrator </a:t>
            </a:r>
            <a:r>
              <a:rPr lang="en-IN" sz="2400" dirty="0" smtClean="0"/>
              <a:t>and you will see a window as shown in the next slide</a:t>
            </a:r>
            <a:endParaRPr lang="en-US" sz="19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Opening IDLE</a:t>
            </a:r>
            <a:endParaRPr lang="en-IN" sz="2800" b="1" dirty="0"/>
          </a:p>
        </p:txBody>
      </p:sp>
      <p:pic>
        <p:nvPicPr>
          <p:cNvPr id="6" name="Content Placeholder 5" descr="idle1.pn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142844" y="1428736"/>
            <a:ext cx="3404861" cy="5286412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idle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4744" y="1357298"/>
            <a:ext cx="5233307" cy="5357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Using IDLE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This is again </a:t>
            </a:r>
            <a:r>
              <a:rPr lang="en-IN" sz="2400" b="1" dirty="0" smtClean="0">
                <a:solidFill>
                  <a:srgbClr val="C00000"/>
                </a:solidFill>
              </a:rPr>
              <a:t>Python Shell</a:t>
            </a:r>
            <a:r>
              <a:rPr lang="en-IN" sz="2400" dirty="0" smtClean="0"/>
              <a:t>, but a much more colourful as compared to the previous </a:t>
            </a:r>
            <a:r>
              <a:rPr lang="en-IN" sz="2400" b="1" dirty="0" smtClean="0">
                <a:solidFill>
                  <a:srgbClr val="C00000"/>
                </a:solidFill>
              </a:rPr>
              <a:t>Shell window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Just type the commands, hit enter and it will display the result.</a:t>
            </a:r>
            <a:endParaRPr lang="en-US" sz="19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Using IDLE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endParaRPr lang="en-US" sz="19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dl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44" y="1285860"/>
            <a:ext cx="9001156" cy="54292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Using IDLE’s Editor Window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IDLE </a:t>
            </a:r>
            <a:r>
              <a:rPr lang="en-IN" sz="2400" dirty="0" smtClean="0"/>
              <a:t>also has a built-in text editor to write Python programs.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To create a new program go to </a:t>
            </a:r>
            <a:r>
              <a:rPr lang="en-IN" sz="2400" b="1" dirty="0" smtClean="0">
                <a:solidFill>
                  <a:srgbClr val="C00000"/>
                </a:solidFill>
              </a:rPr>
              <a:t>File</a:t>
            </a:r>
            <a:r>
              <a:rPr lang="en-IN" sz="2400" dirty="0" smtClean="0"/>
              <a:t> &gt; </a:t>
            </a:r>
            <a:r>
              <a:rPr lang="en-IN" sz="2400" b="1" dirty="0" smtClean="0">
                <a:solidFill>
                  <a:srgbClr val="C00000"/>
                </a:solidFill>
              </a:rPr>
              <a:t>New File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A new Untitled window will open. This window is a text editor where we can write programs.</a:t>
            </a:r>
            <a:endParaRPr lang="en-US" sz="19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None/>
            </a:pPr>
            <a:r>
              <a:rPr lang="en-US" sz="2800" b="1" dirty="0" smtClean="0"/>
              <a:t>More About print() , IDLE, Error, Identifiers,</a:t>
            </a:r>
          </a:p>
          <a:p>
            <a:pPr marL="514350" indent="-514350">
              <a:buNone/>
            </a:pPr>
            <a:r>
              <a:rPr lang="en-US" sz="2800" b="1" dirty="0" smtClean="0"/>
              <a:t> Reserved Words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Introduction To Predefined Functions And Modules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How print() function works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How To Remove Newline From print( )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Introduction TO IDLE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Types Of Errors In Python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Rules For Identifiers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Python Reserved Words</a:t>
            </a: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Using IDLE’s Editor Window</a:t>
            </a:r>
            <a:endParaRPr lang="en-IN" sz="2800" b="1" dirty="0"/>
          </a:p>
        </p:txBody>
      </p:sp>
      <p:pic>
        <p:nvPicPr>
          <p:cNvPr id="6" name="Content Placeholder 5" descr="idle6.pn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214282" y="1428736"/>
            <a:ext cx="8715436" cy="5286412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Using IDLE’s Editor Window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IN" sz="2400" dirty="0" smtClean="0"/>
              <a:t>Save the file as </a:t>
            </a:r>
            <a:r>
              <a:rPr lang="en-IN" sz="2400" b="1" dirty="0" smtClean="0">
                <a:solidFill>
                  <a:srgbClr val="C00000"/>
                </a:solidFill>
              </a:rPr>
              <a:t>sample.py</a:t>
            </a:r>
            <a:r>
              <a:rPr lang="en-IN" sz="2400" dirty="0" smtClean="0"/>
              <a:t> and to run the program, Go to </a:t>
            </a:r>
            <a:r>
              <a:rPr lang="en-IN" sz="2400" b="1" dirty="0" smtClean="0">
                <a:solidFill>
                  <a:srgbClr val="C00000"/>
                </a:solidFill>
              </a:rPr>
              <a:t>Run</a:t>
            </a:r>
            <a:r>
              <a:rPr lang="en-IN" sz="2400" dirty="0" smtClean="0"/>
              <a:t> &gt; </a:t>
            </a:r>
            <a:r>
              <a:rPr lang="en-IN" sz="2400" b="1" dirty="0" smtClean="0">
                <a:solidFill>
                  <a:srgbClr val="C00000"/>
                </a:solidFill>
              </a:rPr>
              <a:t>Run Module</a:t>
            </a:r>
            <a:r>
              <a:rPr lang="en-IN" sz="2400" dirty="0" smtClean="0"/>
              <a:t> or Hit </a:t>
            </a:r>
            <a:r>
              <a:rPr lang="en-IN" sz="2400" b="1" dirty="0" smtClean="0">
                <a:solidFill>
                  <a:srgbClr val="C00000"/>
                </a:solidFill>
              </a:rPr>
              <a:t>F5</a:t>
            </a:r>
            <a:r>
              <a:rPr lang="en-IN" sz="2400" dirty="0" smtClean="0"/>
              <a:t>.</a:t>
            </a:r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dle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44" y="2786058"/>
            <a:ext cx="8858312" cy="3929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Using IDLE’s Editor Window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IN" sz="2400" dirty="0" smtClean="0"/>
              <a:t>By doing this the </a:t>
            </a:r>
            <a:r>
              <a:rPr lang="en-IN" sz="2400" b="1" dirty="0" smtClean="0">
                <a:solidFill>
                  <a:srgbClr val="C00000"/>
                </a:solidFill>
              </a:rPr>
              <a:t>editor window </a:t>
            </a:r>
            <a:r>
              <a:rPr lang="en-IN" sz="2400" dirty="0" smtClean="0"/>
              <a:t>will move into the background, </a:t>
            </a:r>
            <a:r>
              <a:rPr lang="en-IN" sz="2400" b="1" dirty="0" smtClean="0">
                <a:solidFill>
                  <a:srgbClr val="C00000"/>
                </a:solidFill>
              </a:rPr>
              <a:t>Python Shell </a:t>
            </a:r>
            <a:r>
              <a:rPr lang="en-IN" sz="2400" dirty="0" smtClean="0"/>
              <a:t>will become active and we will see the output </a:t>
            </a:r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dle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82" y="2786058"/>
            <a:ext cx="8715436" cy="3929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 smtClean="0"/>
              <a:t>Types Of Errors </a:t>
            </a:r>
            <a:br>
              <a:rPr lang="en-US" sz="2800" b="1" dirty="0" smtClean="0"/>
            </a:br>
            <a:r>
              <a:rPr lang="en-US" sz="2800" b="1" dirty="0" smtClean="0"/>
              <a:t>In Python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Just like any other programming language , </a:t>
            </a:r>
            <a:r>
              <a:rPr lang="en-US" sz="2400" b="1" dirty="0" smtClean="0">
                <a:solidFill>
                  <a:srgbClr val="FF0000"/>
                </a:solidFill>
              </a:rPr>
              <a:t>Python </a:t>
            </a:r>
            <a:r>
              <a:rPr lang="en-US" sz="2400" dirty="0" smtClean="0">
                <a:solidFill>
                  <a:schemeClr val="tx1"/>
                </a:solidFill>
              </a:rPr>
              <a:t>also has 2 kinds of errors: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Syntax Error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Runtime Error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Syntax Error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Syntaxes are </a:t>
            </a:r>
            <a:r>
              <a:rPr lang="en-US" sz="2400" b="1" dirty="0" smtClean="0">
                <a:solidFill>
                  <a:srgbClr val="7030A0"/>
                </a:solidFill>
              </a:rPr>
              <a:t>RULES OF A LANGUAGE </a:t>
            </a:r>
            <a:r>
              <a:rPr lang="en-US" sz="2400" dirty="0" smtClean="0">
                <a:solidFill>
                  <a:schemeClr val="tx1"/>
                </a:solidFill>
              </a:rPr>
              <a:t>and when we break these rules , the error which occurs is called </a:t>
            </a:r>
            <a:r>
              <a:rPr lang="en-US" sz="2400" b="1" dirty="0" smtClean="0">
                <a:solidFill>
                  <a:srgbClr val="C00000"/>
                </a:solidFill>
              </a:rPr>
              <a:t>Syntax Error.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Examples of </a:t>
            </a:r>
            <a:r>
              <a:rPr lang="en-US" sz="2400" b="1" dirty="0" smtClean="0">
                <a:solidFill>
                  <a:srgbClr val="C00000"/>
                </a:solidFill>
              </a:rPr>
              <a:t>Syntax Errors </a:t>
            </a:r>
            <a:r>
              <a:rPr lang="en-US" sz="2400" dirty="0" smtClean="0">
                <a:solidFill>
                  <a:schemeClr val="tx1"/>
                </a:solidFill>
              </a:rPr>
              <a:t>are: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</a:rPr>
              <a:t>Miss</a:t>
            </a:r>
            <a:r>
              <a:rPr lang="en-IN" b="1" dirty="0" err="1" smtClean="0">
                <a:solidFill>
                  <a:srgbClr val="002060"/>
                </a:solidFill>
              </a:rPr>
              <a:t>pelled</a:t>
            </a:r>
            <a:r>
              <a:rPr lang="en-IN" b="1" dirty="0" smtClean="0">
                <a:solidFill>
                  <a:srgbClr val="002060"/>
                </a:solidFill>
              </a:rPr>
              <a:t> keywords.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</a:rPr>
              <a:t>In</a:t>
            </a:r>
            <a:r>
              <a:rPr lang="en-IN" b="1" dirty="0" smtClean="0">
                <a:solidFill>
                  <a:srgbClr val="002060"/>
                </a:solidFill>
              </a:rPr>
              <a:t>correct use of an operator.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</a:rPr>
              <a:t>O</a:t>
            </a:r>
            <a:r>
              <a:rPr lang="en-IN" b="1" dirty="0" err="1" smtClean="0">
                <a:solidFill>
                  <a:srgbClr val="002060"/>
                </a:solidFill>
              </a:rPr>
              <a:t>mitting</a:t>
            </a:r>
            <a:r>
              <a:rPr lang="en-IN" b="1" dirty="0" smtClean="0">
                <a:solidFill>
                  <a:srgbClr val="002060"/>
                </a:solidFill>
              </a:rPr>
              <a:t> parentheses in a function call.</a:t>
            </a:r>
          </a:p>
          <a:p>
            <a:pPr marL="514350" indent="-514350">
              <a:buNone/>
            </a:pPr>
            <a:endParaRPr lang="en-US" sz="2300" b="1" dirty="0" smtClean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Examples Of Syntax Error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endParaRPr lang="en-US" sz="2300" b="1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syntaxerror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1428736"/>
            <a:ext cx="8572560" cy="2071702"/>
          </a:xfrm>
          <a:prstGeom prst="rect">
            <a:avLst/>
          </a:prstGeom>
        </p:spPr>
      </p:pic>
      <p:pic>
        <p:nvPicPr>
          <p:cNvPr id="7" name="Picture 6" descr="syntaxerror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82" y="4286256"/>
            <a:ext cx="8715436" cy="24288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 err="1" smtClean="0"/>
              <a:t>RunTime</a:t>
            </a:r>
            <a:r>
              <a:rPr lang="en-US" sz="2800" b="1" dirty="0" smtClean="0"/>
              <a:t> Errors </a:t>
            </a:r>
            <a:br>
              <a:rPr lang="en-US" sz="2800" b="1" dirty="0" smtClean="0"/>
            </a:br>
            <a:r>
              <a:rPr lang="en-US" sz="2800" b="1" dirty="0" smtClean="0"/>
              <a:t>(Exceptions)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As the name says, </a:t>
            </a:r>
            <a:r>
              <a:rPr lang="en-IN" sz="2400" b="1" dirty="0" smtClean="0">
                <a:solidFill>
                  <a:srgbClr val="C00000"/>
                </a:solidFill>
              </a:rPr>
              <a:t>Runtime Errors </a:t>
            </a:r>
            <a:r>
              <a:rPr lang="en-IN" sz="2400" dirty="0" smtClean="0">
                <a:solidFill>
                  <a:schemeClr val="tx1"/>
                </a:solidFill>
              </a:rPr>
              <a:t>are errors which occur while the program is running.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As soon as Python interpreter encounters them it halts the execution of the program and displays a message about the probable cause of the problem.</a:t>
            </a:r>
            <a:endParaRPr lang="en-US" sz="23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 err="1" smtClean="0"/>
              <a:t>RunTime</a:t>
            </a:r>
            <a:r>
              <a:rPr lang="en-US" sz="2800" b="1" dirty="0" smtClean="0"/>
              <a:t> Errors </a:t>
            </a:r>
            <a:br>
              <a:rPr lang="en-US" sz="2800" b="1" dirty="0" smtClean="0"/>
            </a:br>
            <a:r>
              <a:rPr lang="en-US" sz="2800" b="1" dirty="0" smtClean="0"/>
              <a:t>(Exceptions)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They usually occurs when interpreter counters a operation that is impossible to carry out and one such operation is </a:t>
            </a:r>
            <a:r>
              <a:rPr lang="en-IN" sz="2400" b="1" dirty="0" smtClean="0">
                <a:solidFill>
                  <a:srgbClr val="7030A0"/>
                </a:solidFill>
              </a:rPr>
              <a:t>dividing a number by 0.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Since dividing a number by 0 is undefined , so ,when the interpreter encounters this operation it raises </a:t>
            </a:r>
            <a:r>
              <a:rPr lang="en-IN" sz="2400" b="1" dirty="0" err="1" smtClean="0">
                <a:solidFill>
                  <a:srgbClr val="C00000"/>
                </a:solidFill>
              </a:rPr>
              <a:t>ZeroDivisionError</a:t>
            </a:r>
            <a:r>
              <a:rPr lang="en-IN" sz="2400" dirty="0" smtClean="0">
                <a:solidFill>
                  <a:schemeClr val="tx1"/>
                </a:solidFill>
              </a:rPr>
              <a:t> as follows:</a:t>
            </a:r>
            <a:endParaRPr lang="en-US" sz="23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Example Of </a:t>
            </a:r>
            <a:r>
              <a:rPr lang="en-US" sz="2800" b="1" dirty="0" err="1" smtClean="0"/>
              <a:t>RunTime</a:t>
            </a:r>
            <a:r>
              <a:rPr lang="en-US" sz="2800" b="1" dirty="0" smtClean="0"/>
              <a:t> Error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syntaxerror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1428736"/>
            <a:ext cx="8715436" cy="24288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Rules For Identifiers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What is an identifier ?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dirty="0" smtClean="0"/>
              <a:t>Identifier is the name given to entities like </a:t>
            </a:r>
            <a:r>
              <a:rPr lang="en-IN" b="1" dirty="0" smtClean="0">
                <a:solidFill>
                  <a:srgbClr val="C00000"/>
                </a:solidFill>
              </a:rPr>
              <a:t>class</a:t>
            </a:r>
            <a:r>
              <a:rPr lang="en-IN" dirty="0" smtClean="0"/>
              <a:t>, </a:t>
            </a:r>
            <a:r>
              <a:rPr lang="en-IN" b="1" dirty="0" smtClean="0">
                <a:solidFill>
                  <a:srgbClr val="C00000"/>
                </a:solidFill>
              </a:rPr>
              <a:t>functions</a:t>
            </a:r>
            <a:r>
              <a:rPr lang="en-IN" dirty="0" smtClean="0"/>
              <a:t>, </a:t>
            </a:r>
            <a:r>
              <a:rPr lang="en-IN" b="1" dirty="0" smtClean="0">
                <a:solidFill>
                  <a:srgbClr val="C00000"/>
                </a:solidFill>
              </a:rPr>
              <a:t>variables</a:t>
            </a:r>
            <a:r>
              <a:rPr lang="en-IN" dirty="0" smtClean="0"/>
              <a:t> , </a:t>
            </a:r>
            <a:r>
              <a:rPr lang="en-IN" b="1" dirty="0" smtClean="0">
                <a:solidFill>
                  <a:srgbClr val="C00000"/>
                </a:solidFill>
              </a:rPr>
              <a:t>modules </a:t>
            </a:r>
            <a:r>
              <a:rPr lang="en-IN" dirty="0" smtClean="0"/>
              <a:t>and</a:t>
            </a:r>
            <a:r>
              <a:rPr lang="en-IN" b="1" dirty="0" smtClean="0">
                <a:solidFill>
                  <a:srgbClr val="C00000"/>
                </a:solidFill>
              </a:rPr>
              <a:t> any other object </a:t>
            </a:r>
            <a:r>
              <a:rPr lang="en-IN" dirty="0" smtClean="0"/>
              <a:t>in Python.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Rules for identifiers: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dirty="0" smtClean="0"/>
              <a:t>Identifiers can be a combination of letters in </a:t>
            </a:r>
            <a:r>
              <a:rPr lang="en-IN" b="1" dirty="0" smtClean="0">
                <a:solidFill>
                  <a:srgbClr val="C00000"/>
                </a:solidFill>
              </a:rPr>
              <a:t>lowercase</a:t>
            </a:r>
            <a:r>
              <a:rPr lang="en-IN" dirty="0" smtClean="0"/>
              <a:t> (a to z) or </a:t>
            </a:r>
            <a:r>
              <a:rPr lang="en-IN" b="1" dirty="0" smtClean="0">
                <a:solidFill>
                  <a:srgbClr val="C00000"/>
                </a:solidFill>
              </a:rPr>
              <a:t>uppercase</a:t>
            </a:r>
            <a:r>
              <a:rPr lang="en-IN" dirty="0" smtClean="0"/>
              <a:t> (A to Z) or </a:t>
            </a:r>
            <a:r>
              <a:rPr lang="en-IN" b="1" dirty="0" smtClean="0">
                <a:solidFill>
                  <a:srgbClr val="C00000"/>
                </a:solidFill>
              </a:rPr>
              <a:t>digits</a:t>
            </a:r>
            <a:r>
              <a:rPr lang="en-IN" dirty="0" smtClean="0"/>
              <a:t> (0 to 9) or an </a:t>
            </a:r>
            <a:r>
              <a:rPr lang="en-IN" b="1" dirty="0" smtClean="0">
                <a:solidFill>
                  <a:srgbClr val="C00000"/>
                </a:solidFill>
              </a:rPr>
              <a:t>underscore</a:t>
            </a:r>
            <a:r>
              <a:rPr lang="en-IN" dirty="0" smtClean="0"/>
              <a:t> (_)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No special character except </a:t>
            </a:r>
            <a:r>
              <a:rPr lang="en-US" b="1" dirty="0" smtClean="0">
                <a:solidFill>
                  <a:srgbClr val="C00000"/>
                </a:solidFill>
              </a:rPr>
              <a:t>underscore</a:t>
            </a:r>
            <a:r>
              <a:rPr lang="en-US" dirty="0" smtClean="0">
                <a:solidFill>
                  <a:schemeClr val="tx1"/>
                </a:solidFill>
              </a:rPr>
              <a:t> is allowed in the name of a variable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274320" lvl="1">
              <a:buClr>
                <a:schemeClr val="accent1"/>
              </a:buClr>
              <a:buSzPct val="85000"/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US" sz="2400" b="1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534400" cy="758952"/>
          </a:xfrm>
        </p:spPr>
        <p:txBody>
          <a:bodyPr>
            <a:noAutofit/>
          </a:bodyPr>
          <a:lstStyle/>
          <a:p>
            <a:r>
              <a:rPr lang="en-US" sz="2200" b="1" dirty="0" smtClean="0"/>
              <a:t>Types Of Predefined Function </a:t>
            </a:r>
            <a:br>
              <a:rPr lang="en-US" sz="2200" b="1" dirty="0" smtClean="0"/>
            </a:br>
            <a:r>
              <a:rPr lang="en-US" sz="2200" b="1" dirty="0" smtClean="0"/>
              <a:t>Provided By Python</a:t>
            </a:r>
            <a:endParaRPr lang="en-IN" sz="2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</a:rPr>
              <a:t> has a very rich set of  predefined functions and they are broadly categorized to be of 2 types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Built In Functions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Functions Defined In Modules</a:t>
            </a:r>
            <a:endParaRPr lang="en-US" sz="21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Rules For Identifiers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dirty="0" smtClean="0"/>
              <a:t>It must compulsorily begin with a underscore ( _ ) or a letter and not with a digit . Although after the first letter we can have as many digits as we want. So </a:t>
            </a:r>
            <a:r>
              <a:rPr lang="en-IN" b="1" dirty="0" smtClean="0">
                <a:solidFill>
                  <a:srgbClr val="C00000"/>
                </a:solidFill>
              </a:rPr>
              <a:t>1a</a:t>
            </a:r>
            <a:r>
              <a:rPr lang="en-IN" dirty="0" smtClean="0"/>
              <a:t> is </a:t>
            </a:r>
            <a:r>
              <a:rPr lang="en-IN" b="1" dirty="0" smtClean="0">
                <a:solidFill>
                  <a:srgbClr val="FF0000"/>
                </a:solidFill>
              </a:rPr>
              <a:t>invalid</a:t>
            </a:r>
            <a:r>
              <a:rPr lang="en-IN" dirty="0" smtClean="0"/>
              <a:t> , while </a:t>
            </a:r>
            <a:r>
              <a:rPr lang="en-IN" b="1" dirty="0" smtClean="0">
                <a:solidFill>
                  <a:srgbClr val="C00000"/>
                </a:solidFill>
              </a:rPr>
              <a:t>a1</a:t>
            </a:r>
            <a:r>
              <a:rPr lang="en-IN" dirty="0" smtClean="0"/>
              <a:t> or </a:t>
            </a:r>
            <a:r>
              <a:rPr lang="en-IN" b="1" dirty="0" smtClean="0">
                <a:solidFill>
                  <a:srgbClr val="C00000"/>
                </a:solidFill>
              </a:rPr>
              <a:t>_a </a:t>
            </a:r>
            <a:r>
              <a:rPr lang="en-IN" dirty="0" smtClean="0"/>
              <a:t>or </a:t>
            </a:r>
            <a:r>
              <a:rPr lang="en-IN" b="1" dirty="0" smtClean="0">
                <a:solidFill>
                  <a:srgbClr val="C00000"/>
                </a:solidFill>
              </a:rPr>
              <a:t>_1</a:t>
            </a:r>
            <a:r>
              <a:rPr lang="en-IN" dirty="0" smtClean="0"/>
              <a:t> is a </a:t>
            </a:r>
            <a:r>
              <a:rPr lang="en-IN" b="1" dirty="0" smtClean="0">
                <a:solidFill>
                  <a:srgbClr val="00B050"/>
                </a:solidFill>
              </a:rPr>
              <a:t>valid name </a:t>
            </a:r>
            <a:r>
              <a:rPr lang="en-IN" dirty="0" smtClean="0"/>
              <a:t>for an identifier.</a:t>
            </a:r>
            <a:endParaRPr lang="en-US" dirty="0" smtClean="0">
              <a:solidFill>
                <a:schemeClr val="tx1"/>
              </a:solidFill>
            </a:endParaRPr>
          </a:p>
          <a:p>
            <a:pPr marL="274320" lvl="1">
              <a:buClr>
                <a:schemeClr val="accent1"/>
              </a:buClr>
              <a:buSzPct val="85000"/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US" sz="2400" b="1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syntaxerror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3071810"/>
            <a:ext cx="8858312" cy="36433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Rules For Identifiers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Identifiers are case sensitive , so </a:t>
            </a:r>
            <a:r>
              <a:rPr lang="en-US" b="1" dirty="0" smtClean="0">
                <a:solidFill>
                  <a:srgbClr val="C00000"/>
                </a:solidFill>
              </a:rPr>
              <a:t>pi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C00000"/>
                </a:solidFill>
              </a:rPr>
              <a:t>Pi</a:t>
            </a:r>
            <a:r>
              <a:rPr lang="en-US" dirty="0" smtClean="0"/>
              <a:t> are two different identifiers.</a:t>
            </a:r>
            <a:endParaRPr lang="en-US" dirty="0" smtClean="0">
              <a:solidFill>
                <a:schemeClr val="tx1"/>
              </a:solidFill>
            </a:endParaRPr>
          </a:p>
          <a:p>
            <a:pPr marL="274320" lvl="1">
              <a:buClr>
                <a:schemeClr val="accent1"/>
              </a:buClr>
              <a:buSzPct val="85000"/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US" sz="2400" b="1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syntaxerror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3214686"/>
            <a:ext cx="8715436" cy="34205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Rules For Identifiers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Keywords cannot be used as identifiers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dirty="0" smtClean="0"/>
              <a:t>Identifier can be of any length.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274320" lvl="1">
              <a:buClr>
                <a:schemeClr val="accent1"/>
              </a:buClr>
              <a:buSzPct val="85000"/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US" sz="2400" b="1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syntaxerror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64" y="2214554"/>
            <a:ext cx="8715436" cy="1785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Rules For Reserved Words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What is a Reserved Word?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dirty="0" smtClean="0"/>
              <a:t>A word in a programming language which has a fixed meaning and cannot be redefined by the programmer or used as identifiers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How many reserved words are there in Python ?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Python contains </a:t>
            </a:r>
            <a:r>
              <a:rPr lang="en-US" b="1" dirty="0" smtClean="0">
                <a:solidFill>
                  <a:srgbClr val="002060"/>
                </a:solidFill>
              </a:rPr>
              <a:t>33 reserved words </a:t>
            </a:r>
            <a:r>
              <a:rPr lang="en-US" dirty="0" smtClean="0"/>
              <a:t>or </a:t>
            </a:r>
            <a:r>
              <a:rPr lang="en-US" b="1" dirty="0" smtClean="0">
                <a:solidFill>
                  <a:srgbClr val="002060"/>
                </a:solidFill>
              </a:rPr>
              <a:t>keywords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The list is mentioned on the next slide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We can get this list by using </a:t>
            </a:r>
            <a:r>
              <a:rPr lang="en-US" b="1" dirty="0" smtClean="0">
                <a:solidFill>
                  <a:srgbClr val="7030A0"/>
                </a:solidFill>
              </a:rPr>
              <a:t>help() </a:t>
            </a:r>
            <a:r>
              <a:rPr lang="en-US" dirty="0" smtClean="0"/>
              <a:t>in </a:t>
            </a:r>
            <a:r>
              <a:rPr lang="en-US" b="1" dirty="0" smtClean="0">
                <a:solidFill>
                  <a:srgbClr val="C00000"/>
                </a:solidFill>
              </a:rPr>
              <a:t>Python Shell</a:t>
            </a:r>
          </a:p>
          <a:p>
            <a:pPr marL="274320" lvl="1">
              <a:buClr>
                <a:schemeClr val="accent1"/>
              </a:buClr>
              <a:buSzPct val="85000"/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US" sz="2400" b="1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Rules For Reserved Words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127372" cy="4854280"/>
          </a:xfrm>
        </p:spPr>
        <p:txBody>
          <a:bodyPr>
            <a:normAutofit/>
          </a:bodyPr>
          <a:lstStyle/>
          <a:p>
            <a:pPr marL="274320" lvl="1">
              <a:buClr>
                <a:schemeClr val="accent1"/>
              </a:buClr>
              <a:buSzPct val="85000"/>
              <a:buNone/>
            </a:pPr>
            <a:r>
              <a:rPr lang="en-IN" b="1" smtClean="0">
                <a:solidFill>
                  <a:schemeClr val="tx1"/>
                </a:solidFill>
              </a:rPr>
              <a:t>These </a:t>
            </a:r>
            <a:r>
              <a:rPr lang="en-IN" b="1" smtClean="0">
                <a:solidFill>
                  <a:srgbClr val="7030A0"/>
                </a:solidFill>
              </a:rPr>
              <a:t>35 </a:t>
            </a:r>
            <a:r>
              <a:rPr lang="en-IN" b="1" dirty="0" smtClean="0">
                <a:solidFill>
                  <a:srgbClr val="7030A0"/>
                </a:solidFill>
              </a:rPr>
              <a:t>keywords </a:t>
            </a:r>
            <a:r>
              <a:rPr lang="en-IN" b="1" dirty="0" smtClean="0">
                <a:solidFill>
                  <a:schemeClr val="tx1"/>
                </a:solidFill>
              </a:rPr>
              <a:t>are:</a:t>
            </a:r>
          </a:p>
          <a:p>
            <a:pPr marL="274320" lvl="1">
              <a:buClr>
                <a:schemeClr val="accent1"/>
              </a:buClr>
              <a:buSzPct val="85000"/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False , True , None ,def,</a:t>
            </a:r>
          </a:p>
          <a:p>
            <a:pPr marL="274320" lvl="1">
              <a:buClr>
                <a:schemeClr val="accent1"/>
              </a:buClr>
              <a:buSzPct val="85000"/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del ,import ,return , 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and , or , not ,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 if, else , </a:t>
            </a:r>
            <a:r>
              <a:rPr lang="en-US" sz="2000" b="1" dirty="0" err="1" smtClean="0">
                <a:solidFill>
                  <a:srgbClr val="C00000"/>
                </a:solidFill>
              </a:rPr>
              <a:t>elif</a:t>
            </a:r>
            <a:r>
              <a:rPr lang="en-US" sz="2000" b="1" dirty="0" smtClean="0">
                <a:solidFill>
                  <a:srgbClr val="C00000"/>
                </a:solidFill>
              </a:rPr>
              <a:t> ,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for , while , break ,continue,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is , as , in ,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global , nonlocal ,yield ,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 try ,except , finally, raise, 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 lambda ,with ,assert ,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class ,from , pass 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357686" y="1571612"/>
            <a:ext cx="4786314" cy="4854280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2743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/>
              <a:buNone/>
              <a:tabLst/>
              <a:defRPr/>
            </a:pPr>
            <a:r>
              <a:rPr kumimoji="0" lang="en-IN" sz="2200" b="1" i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Some</a:t>
            </a:r>
            <a:r>
              <a:rPr kumimoji="0" lang="en-IN" sz="2200" b="1" i="0" u="sng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Important Observations:</a:t>
            </a:r>
          </a:p>
          <a:p>
            <a:pPr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/>
              <a:buAutoNum type="arabicPeriod"/>
              <a:tabLst/>
              <a:defRPr/>
            </a:pPr>
            <a:endParaRPr lang="en-IN" sz="2200" dirty="0" smtClean="0"/>
          </a:p>
          <a:p>
            <a:pPr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/>
              <a:buAutoNum type="arabicPeriod"/>
              <a:tabLst/>
              <a:defRPr/>
            </a:pPr>
            <a:r>
              <a:rPr lang="en-IN" sz="2200" dirty="0" smtClean="0"/>
              <a:t>Except </a:t>
            </a:r>
            <a:r>
              <a:rPr lang="en-IN" sz="2200" b="1" dirty="0" smtClean="0">
                <a:solidFill>
                  <a:srgbClr val="C00000"/>
                </a:solidFill>
              </a:rPr>
              <a:t>False</a:t>
            </a:r>
            <a:r>
              <a:rPr lang="en-IN" sz="2200" dirty="0" smtClean="0"/>
              <a:t> , </a:t>
            </a:r>
            <a:r>
              <a:rPr lang="en-IN" sz="2200" b="1" dirty="0" smtClean="0">
                <a:solidFill>
                  <a:srgbClr val="C00000"/>
                </a:solidFill>
              </a:rPr>
              <a:t>True</a:t>
            </a:r>
            <a:r>
              <a:rPr lang="en-IN" sz="2200" dirty="0" smtClean="0"/>
              <a:t> and </a:t>
            </a:r>
            <a:r>
              <a:rPr lang="en-IN" sz="2200" b="1" dirty="0" smtClean="0">
                <a:solidFill>
                  <a:srgbClr val="C00000"/>
                </a:solidFill>
              </a:rPr>
              <a:t>None</a:t>
            </a:r>
            <a:r>
              <a:rPr lang="en-IN" sz="2200" dirty="0" smtClean="0"/>
              <a:t> all  the other keywords are in lowercase</a:t>
            </a:r>
          </a:p>
          <a:p>
            <a:pPr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/>
              <a:buAutoNum type="arabicPeriod"/>
              <a:tabLst/>
              <a:defRPr/>
            </a:pPr>
            <a:endParaRPr lang="en-IN" sz="2200" dirty="0" smtClean="0"/>
          </a:p>
          <a:p>
            <a:pPr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/>
              <a:buAutoNum type="arabicPeriod"/>
              <a:tabLst/>
              <a:defRPr/>
            </a:pPr>
            <a:r>
              <a:rPr lang="en-IN" sz="2200" dirty="0" smtClean="0"/>
              <a:t>We don’t have </a:t>
            </a:r>
            <a:r>
              <a:rPr lang="en-IN" sz="2200" b="1" dirty="0" smtClean="0">
                <a:solidFill>
                  <a:srgbClr val="7030A0"/>
                </a:solidFill>
              </a:rPr>
              <a:t>else if </a:t>
            </a:r>
            <a:r>
              <a:rPr lang="en-IN" sz="2200" dirty="0" smtClean="0"/>
              <a:t>in </a:t>
            </a:r>
            <a:r>
              <a:rPr lang="en-IN" sz="2200" b="1" dirty="0" smtClean="0">
                <a:solidFill>
                  <a:srgbClr val="C00000"/>
                </a:solidFill>
              </a:rPr>
              <a:t>Python</a:t>
            </a:r>
            <a:r>
              <a:rPr lang="en-IN" sz="2200" dirty="0" smtClean="0"/>
              <a:t> , rather it is </a:t>
            </a:r>
            <a:r>
              <a:rPr lang="en-IN" sz="2200" b="1" dirty="0" err="1" smtClean="0">
                <a:solidFill>
                  <a:srgbClr val="C00000"/>
                </a:solidFill>
              </a:rPr>
              <a:t>elif</a:t>
            </a:r>
            <a:endParaRPr lang="en-IN" sz="2200" b="1" dirty="0" smtClean="0">
              <a:solidFill>
                <a:srgbClr val="C00000"/>
              </a:solidFill>
            </a:endParaRPr>
          </a:p>
          <a:p>
            <a:pPr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/>
              <a:buAutoNum type="arabicPeriod"/>
              <a:tabLst/>
              <a:defRPr/>
            </a:pPr>
            <a:endParaRPr lang="en-IN" sz="2200" dirty="0" smtClean="0"/>
          </a:p>
          <a:p>
            <a:pPr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/>
              <a:buAutoNum type="arabicPeriod"/>
              <a:tabLst/>
              <a:defRPr/>
            </a:pPr>
            <a:r>
              <a:rPr lang="en-IN" sz="2200" dirty="0" smtClean="0"/>
              <a:t>T</a:t>
            </a:r>
            <a:r>
              <a:rPr lang="en-US" sz="2200" dirty="0" smtClean="0"/>
              <a:t>here are no </a:t>
            </a:r>
            <a:r>
              <a:rPr lang="en-US" sz="2200" b="1" dirty="0" smtClean="0">
                <a:solidFill>
                  <a:srgbClr val="7030A0"/>
                </a:solidFill>
              </a:rPr>
              <a:t>switch</a:t>
            </a:r>
            <a:r>
              <a:rPr lang="en-US" sz="2200" dirty="0" smtClean="0"/>
              <a:t> and </a:t>
            </a:r>
            <a:r>
              <a:rPr lang="en-US" sz="2200" b="1" dirty="0" smtClean="0">
                <a:solidFill>
                  <a:srgbClr val="7030A0"/>
                </a:solidFill>
              </a:rPr>
              <a:t>do-while</a:t>
            </a:r>
            <a:r>
              <a:rPr lang="en-US" sz="2200" dirty="0" smtClean="0"/>
              <a:t> statements in </a:t>
            </a:r>
            <a:r>
              <a:rPr lang="en-US" sz="2200" b="1" dirty="0" smtClean="0">
                <a:solidFill>
                  <a:srgbClr val="C00000"/>
                </a:solidFill>
              </a:rPr>
              <a:t>Python</a:t>
            </a:r>
          </a:p>
          <a:p>
            <a:pPr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AutoNum type="arabicPeriod" startAt="2"/>
              <a:tabLst/>
              <a:defRPr/>
            </a:pPr>
            <a:endParaRPr lang="en-IN" sz="2200" dirty="0" smtClean="0"/>
          </a:p>
          <a:p>
            <a:pPr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en-IN" sz="2200" dirty="0" smtClean="0"/>
              <a:t> </a:t>
            </a: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534400" cy="758952"/>
          </a:xfrm>
        </p:spPr>
        <p:txBody>
          <a:bodyPr>
            <a:noAutofit/>
          </a:bodyPr>
          <a:lstStyle/>
          <a:p>
            <a:r>
              <a:rPr lang="en-US" sz="2200" b="1" dirty="0" smtClean="0"/>
              <a:t>Built In Functions</a:t>
            </a:r>
            <a:endParaRPr lang="en-IN" sz="2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</a:rPr>
              <a:t>Built in functions </a:t>
            </a:r>
            <a:r>
              <a:rPr lang="en-US" sz="2400" dirty="0" smtClean="0">
                <a:solidFill>
                  <a:schemeClr val="tx1"/>
                </a:solidFill>
              </a:rPr>
              <a:t>are those functions which </a:t>
            </a:r>
            <a:r>
              <a:rPr lang="en-IN" sz="2400" dirty="0" smtClean="0">
                <a:solidFill>
                  <a:schemeClr val="tx1"/>
                </a:solidFill>
              </a:rPr>
              <a:t>are always available for use 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b="1" dirty="0" smtClean="0">
              <a:solidFill>
                <a:srgbClr val="7030A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For example </a:t>
            </a:r>
            <a:r>
              <a:rPr lang="en-IN" sz="2400" b="1" dirty="0" smtClean="0">
                <a:solidFill>
                  <a:srgbClr val="7030A0"/>
                </a:solidFill>
              </a:rPr>
              <a:t>, print()</a:t>
            </a:r>
            <a:r>
              <a:rPr lang="en-IN" sz="2400" dirty="0" smtClean="0"/>
              <a:t> </a:t>
            </a:r>
            <a:r>
              <a:rPr lang="en-IN" sz="2400" dirty="0" smtClean="0">
                <a:solidFill>
                  <a:schemeClr val="tx1"/>
                </a:solidFill>
              </a:rPr>
              <a:t>is a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built-in function </a:t>
            </a:r>
            <a:r>
              <a:rPr lang="en-IN" sz="2400" dirty="0" smtClean="0">
                <a:solidFill>
                  <a:schemeClr val="tx1"/>
                </a:solidFill>
              </a:rPr>
              <a:t>which prints the given object to the standard output device (screen) 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As of version </a:t>
            </a:r>
            <a:r>
              <a:rPr lang="en-US" sz="2400" b="1" dirty="0" smtClean="0">
                <a:solidFill>
                  <a:srgbClr val="7030A0"/>
                </a:solidFill>
              </a:rPr>
              <a:t>3.6</a:t>
            </a:r>
            <a:r>
              <a:rPr lang="en-US" sz="2400" dirty="0" smtClean="0">
                <a:solidFill>
                  <a:schemeClr val="tx1"/>
                </a:solidFill>
              </a:rPr>
              <a:t> ,  Python has </a:t>
            </a:r>
            <a:r>
              <a:rPr lang="en-US" sz="2400" b="1" dirty="0" smtClean="0">
                <a:solidFill>
                  <a:srgbClr val="7030A0"/>
                </a:solidFill>
              </a:rPr>
              <a:t>68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built-in function </a:t>
            </a:r>
            <a:r>
              <a:rPr lang="en-IN" sz="2400" dirty="0" smtClean="0">
                <a:solidFill>
                  <a:schemeClr val="tx1"/>
                </a:solidFill>
              </a:rPr>
              <a:t>and </a:t>
            </a:r>
            <a:r>
              <a:rPr lang="en-US" sz="2400" dirty="0" smtClean="0">
                <a:solidFill>
                  <a:schemeClr val="tx1"/>
                </a:solidFill>
              </a:rPr>
              <a:t>their list can be obtained on the following </a:t>
            </a:r>
            <a:r>
              <a:rPr lang="en-US" sz="2400" dirty="0" err="1" smtClean="0">
                <a:solidFill>
                  <a:schemeClr val="tx1"/>
                </a:solidFill>
              </a:rPr>
              <a:t>url</a:t>
            </a:r>
            <a:r>
              <a:rPr lang="en-US" sz="2400" dirty="0" smtClean="0">
                <a:solidFill>
                  <a:schemeClr val="tx1"/>
                </a:solidFill>
              </a:rPr>
              <a:t> :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</a:rPr>
              <a:t>https://docs.python.org/3/library/functions.html</a:t>
            </a:r>
            <a:endParaRPr lang="en-US" sz="2000" dirty="0" smtClean="0">
              <a:solidFill>
                <a:srgbClr val="002060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534400" cy="758952"/>
          </a:xfrm>
        </p:spPr>
        <p:txBody>
          <a:bodyPr>
            <a:noAutofit/>
          </a:bodyPr>
          <a:lstStyle/>
          <a:p>
            <a:r>
              <a:rPr lang="en-US" sz="2200" b="1" dirty="0" smtClean="0"/>
              <a:t>What Is print( ) And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200" b="1" dirty="0" smtClean="0"/>
              <a:t>How It Is Made Available </a:t>
            </a:r>
            <a:br>
              <a:rPr lang="en-US" sz="2200" b="1" dirty="0" smtClean="0"/>
            </a:br>
            <a:r>
              <a:rPr lang="en-US" sz="2200" b="1" dirty="0" smtClean="0"/>
              <a:t>To Our Program ?</a:t>
            </a:r>
            <a:endParaRPr lang="en-IN" sz="2200" b="1" dirty="0"/>
          </a:p>
        </p:txBody>
      </p:sp>
      <p:pic>
        <p:nvPicPr>
          <p:cNvPr id="6" name="Content Placeholder 5" descr="predeffunc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1428736"/>
            <a:ext cx="9143999" cy="5286412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 smtClean="0"/>
              <a:t>How To </a:t>
            </a:r>
            <a:r>
              <a:rPr lang="en-US" sz="2800" b="1" smtClean="0"/>
              <a:t>Remove </a:t>
            </a:r>
            <a:br>
              <a:rPr lang="en-US" sz="2800" b="1" smtClean="0"/>
            </a:br>
            <a:r>
              <a:rPr lang="en-US" sz="2800" b="1" smtClean="0"/>
              <a:t>newline From print()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Let us revisit our </a:t>
            </a:r>
            <a:r>
              <a:rPr lang="en-US" sz="2400" b="1" dirty="0" smtClean="0">
                <a:solidFill>
                  <a:srgbClr val="C00000"/>
                </a:solidFill>
              </a:rPr>
              <a:t>firstcode.py</a:t>
            </a:r>
            <a:r>
              <a:rPr lang="en-US" sz="2400" dirty="0" smtClean="0"/>
              <a:t> file . The code was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b="1" dirty="0" smtClean="0">
                <a:solidFill>
                  <a:srgbClr val="7030A0"/>
                </a:solidFill>
              </a:rPr>
              <a:t>print("Hello User")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print("Python Rocks")</a:t>
            </a: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output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82" y="3000372"/>
            <a:ext cx="8715436" cy="37154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 smtClean="0"/>
              <a:t>How To </a:t>
            </a:r>
            <a:r>
              <a:rPr lang="en-US" sz="2800" b="1" smtClean="0"/>
              <a:t>Remove </a:t>
            </a:r>
            <a:br>
              <a:rPr lang="en-US" sz="2800" b="1" smtClean="0"/>
            </a:br>
            <a:r>
              <a:rPr lang="en-US" sz="2800" b="1" smtClean="0"/>
              <a:t>newline From print()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If we closely observe , we will see that the 2 messages are getting displayed on separate lines , even though we have not used any newline character.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This is because the function </a:t>
            </a:r>
            <a:r>
              <a:rPr lang="en-US" sz="2400" b="1" dirty="0" smtClean="0">
                <a:solidFill>
                  <a:srgbClr val="7030A0"/>
                </a:solidFill>
              </a:rPr>
              <a:t>print() </a:t>
            </a:r>
            <a:r>
              <a:rPr lang="en-US" sz="2400" dirty="0" smtClean="0"/>
              <a:t>automatically appends a </a:t>
            </a:r>
            <a:r>
              <a:rPr lang="en-US" sz="2400" b="1" dirty="0" smtClean="0">
                <a:solidFill>
                  <a:srgbClr val="C00000"/>
                </a:solidFill>
              </a:rPr>
              <a:t>newline character </a:t>
            </a:r>
            <a:r>
              <a:rPr lang="en-US" sz="2400" dirty="0" smtClean="0"/>
              <a:t>after the message it is printing.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 smtClean="0"/>
              <a:t>How To </a:t>
            </a:r>
            <a:r>
              <a:rPr lang="en-US" sz="2800" b="1" smtClean="0"/>
              <a:t>Remove </a:t>
            </a:r>
            <a:br>
              <a:rPr lang="en-US" sz="2800" b="1" smtClean="0"/>
            </a:br>
            <a:r>
              <a:rPr lang="en-US" sz="2800" b="1" smtClean="0"/>
              <a:t>newline From print()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If we do not want this then we can use the  </a:t>
            </a:r>
            <a:r>
              <a:rPr lang="en-US" sz="2400" b="1" dirty="0" smtClean="0">
                <a:solidFill>
                  <a:srgbClr val="7030A0"/>
                </a:solidFill>
              </a:rPr>
              <a:t>print() </a:t>
            </a:r>
            <a:r>
              <a:rPr lang="en-US" sz="2400" dirty="0" smtClean="0"/>
              <a:t>function as shown below:</a:t>
            </a:r>
          </a:p>
          <a:p>
            <a:pPr lvl="1">
              <a:buNone/>
            </a:pPr>
            <a:r>
              <a:rPr lang="en-US" sz="1900" dirty="0" smtClean="0"/>
              <a:t>	</a:t>
            </a:r>
            <a:r>
              <a:rPr lang="en-US" sz="1900" b="1" dirty="0" smtClean="0">
                <a:solidFill>
                  <a:srgbClr val="C00000"/>
                </a:solidFill>
              </a:rPr>
              <a:t>print(“Hello </a:t>
            </a:r>
            <a:r>
              <a:rPr lang="en-US" sz="1900" b="1" dirty="0" err="1" smtClean="0">
                <a:solidFill>
                  <a:srgbClr val="C00000"/>
                </a:solidFill>
              </a:rPr>
              <a:t>User”,end</a:t>
            </a:r>
            <a:r>
              <a:rPr lang="en-US" sz="1900" b="1" dirty="0" smtClean="0">
                <a:solidFill>
                  <a:srgbClr val="C00000"/>
                </a:solidFill>
              </a:rPr>
              <a:t>=“”)</a:t>
            </a:r>
          </a:p>
          <a:p>
            <a:pPr lvl="1">
              <a:buNone/>
            </a:pPr>
            <a:r>
              <a:rPr lang="en-US" sz="1900" b="1" dirty="0" smtClean="0">
                <a:solidFill>
                  <a:srgbClr val="C00000"/>
                </a:solidFill>
              </a:rPr>
              <a:t>	print(“Python Rocks”)</a:t>
            </a: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output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071810"/>
            <a:ext cx="9144000" cy="3786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 smtClean="0"/>
              <a:t>How To </a:t>
            </a:r>
            <a:r>
              <a:rPr lang="en-US" sz="2800" b="1" smtClean="0"/>
              <a:t>Remove </a:t>
            </a:r>
            <a:br>
              <a:rPr lang="en-US" sz="2800" b="1" smtClean="0"/>
            </a:br>
            <a:r>
              <a:rPr lang="en-US" sz="2800" b="1" smtClean="0"/>
              <a:t>newline From print()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word </a:t>
            </a:r>
            <a:r>
              <a:rPr lang="en-US" sz="2400" b="1" dirty="0" smtClean="0">
                <a:solidFill>
                  <a:srgbClr val="7030A0"/>
                </a:solidFill>
              </a:rPr>
              <a:t>end </a:t>
            </a:r>
            <a:r>
              <a:rPr lang="en-US" sz="2400" dirty="0" smtClean="0"/>
              <a:t>is called </a:t>
            </a:r>
            <a:r>
              <a:rPr lang="en-US" sz="2400" b="1" u="sng" dirty="0" smtClean="0">
                <a:solidFill>
                  <a:srgbClr val="C00000"/>
                </a:solidFill>
              </a:rPr>
              <a:t>keyword argument </a:t>
            </a:r>
            <a:r>
              <a:rPr lang="en-US" sz="2400" dirty="0" smtClean="0"/>
              <a:t>in </a:t>
            </a:r>
            <a:r>
              <a:rPr lang="en-US" sz="2400" b="1" dirty="0" smtClean="0">
                <a:solidFill>
                  <a:srgbClr val="C00000"/>
                </a:solidFill>
              </a:rPr>
              <a:t>Python </a:t>
            </a:r>
            <a:r>
              <a:rPr lang="en-US" sz="2400" dirty="0" smtClean="0"/>
              <a:t>and it’s default value is </a:t>
            </a:r>
            <a:r>
              <a:rPr lang="en-US" sz="2400" b="1" dirty="0" smtClean="0">
                <a:solidFill>
                  <a:srgbClr val="7030A0"/>
                </a:solidFill>
              </a:rPr>
              <a:t>“\n”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But we have changed it to </a:t>
            </a:r>
            <a:r>
              <a:rPr lang="en-US" sz="2400" b="1" dirty="0" smtClean="0">
                <a:solidFill>
                  <a:srgbClr val="7030A0"/>
                </a:solidFill>
              </a:rPr>
              <a:t>empty string</a:t>
            </a:r>
            <a:r>
              <a:rPr lang="en-US" sz="2400" dirty="0" smtClean="0"/>
              <a:t>(“”) to tell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not to produce any newline.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Similarly we can set it to </a:t>
            </a:r>
            <a:r>
              <a:rPr lang="en-US" sz="2400" b="1" dirty="0" smtClean="0">
                <a:solidFill>
                  <a:srgbClr val="7030A0"/>
                </a:solidFill>
              </a:rPr>
              <a:t>“\t”</a:t>
            </a:r>
            <a:r>
              <a:rPr lang="en-US" sz="2400" dirty="0" smtClean="0"/>
              <a:t> to generate tab or </a:t>
            </a:r>
            <a:r>
              <a:rPr lang="en-US" sz="2400" b="1" dirty="0" smtClean="0">
                <a:solidFill>
                  <a:srgbClr val="7030A0"/>
                </a:solidFill>
              </a:rPr>
              <a:t>“\b”</a:t>
            </a:r>
            <a:r>
              <a:rPr lang="en-US" sz="2400" dirty="0" smtClean="0"/>
              <a:t> to erase the previous character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3570</TotalTime>
  <Words>1102</Words>
  <Application>Microsoft Office PowerPoint</Application>
  <PresentationFormat>On-screen Show (4:3)</PresentationFormat>
  <Paragraphs>228</Paragraphs>
  <Slides>34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Civic</vt:lpstr>
      <vt:lpstr>Slide 1</vt:lpstr>
      <vt:lpstr>Today’s Agenda</vt:lpstr>
      <vt:lpstr>Types Of Predefined Function  Provided By Python</vt:lpstr>
      <vt:lpstr>Built In Functions</vt:lpstr>
      <vt:lpstr>What Is print( ) And  How It Is Made Available  To Our Program ?</vt:lpstr>
      <vt:lpstr>How To Remove  newline From print() ?</vt:lpstr>
      <vt:lpstr>How To Remove  newline From print() ?</vt:lpstr>
      <vt:lpstr>How To Remove  newline From print() ?</vt:lpstr>
      <vt:lpstr>How To Remove  newline From print() ?</vt:lpstr>
      <vt:lpstr>Some Examples</vt:lpstr>
      <vt:lpstr>Functions Defined  In Modules</vt:lpstr>
      <vt:lpstr>Functions Defined  In Modules</vt:lpstr>
      <vt:lpstr>Functions Defined  In Modules</vt:lpstr>
      <vt:lpstr>Introducing IDLE</vt:lpstr>
      <vt:lpstr>Introducing IDLE</vt:lpstr>
      <vt:lpstr>Opening IDLE</vt:lpstr>
      <vt:lpstr>Using IDLE</vt:lpstr>
      <vt:lpstr>Using IDLE</vt:lpstr>
      <vt:lpstr>Using IDLE’s Editor Window</vt:lpstr>
      <vt:lpstr>Using IDLE’s Editor Window</vt:lpstr>
      <vt:lpstr>Using IDLE’s Editor Window</vt:lpstr>
      <vt:lpstr>Using IDLE’s Editor Window</vt:lpstr>
      <vt:lpstr>Types Of Errors  In Python</vt:lpstr>
      <vt:lpstr>Syntax Error</vt:lpstr>
      <vt:lpstr>Examples Of Syntax Error</vt:lpstr>
      <vt:lpstr>RunTime Errors  (Exceptions)</vt:lpstr>
      <vt:lpstr>RunTime Errors  (Exceptions)</vt:lpstr>
      <vt:lpstr>Example Of RunTime Error</vt:lpstr>
      <vt:lpstr>Rules For Identifiers</vt:lpstr>
      <vt:lpstr>Rules For Identifiers</vt:lpstr>
      <vt:lpstr>Rules For Identifiers</vt:lpstr>
      <vt:lpstr>Rules For Identifiers</vt:lpstr>
      <vt:lpstr>Rules For Reserved Words</vt:lpstr>
      <vt:lpstr>Rules For Reserved Words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267</cp:revision>
  <dcterms:created xsi:type="dcterms:W3CDTF">2015-12-21T13:46:48Z</dcterms:created>
  <dcterms:modified xsi:type="dcterms:W3CDTF">2019-05-22T19:27:39Z</dcterms:modified>
</cp:coreProperties>
</file>