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1139" r:id="rId4"/>
    <p:sldId id="1130" r:id="rId5"/>
    <p:sldId id="1135" r:id="rId6"/>
    <p:sldId id="1136" r:id="rId7"/>
    <p:sldId id="1081" r:id="rId8"/>
    <p:sldId id="1137" r:id="rId9"/>
    <p:sldId id="1145" r:id="rId10"/>
    <p:sldId id="1147" r:id="rId11"/>
    <p:sldId id="1146" r:id="rId12"/>
    <p:sldId id="1142" r:id="rId13"/>
    <p:sldId id="1148" r:id="rId14"/>
    <p:sldId id="1149" r:id="rId15"/>
    <p:sldId id="1150" r:id="rId16"/>
    <p:sldId id="1151" r:id="rId17"/>
    <p:sldId id="1153" r:id="rId18"/>
    <p:sldId id="1154" r:id="rId19"/>
    <p:sldId id="1155" r:id="rId20"/>
    <p:sldId id="1156" r:id="rId21"/>
    <p:sldId id="1157" r:id="rId22"/>
    <p:sldId id="1158" r:id="rId23"/>
    <p:sldId id="1160" r:id="rId24"/>
    <p:sldId id="1161" r:id="rId25"/>
    <p:sldId id="1162" r:id="rId26"/>
    <p:sldId id="1163" r:id="rId27"/>
    <p:sldId id="1164" r:id="rId28"/>
    <p:sldId id="1165" r:id="rId29"/>
    <p:sldId id="1167" r:id="rId30"/>
    <p:sldId id="116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class </a:t>
            </a:r>
            <a:r>
              <a:rPr lang="en-IN" sz="1800" b="1" dirty="0" err="1" smtClean="0">
                <a:solidFill>
                  <a:srgbClr val="7030A0"/>
                </a:solidFill>
              </a:rPr>
              <a:t>Emp</a:t>
            </a:r>
            <a:r>
              <a:rPr lang="en-IN" sz="18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smtClean="0">
                <a:solidFill>
                  <a:srgbClr val="C00000"/>
                </a:solidFill>
              </a:rPr>
              <a:t>self.name</a:t>
            </a:r>
            <a:r>
              <a:rPr lang="en-IN" sz="1800" b="1" dirty="0" smtClean="0">
                <a:solidFill>
                  <a:srgbClr val="7030A0"/>
                </a:solidFill>
              </a:rPr>
              <a:t>=“</a:t>
            </a:r>
            <a:r>
              <a:rPr lang="en-IN" sz="1800" b="1" dirty="0" err="1" smtClean="0">
                <a:solidFill>
                  <a:srgbClr val="7030A0"/>
                </a:solidFill>
              </a:rPr>
              <a:t>Amit</a:t>
            </a:r>
            <a:r>
              <a:rPr lang="en-IN" sz="18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7030A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smtClean="0">
                <a:solidFill>
                  <a:srgbClr val="C00000"/>
                </a:solidFill>
              </a:rPr>
              <a:t>self.sal</a:t>
            </a:r>
            <a:r>
              <a:rPr lang="en-IN" sz="1800" b="1" dirty="0" smtClean="0">
                <a:solidFill>
                  <a:srgbClr val="7030A0"/>
                </a:solidFill>
              </a:rPr>
              <a:t>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</a:t>
            </a:r>
            <a:r>
              <a:rPr lang="en-IN" sz="1800" b="1" dirty="0" err="1" smtClean="0">
                <a:solidFill>
                  <a:srgbClr val="7030A0"/>
                </a:solidFill>
              </a:rPr>
              <a:t>self.age,self.name,self.sal</a:t>
            </a:r>
            <a:r>
              <a:rPr lang="en-IN" sz="18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e1.show()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3485193" cy="38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class </a:t>
            </a:r>
            <a:r>
              <a:rPr lang="en-IN" sz="1600" b="1" dirty="0" err="1" smtClean="0">
                <a:solidFill>
                  <a:srgbClr val="7030A0"/>
                </a:solidFill>
              </a:rPr>
              <a:t>Emp</a:t>
            </a:r>
            <a:r>
              <a:rPr lang="en-IN" sz="16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def __init__(</a:t>
            </a:r>
            <a:r>
              <a:rPr lang="en-IN" sz="1600" b="1" dirty="0" err="1" smtClean="0">
                <a:solidFill>
                  <a:srgbClr val="7030A0"/>
                </a:solidFill>
              </a:rPr>
              <a:t>self,name,age,sal</a:t>
            </a:r>
            <a:r>
              <a:rPr lang="en-IN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smtClean="0">
                <a:solidFill>
                  <a:srgbClr val="C00000"/>
                </a:solidFill>
              </a:rPr>
              <a:t>self.name</a:t>
            </a:r>
            <a:r>
              <a:rPr lang="en-IN" sz="1600" b="1" dirty="0" smtClean="0">
                <a:solidFill>
                  <a:srgbClr val="7030A0"/>
                </a:solidFill>
              </a:rPr>
              <a:t>=name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smtClean="0">
                <a:solidFill>
                  <a:srgbClr val="C00000"/>
                </a:solidFill>
              </a:rPr>
              <a:t>self.sal</a:t>
            </a:r>
            <a:r>
              <a:rPr lang="en-IN" sz="1600" b="1" dirty="0" smtClean="0">
                <a:solidFill>
                  <a:srgbClr val="7030A0"/>
                </a:solidFill>
              </a:rPr>
              <a:t>=</a:t>
            </a:r>
            <a:r>
              <a:rPr lang="en-IN" sz="1600" b="1" dirty="0" err="1" smtClean="0">
                <a:solidFill>
                  <a:srgbClr val="7030A0"/>
                </a:solidFill>
              </a:rPr>
              <a:t>sal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age,name,sal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("amit",34,50000.0)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e1.show()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715016"/>
            <a:ext cx="5726598" cy="5945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6314" y="207167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give exception?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714620"/>
            <a:ext cx="4318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variables </a:t>
            </a:r>
            <a:r>
              <a:rPr lang="en-US" b="1" dirty="0" smtClean="0">
                <a:solidFill>
                  <a:srgbClr val="7030A0"/>
                </a:solidFill>
              </a:rPr>
              <a:t>name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age</a:t>
            </a:r>
            <a:r>
              <a:rPr lang="en-US" b="1" dirty="0" smtClean="0"/>
              <a:t> and </a:t>
            </a:r>
            <a:r>
              <a:rPr lang="en-US" b="1" dirty="0" err="1" smtClean="0">
                <a:solidFill>
                  <a:srgbClr val="7030A0"/>
                </a:solidFill>
              </a:rPr>
              <a:t>sal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/>
              <a:t>are </a:t>
            </a:r>
            <a:r>
              <a:rPr lang="en-US" b="1" dirty="0" smtClean="0">
                <a:solidFill>
                  <a:srgbClr val="7030A0"/>
                </a:solidFill>
              </a:rPr>
              <a:t>local variables </a:t>
            </a:r>
            <a:r>
              <a:rPr lang="en-US" b="1" dirty="0" smtClean="0"/>
              <a:t>declared inside </a:t>
            </a:r>
          </a:p>
          <a:p>
            <a:r>
              <a:rPr lang="en-US" b="1" dirty="0" smtClean="0"/>
              <a:t>the method </a:t>
            </a:r>
            <a:r>
              <a:rPr lang="en-US" b="1" dirty="0" smtClean="0">
                <a:solidFill>
                  <a:srgbClr val="C00000"/>
                </a:solidFill>
              </a:rPr>
              <a:t>__init__() </a:t>
            </a:r>
            <a:r>
              <a:rPr lang="en-US" b="1" dirty="0" smtClean="0"/>
              <a:t>and hence</a:t>
            </a:r>
          </a:p>
          <a:p>
            <a:r>
              <a:rPr lang="en-US" b="1" dirty="0" smtClean="0"/>
              <a:t>are not available to the method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show() </a:t>
            </a:r>
            <a:r>
              <a:rPr lang="en-US" b="1" dirty="0" smtClean="0"/>
              <a:t>, so the code gave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NameError</a:t>
            </a:r>
            <a:r>
              <a:rPr lang="en-US" b="1" dirty="0" smtClean="0"/>
              <a:t> exception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Local 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V/s Instance </a:t>
            </a:r>
            <a:r>
              <a:rPr lang="en-US" sz="2800" b="1" dirty="0" err="1" smtClean="0"/>
              <a:t>Var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1428736"/>
          <a:ext cx="9001156" cy="528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78"/>
                <a:gridCol w="4500578"/>
              </a:tblGrid>
              <a:tr h="87460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Local Variables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Instance Variables</a:t>
                      </a:r>
                      <a:endParaRPr lang="en-IN" sz="2800" dirty="0"/>
                    </a:p>
                  </a:txBody>
                  <a:tcPr/>
                </a:tc>
              </a:tr>
              <a:tr h="874608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</a:t>
                      </a:r>
                      <a:r>
                        <a:rPr lang="en-US" sz="1700" baseline="0" dirty="0" smtClean="0"/>
                        <a:t> are declared inside method body but 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without using self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are </a:t>
                      </a:r>
                      <a:r>
                        <a:rPr lang="en-US" sz="1700" dirty="0" smtClean="0"/>
                        <a:t>declared </a:t>
                      </a:r>
                      <a:r>
                        <a:rPr lang="en-US" sz="1700" dirty="0" smtClean="0"/>
                        <a:t>inside method body </a:t>
                      </a:r>
                      <a:r>
                        <a:rPr lang="en-US" sz="1700" dirty="0" smtClean="0"/>
                        <a:t>always using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self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874608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are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only accessible to the method</a:t>
                      </a:r>
                      <a:r>
                        <a:rPr lang="en-US" sz="1700" dirty="0" smtClean="0"/>
                        <a:t> in which they have been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declared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are always available</a:t>
                      </a:r>
                      <a:r>
                        <a:rPr lang="en-US" sz="1700" baseline="0" dirty="0" smtClean="0"/>
                        <a:t> to every 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instance method 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231440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live</a:t>
                      </a:r>
                      <a:r>
                        <a:rPr lang="en-US" sz="1700" baseline="0" dirty="0" smtClean="0"/>
                        <a:t> only till the execution of the method is not over. Once it is over 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they are destroyed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are a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part of object </a:t>
                      </a:r>
                      <a:r>
                        <a:rPr lang="en-US" sz="1700" dirty="0" smtClean="0"/>
                        <a:t>, so they live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until the object gets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 destroyed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431148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can</a:t>
                      </a:r>
                      <a:r>
                        <a:rPr lang="en-US" sz="1700" baseline="0" dirty="0" smtClean="0"/>
                        <a:t> be declared in 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any method </a:t>
                      </a:r>
                      <a:r>
                        <a:rPr lang="en-US" sz="1700" baseline="0" dirty="0" smtClean="0"/>
                        <a:t>defined inside the class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also</a:t>
                      </a:r>
                      <a:r>
                        <a:rPr lang="en-US" sz="1700" baseline="0" dirty="0" smtClean="0"/>
                        <a:t> can be declared and defined in any instance method but n</a:t>
                      </a:r>
                      <a:r>
                        <a:rPr lang="en-US" sz="1700" dirty="0" smtClean="0"/>
                        <a:t>ormally</a:t>
                      </a:r>
                      <a:r>
                        <a:rPr lang="en-US" sz="1700" baseline="0" dirty="0" smtClean="0"/>
                        <a:t> </a:t>
                      </a:r>
                      <a:r>
                        <a:rPr lang="en-US" sz="1700" baseline="0" dirty="0" smtClean="0"/>
                        <a:t>it is advised to 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declare / create</a:t>
                      </a:r>
                      <a:r>
                        <a:rPr lang="en-US" sz="17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700" baseline="0" dirty="0" smtClean="0"/>
                        <a:t>them inside the method 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__init__() </a:t>
                      </a:r>
                      <a:r>
                        <a:rPr lang="en-US" sz="1700" baseline="0" dirty="0" smtClean="0"/>
                        <a:t>and then use them in other instance methods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Methods V/s Constructor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1428736"/>
          <a:ext cx="8858312" cy="528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90894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Methods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Constructor</a:t>
                      </a:r>
                      <a:endParaRPr lang="en-IN" sz="2800" dirty="0"/>
                    </a:p>
                  </a:txBody>
                  <a:tcPr/>
                </a:tc>
              </a:tr>
              <a:tr h="908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</a:t>
                      </a:r>
                      <a:r>
                        <a:rPr lang="en-US" sz="1700" baseline="0" dirty="0" smtClean="0"/>
                        <a:t> can be declared with 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any name </a:t>
                      </a:r>
                      <a:r>
                        <a:rPr lang="en-US" sz="1700" baseline="0" dirty="0" smtClean="0"/>
                        <a:t>we like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It </a:t>
                      </a:r>
                      <a:r>
                        <a:rPr lang="en-US" sz="1700" dirty="0" smtClean="0"/>
                        <a:t>always </a:t>
                      </a:r>
                      <a:r>
                        <a:rPr lang="en-US" sz="1700" dirty="0" smtClean="0"/>
                        <a:t>has </a:t>
                      </a:r>
                      <a:r>
                        <a:rPr lang="en-US" sz="1700" dirty="0" smtClean="0"/>
                        <a:t>the name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__init__()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908946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have to be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explicitly</a:t>
                      </a:r>
                      <a:r>
                        <a:rPr lang="en-US" sz="17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700" dirty="0" smtClean="0"/>
                        <a:t>called by us , otherwise they don’t run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It</a:t>
                      </a:r>
                      <a:r>
                        <a:rPr lang="en-US" sz="1700" baseline="0" dirty="0" smtClean="0"/>
                        <a:t> is </a:t>
                      </a:r>
                      <a:r>
                        <a:rPr lang="en-US" sz="1700" dirty="0" smtClean="0"/>
                        <a:t>always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called automatically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700" baseline="0" dirty="0" smtClean="0"/>
                        <a:t>by PVM</a:t>
                      </a:r>
                      <a:endParaRPr lang="en-IN" sz="1700" dirty="0"/>
                    </a:p>
                  </a:txBody>
                  <a:tcPr/>
                </a:tc>
              </a:tr>
              <a:tr h="127978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can be called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as many number of times </a:t>
                      </a:r>
                      <a:r>
                        <a:rPr lang="en-US" sz="1700" dirty="0" smtClean="0"/>
                        <a:t>as we want  for a single object</a:t>
                      </a:r>
                      <a:endParaRPr lang="en-IN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It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 is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called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just once </a:t>
                      </a:r>
                      <a:r>
                        <a:rPr lang="en-US" sz="1700" dirty="0" smtClean="0"/>
                        <a:t>for one object</a:t>
                      </a:r>
                      <a:endParaRPr lang="en-IN" sz="1700" dirty="0"/>
                    </a:p>
                  </a:txBody>
                  <a:tcPr/>
                </a:tc>
              </a:tr>
              <a:tr h="127978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They are used for performing different tasks</a:t>
                      </a:r>
                      <a:r>
                        <a:rPr lang="en-US" sz="1700" baseline="0" dirty="0" smtClean="0"/>
                        <a:t> related to the object , also called </a:t>
                      </a:r>
                      <a:r>
                        <a:rPr lang="en-US" sz="1700" b="1" baseline="0" dirty="0" smtClean="0">
                          <a:solidFill>
                            <a:srgbClr val="0070C0"/>
                          </a:solidFill>
                        </a:rPr>
                        <a:t>business logic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It is exclusively </a:t>
                      </a:r>
                      <a:r>
                        <a:rPr lang="en-US" sz="1700" dirty="0" smtClean="0"/>
                        <a:t>used for </a:t>
                      </a:r>
                      <a:r>
                        <a:rPr lang="en-US" sz="1700" b="1" dirty="0" smtClean="0">
                          <a:solidFill>
                            <a:srgbClr val="0070C0"/>
                          </a:solidFill>
                        </a:rPr>
                        <a:t>creation and initialization of instance members for an object</a:t>
                      </a:r>
                      <a:endParaRPr lang="en-IN" sz="17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Details Of </a:t>
            </a:r>
            <a:br>
              <a:rPr lang="en-US" sz="2800" b="1" dirty="0" smtClean="0"/>
            </a:br>
            <a:r>
              <a:rPr lang="en-US" sz="2800" b="1" dirty="0" smtClean="0"/>
              <a:t>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Every object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has an </a:t>
            </a:r>
            <a:r>
              <a:rPr lang="en-IN" sz="2400" b="1" dirty="0" smtClean="0">
                <a:solidFill>
                  <a:srgbClr val="C00000"/>
                </a:solidFill>
              </a:rPr>
              <a:t>attribute</a:t>
            </a:r>
            <a:r>
              <a:rPr lang="en-IN" sz="2400" dirty="0" smtClean="0"/>
              <a:t> denoted by 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__.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C00000"/>
                </a:solidFill>
              </a:rPr>
              <a:t>attribute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automatically added by Python </a:t>
            </a:r>
            <a:r>
              <a:rPr lang="en-US" sz="2400" dirty="0" smtClean="0"/>
              <a:t>and it contains </a:t>
            </a:r>
            <a:r>
              <a:rPr lang="en-IN" sz="2400" dirty="0" smtClean="0"/>
              <a:t>all the </a:t>
            </a:r>
            <a:r>
              <a:rPr lang="en-IN" sz="2400" b="1" dirty="0" smtClean="0">
                <a:solidFill>
                  <a:srgbClr val="7030A0"/>
                </a:solidFill>
              </a:rPr>
              <a:t>attributes</a:t>
            </a:r>
            <a:r>
              <a:rPr lang="en-IN" sz="2400" dirty="0" smtClean="0"/>
              <a:t> defined </a:t>
            </a:r>
            <a:r>
              <a:rPr lang="en-IN" sz="2400" b="1" i="1" dirty="0" smtClean="0">
                <a:solidFill>
                  <a:srgbClr val="C00000"/>
                </a:solidFill>
              </a:rPr>
              <a:t>for the object itself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maps the </a:t>
            </a:r>
            <a:r>
              <a:rPr lang="en-IN" sz="2400" b="1" dirty="0" smtClean="0">
                <a:solidFill>
                  <a:srgbClr val="C00000"/>
                </a:solidFill>
              </a:rPr>
              <a:t>attribute name </a:t>
            </a:r>
            <a:r>
              <a:rPr lang="en-IN" sz="2400" dirty="0" smtClean="0"/>
              <a:t>to its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e1=</a:t>
            </a:r>
            <a:r>
              <a:rPr lang="en-IN" sz="1800" b="1" dirty="0" err="1" smtClean="0">
                <a:solidFill>
                  <a:srgbClr val="7030A0"/>
                </a:solidFill>
              </a:rPr>
              <a:t>Emp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61354"/>
            <a:ext cx="5143536" cy="453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70C0"/>
                </a:solidFill>
              </a:rPr>
              <a:t>sal</a:t>
            </a:r>
            <a:r>
              <a:rPr lang="en-IN" sz="1800" b="1" dirty="0" smtClean="0">
                <a:solidFill>
                  <a:srgbClr val="0070C0"/>
                </a:solidFill>
              </a:rPr>
              <a:t>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05289"/>
            <a:ext cx="5143536" cy="365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</a:t>
            </a:r>
            <a:r>
              <a:rPr lang="en-IN" sz="1800" b="1" dirty="0" err="1" smtClean="0">
                <a:solidFill>
                  <a:srgbClr val="C00000"/>
                </a:solidFill>
              </a:rPr>
              <a:t>set_sal</a:t>
            </a:r>
            <a:r>
              <a:rPr lang="en-IN" sz="18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self.sal=50000.0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e1.set_sal()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930484"/>
            <a:ext cx="7143800" cy="427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</a:t>
            </a:r>
            <a:r>
              <a:rPr lang="en-IN" sz="1800" b="1" dirty="0" err="1" smtClean="0">
                <a:solidFill>
                  <a:srgbClr val="C00000"/>
                </a:solidFill>
              </a:rPr>
              <a:t>set_sal</a:t>
            </a:r>
            <a:r>
              <a:rPr lang="en-IN" sz="18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self.sal=50000.0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comm</a:t>
            </a:r>
            <a:r>
              <a:rPr lang="en-IN" sz="1800" b="1" dirty="0" smtClean="0">
                <a:solidFill>
                  <a:srgbClr val="7030A0"/>
                </a:solidFill>
              </a:rPr>
              <a:t>=2000.0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e1.set_sal()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930484"/>
            <a:ext cx="7143800" cy="427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self.name,self.age,self.sal,self.department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e1.__dict__['department']='IT'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e1.show()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929330"/>
            <a:ext cx="8429684" cy="42747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428736"/>
            <a:ext cx="2843226" cy="1928826"/>
          </a:xfrm>
          <a:prstGeom prst="wedgeRectCallout">
            <a:avLst>
              <a:gd name="adj1" fmla="val -155644"/>
              <a:gd name="adj2" fmla="val 1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__</a:t>
            </a:r>
            <a:r>
              <a:rPr lang="en-US" b="1" dirty="0" err="1" smtClean="0">
                <a:solidFill>
                  <a:srgbClr val="FFFF00"/>
                </a:solidFill>
              </a:rPr>
              <a:t>dict</a:t>
            </a:r>
            <a:r>
              <a:rPr lang="en-US" b="1" dirty="0" smtClean="0">
                <a:solidFill>
                  <a:srgbClr val="FFFF00"/>
                </a:solidFill>
              </a:rPr>
              <a:t>__ </a:t>
            </a:r>
            <a:r>
              <a:rPr lang="en-US" b="1" dirty="0" smtClean="0"/>
              <a:t>is a dictionary , we can manipulate it and </a:t>
            </a:r>
            <a:r>
              <a:rPr lang="en-US" b="1" dirty="0" smtClean="0">
                <a:solidFill>
                  <a:srgbClr val="FFFF00"/>
                </a:solidFill>
              </a:rPr>
              <a:t>add/del</a:t>
            </a:r>
            <a:r>
              <a:rPr lang="en-US" b="1" dirty="0" smtClean="0"/>
              <a:t> instance members from it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Adding Instance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Obtaining Details Of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Create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Deleting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self.name="</a:t>
            </a:r>
            <a:r>
              <a:rPr lang="en-IN" sz="1600" b="1" dirty="0" err="1" smtClean="0">
                <a:solidFill>
                  <a:srgbClr val="C00000"/>
                </a:solidFill>
              </a:rPr>
              <a:t>Amit</a:t>
            </a:r>
            <a:r>
              <a:rPr lang="en-IN" sz="16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print(</a:t>
            </a:r>
            <a:r>
              <a:rPr lang="en-IN" sz="1600" b="1" dirty="0" err="1" smtClean="0">
                <a:solidFill>
                  <a:srgbClr val="C00000"/>
                </a:solidFill>
              </a:rPr>
              <a:t>self.name,self.age,self.sal,self.department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e1.__dict__['department']='IT'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e1.show()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e1.__dict__['age']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e1.show()</a:t>
            </a:r>
          </a:p>
          <a:p>
            <a:pPr>
              <a:buNone/>
            </a:pPr>
            <a:r>
              <a:rPr lang="en-US" sz="16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6804547" cy="427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Challenge 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B050"/>
                </a:solidFill>
              </a:rPr>
              <a:t>def __init__(</a:t>
            </a:r>
            <a:r>
              <a:rPr lang="en-IN" sz="1800" b="1" dirty="0" err="1" smtClean="0">
                <a:solidFill>
                  <a:srgbClr val="00B050"/>
                </a:solidFill>
              </a:rPr>
              <a:t>self,name,age,sal</a:t>
            </a:r>
            <a:r>
              <a:rPr lang="en-IN" sz="1800" b="1" dirty="0" smtClean="0">
                <a:solidFill>
                  <a:srgbClr val="00B05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5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50"/>
                </a:solidFill>
              </a:rPr>
              <a:t>		</a:t>
            </a:r>
            <a:r>
              <a:rPr lang="en-IN" sz="1800" b="1" dirty="0" err="1" smtClean="0">
                <a:solidFill>
                  <a:srgbClr val="00B050"/>
                </a:solidFill>
              </a:rPr>
              <a:t>self.age</a:t>
            </a:r>
            <a:r>
              <a:rPr lang="en-IN" sz="1800" b="1" dirty="0" smtClean="0">
                <a:solidFill>
                  <a:srgbClr val="00B050"/>
                </a:solidFill>
              </a:rPr>
              <a:t>=age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50"/>
                </a:solidFill>
              </a:rPr>
              <a:t>		self.sal=</a:t>
            </a:r>
            <a:r>
              <a:rPr lang="en-IN" sz="1800" b="1" dirty="0" err="1" smtClean="0">
                <a:solidFill>
                  <a:srgbClr val="00B050"/>
                </a:solidFill>
              </a:rPr>
              <a:t>sal</a:t>
            </a:r>
            <a:endParaRPr lang="en-IN" sz="18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self.name,self.age,self.sal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e1.show()</a:t>
            </a:r>
          </a:p>
          <a:p>
            <a:pPr>
              <a:buNone/>
            </a:pPr>
            <a:endParaRPr lang="en-IN" sz="16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3002104" cy="3248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72066" y="1571612"/>
            <a:ext cx="3786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 you rewrite the code for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__init__() </a:t>
            </a:r>
            <a:r>
              <a:rPr lang="en-US" b="1" dirty="0" smtClean="0"/>
              <a:t>in just one line ?</a:t>
            </a:r>
          </a:p>
          <a:p>
            <a:endParaRPr lang="en-US" b="1" dirty="0" smtClean="0"/>
          </a:p>
          <a:p>
            <a:r>
              <a:rPr lang="en-US" b="1" dirty="0" smtClean="0"/>
              <a:t>Yes , it can be done by adding 2 things :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rgbClr val="C00000"/>
                </a:solidFill>
              </a:rPr>
              <a:t>kwargs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update() </a:t>
            </a:r>
            <a:r>
              <a:rPr lang="en-US" b="1" dirty="0" smtClean="0"/>
              <a:t>method of </a:t>
            </a:r>
            <a:r>
              <a:rPr lang="en-US" b="1" dirty="0" smtClean="0">
                <a:solidFill>
                  <a:srgbClr val="C00000"/>
                </a:solidFill>
              </a:rPr>
              <a:t>__</a:t>
            </a:r>
            <a:r>
              <a:rPr lang="en-US" b="1" dirty="0" err="1" smtClean="0">
                <a:solidFill>
                  <a:srgbClr val="C00000"/>
                </a:solidFill>
              </a:rPr>
              <a:t>dict</a:t>
            </a:r>
            <a:r>
              <a:rPr lang="en-US" b="1" dirty="0" smtClean="0">
                <a:solidFill>
                  <a:srgbClr val="C00000"/>
                </a:solidFill>
              </a:rPr>
              <a:t>__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Emp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</a:rPr>
              <a:t>def __init__(self,**</a:t>
            </a:r>
            <a:r>
              <a:rPr lang="en-IN" sz="2000" b="1" dirty="0" err="1" smtClean="0">
                <a:solidFill>
                  <a:srgbClr val="00B050"/>
                </a:solidFill>
              </a:rPr>
              <a:t>kwargs</a:t>
            </a:r>
            <a:r>
              <a:rPr lang="en-IN" sz="2000" b="1" dirty="0" smtClean="0">
                <a:solidFill>
                  <a:srgbClr val="00B05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		</a:t>
            </a:r>
            <a:r>
              <a:rPr lang="en-IN" sz="2000" b="1" dirty="0" err="1" smtClean="0">
                <a:solidFill>
                  <a:srgbClr val="00B050"/>
                </a:solidFill>
              </a:rPr>
              <a:t>self.__dict__.update</a:t>
            </a:r>
            <a:r>
              <a:rPr lang="en-IN" sz="2000" b="1" dirty="0" smtClean="0">
                <a:solidFill>
                  <a:srgbClr val="00B050"/>
                </a:solidFill>
              </a:rPr>
              <a:t>(</a:t>
            </a:r>
            <a:r>
              <a:rPr lang="en-IN" sz="2000" b="1" dirty="0" err="1" smtClean="0">
                <a:solidFill>
                  <a:srgbClr val="00B050"/>
                </a:solidFill>
              </a:rPr>
              <a:t>kwargs</a:t>
            </a:r>
            <a:r>
              <a:rPr lang="en-IN" sz="2000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</a:t>
            </a:r>
            <a:r>
              <a:rPr lang="en-IN" sz="2000" b="1" dirty="0" err="1" smtClean="0">
                <a:solidFill>
                  <a:srgbClr val="C00000"/>
                </a:solidFill>
              </a:rPr>
              <a:t>self.name,self.age,self.sal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e1=</a:t>
            </a:r>
            <a:r>
              <a:rPr lang="en-IN" sz="2000" b="1" dirty="0" err="1" smtClean="0">
                <a:solidFill>
                  <a:srgbClr val="00B050"/>
                </a:solidFill>
              </a:rPr>
              <a:t>Emp</a:t>
            </a:r>
            <a:r>
              <a:rPr lang="en-IN" sz="2000" b="1" dirty="0" smtClean="0">
                <a:solidFill>
                  <a:srgbClr val="00B050"/>
                </a:solidFill>
              </a:rPr>
              <a:t>(name="</a:t>
            </a:r>
            <a:r>
              <a:rPr lang="en-IN" sz="2000" b="1" dirty="0" err="1" smtClean="0">
                <a:solidFill>
                  <a:srgbClr val="00B050"/>
                </a:solidFill>
              </a:rPr>
              <a:t>Amit",age</a:t>
            </a:r>
            <a:r>
              <a:rPr lang="en-IN" sz="2000" b="1" dirty="0" smtClean="0">
                <a:solidFill>
                  <a:srgbClr val="00B050"/>
                </a:solidFill>
              </a:rPr>
              <a:t>=24,sal=50000.0)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e1.show()</a:t>
            </a:r>
            <a:endParaRPr lang="en-IN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3002104" cy="32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Many Ways Are There To</a:t>
            </a:r>
            <a:br>
              <a:rPr lang="en-US" sz="2800" b="1" dirty="0" smtClean="0"/>
            </a:br>
            <a:r>
              <a:rPr lang="en-US" sz="2800" b="1" dirty="0" smtClean="0"/>
              <a:t>Create </a:t>
            </a:r>
            <a:r>
              <a:rPr lang="en-US" sz="2800" b="1" dirty="0" smtClean="0">
                <a:solidFill>
                  <a:srgbClr val="C00000"/>
                </a:solidFill>
              </a:rPr>
              <a:t>Instance Variables 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Till now we can say there are </a:t>
            </a:r>
            <a:r>
              <a:rPr lang="en-US" sz="2400" b="1" dirty="0" smtClean="0">
                <a:solidFill>
                  <a:srgbClr val="C00000"/>
                </a:solidFill>
              </a:rPr>
              <a:t>4 ways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create </a:t>
            </a:r>
            <a:r>
              <a:rPr lang="en-US" sz="2400" b="1" dirty="0" smtClean="0">
                <a:solidFill>
                  <a:srgbClr val="7030A0"/>
                </a:solidFill>
              </a:rPr>
              <a:t>instance variables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the </a:t>
            </a:r>
            <a:r>
              <a:rPr lang="en-US" sz="1900" b="1" dirty="0" smtClean="0">
                <a:solidFill>
                  <a:srgbClr val="C00000"/>
                </a:solidFill>
              </a:rPr>
              <a:t>constructor</a:t>
            </a:r>
            <a:r>
              <a:rPr lang="en-US" sz="1900" dirty="0" smtClean="0"/>
              <a:t>/</a:t>
            </a:r>
            <a:r>
              <a:rPr lang="en-US" sz="1900" b="1" dirty="0" smtClean="0">
                <a:solidFill>
                  <a:srgbClr val="C00000"/>
                </a:solidFill>
              </a:rPr>
              <a:t>__init__() </a:t>
            </a:r>
            <a:r>
              <a:rPr lang="en-US" sz="1900" dirty="0" smtClean="0"/>
              <a:t>method using </a:t>
            </a:r>
            <a:r>
              <a:rPr lang="en-US" sz="19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smtClean="0">
                <a:solidFill>
                  <a:srgbClr val="C00000"/>
                </a:solidFill>
              </a:rPr>
              <a:t>any instance method </a:t>
            </a:r>
            <a:r>
              <a:rPr lang="en-US" sz="1900" dirty="0" smtClean="0"/>
              <a:t>of the class using </a:t>
            </a:r>
            <a:r>
              <a:rPr lang="en-US" sz="19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Outside the class </a:t>
            </a:r>
            <a:r>
              <a:rPr lang="en-US" sz="1900" dirty="0" smtClean="0"/>
              <a:t>using it’s </a:t>
            </a:r>
            <a:r>
              <a:rPr lang="en-US" sz="1900" b="1" dirty="0" smtClean="0">
                <a:solidFill>
                  <a:srgbClr val="C00000"/>
                </a:solidFill>
              </a:rPr>
              <a:t>object reference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the instance attribute  </a:t>
            </a:r>
            <a:r>
              <a:rPr lang="en-US" sz="1900" b="1" dirty="0" smtClean="0">
                <a:solidFill>
                  <a:srgbClr val="C00000"/>
                </a:solidFill>
              </a:rPr>
              <a:t>__</a:t>
            </a:r>
            <a:r>
              <a:rPr lang="en-US" sz="1900" b="1" dirty="0" err="1" smtClean="0">
                <a:solidFill>
                  <a:srgbClr val="C00000"/>
                </a:solidFill>
              </a:rPr>
              <a:t>dict</a:t>
            </a:r>
            <a:r>
              <a:rPr lang="en-US" sz="1900" b="1" dirty="0" smtClean="0">
                <a:solidFill>
                  <a:srgbClr val="C00000"/>
                </a:solidFill>
              </a:rPr>
              <a:t>__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</a:t>
            </a:r>
            <a:r>
              <a:rPr lang="en-IN" sz="16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self.sal=</a:t>
            </a:r>
            <a:r>
              <a:rPr lang="en-IN" sz="1600" b="1" dirty="0" err="1" smtClean="0">
                <a:solidFill>
                  <a:srgbClr val="C00000"/>
                </a:solidFill>
              </a:rPr>
              <a:t>sal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</a:t>
            </a:r>
            <a:r>
              <a:rPr lang="en-IN" sz="1600" b="1" dirty="0" err="1" smtClean="0">
                <a:solidFill>
                  <a:srgbClr val="C00000"/>
                </a:solidFill>
              </a:rPr>
              <a:t>setDept</a:t>
            </a:r>
            <a:r>
              <a:rPr lang="en-IN" sz="1600" b="1" dirty="0" smtClean="0">
                <a:solidFill>
                  <a:srgbClr val="C00000"/>
                </a:solidFill>
              </a:rPr>
              <a:t>(</a:t>
            </a:r>
            <a:r>
              <a:rPr lang="en-IN" sz="1600" b="1" dirty="0" err="1" smtClean="0">
                <a:solidFill>
                  <a:srgbClr val="C00000"/>
                </a:solidFill>
              </a:rPr>
              <a:t>self,department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self.department</a:t>
            </a:r>
            <a:r>
              <a:rPr lang="en-IN" sz="1600" b="1" dirty="0" smtClean="0">
                <a:solidFill>
                  <a:srgbClr val="C00000"/>
                </a:solidFill>
              </a:rPr>
              <a:t>=department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</a:t>
            </a:r>
            <a:r>
              <a:rPr lang="en-IN" sz="1600" b="1" dirty="0" err="1" smtClean="0">
                <a:solidFill>
                  <a:srgbClr val="C00000"/>
                </a:solidFill>
              </a:rPr>
              <a:t>setProject</a:t>
            </a:r>
            <a:r>
              <a:rPr lang="en-IN" sz="1600" b="1" dirty="0" smtClean="0">
                <a:solidFill>
                  <a:srgbClr val="C00000"/>
                </a:solidFill>
              </a:rPr>
              <a:t>(</a:t>
            </a:r>
            <a:r>
              <a:rPr lang="en-IN" sz="1600" b="1" dirty="0" err="1" smtClean="0">
                <a:solidFill>
                  <a:srgbClr val="C00000"/>
                </a:solidFill>
              </a:rPr>
              <a:t>self,project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self.project</a:t>
            </a:r>
            <a:r>
              <a:rPr lang="en-IN" sz="1600" b="1" dirty="0" smtClean="0">
                <a:solidFill>
                  <a:srgbClr val="C00000"/>
                </a:solidFill>
              </a:rPr>
              <a:t>=project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</a:t>
            </a:r>
            <a:r>
              <a:rPr lang="en-IN" sz="1600" b="1" dirty="0" err="1" smtClean="0">
                <a:solidFill>
                  <a:srgbClr val="C00000"/>
                </a:solidFill>
              </a:rPr>
              <a:t>setBonus</a:t>
            </a:r>
            <a:r>
              <a:rPr lang="en-IN" sz="1600" b="1" dirty="0" smtClean="0">
                <a:solidFill>
                  <a:srgbClr val="C00000"/>
                </a:solidFill>
              </a:rPr>
              <a:t>(</a:t>
            </a:r>
            <a:r>
              <a:rPr lang="en-IN" sz="1600" b="1" dirty="0" err="1" smtClean="0">
                <a:solidFill>
                  <a:srgbClr val="C00000"/>
                </a:solidFill>
              </a:rPr>
              <a:t>self,bonus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self.bonus</a:t>
            </a:r>
            <a:r>
              <a:rPr lang="en-IN" sz="1600" b="1" dirty="0" smtClean="0">
                <a:solidFill>
                  <a:srgbClr val="C00000"/>
                </a:solidFill>
              </a:rPr>
              <a:t>=bonus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29264"/>
            <a:ext cx="8572560" cy="998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8252" y="1643050"/>
            <a:ext cx="46057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e1=</a:t>
            </a:r>
            <a:r>
              <a:rPr lang="en-IN" b="1" dirty="0" err="1" smtClean="0">
                <a:solidFill>
                  <a:srgbClr val="C00000"/>
                </a:solidFill>
              </a:rPr>
              <a:t>Emp</a:t>
            </a:r>
            <a:r>
              <a:rPr lang="en-IN" b="1" dirty="0" smtClean="0">
                <a:solidFill>
                  <a:srgbClr val="C00000"/>
                </a:solidFill>
              </a:rPr>
              <a:t>("Amit",24,30000.0)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e2=</a:t>
            </a:r>
            <a:r>
              <a:rPr lang="en-IN" b="1" dirty="0" err="1" smtClean="0">
                <a:solidFill>
                  <a:srgbClr val="C00000"/>
                </a:solidFill>
              </a:rPr>
              <a:t>Emp</a:t>
            </a:r>
            <a:r>
              <a:rPr lang="en-IN" b="1" dirty="0" smtClean="0">
                <a:solidFill>
                  <a:srgbClr val="C00000"/>
                </a:solidFill>
              </a:rPr>
              <a:t>("Sumit",34,45000.0)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e1.setDept("Finance")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e1.setProject("Banking Info System")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e1.setBonus(20000.0)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e2.setDept("Production")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print(e2.__dict__)</a:t>
            </a:r>
            <a:endParaRPr lang="en-US" b="1" u="sng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6072198" y="3500438"/>
            <a:ext cx="2843226" cy="1928826"/>
          </a:xfrm>
          <a:prstGeom prst="wedgeRectCallout">
            <a:avLst>
              <a:gd name="adj1" fmla="val -158728"/>
              <a:gd name="adj2" fmla="val 48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Python </a:t>
            </a:r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dynamically typed </a:t>
            </a:r>
            <a:r>
              <a:rPr lang="en-US" b="1" dirty="0" smtClean="0">
                <a:solidFill>
                  <a:schemeClr val="bg1"/>
                </a:solidFill>
              </a:rPr>
              <a:t>language so object’s of same class can have different number of instance variables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C00000"/>
                </a:solidFill>
              </a:rPr>
              <a:t>delete/remove</a:t>
            </a:r>
            <a:r>
              <a:rPr lang="en-US" sz="2400" dirty="0" smtClean="0"/>
              <a:t> instance variables in 2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self 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the body of any </a:t>
            </a:r>
            <a:r>
              <a:rPr lang="en-US" sz="2000" b="1" dirty="0" smtClean="0">
                <a:solidFill>
                  <a:srgbClr val="C00000"/>
                </a:solidFill>
              </a:rPr>
              <a:t>instance method </a:t>
            </a:r>
            <a:r>
              <a:rPr lang="en-US" sz="2000" dirty="0" smtClean="0">
                <a:solidFill>
                  <a:schemeClr val="tx1"/>
                </a:solidFill>
              </a:rPr>
              <a:t>within the class</a:t>
            </a:r>
          </a:p>
          <a:p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&lt;</a:t>
            </a:r>
            <a:r>
              <a:rPr lang="en-US" sz="2000" b="1" dirty="0" err="1" smtClean="0">
                <a:solidFill>
                  <a:srgbClr val="0070C0"/>
                </a:solidFill>
              </a:rPr>
              <a:t>obj_ref</a:t>
            </a:r>
            <a:r>
              <a:rPr lang="en-US" sz="2000" b="1" dirty="0" smtClean="0">
                <a:solidFill>
                  <a:srgbClr val="0070C0"/>
                </a:solidFill>
              </a:rPr>
              <a:t>&gt;.&lt;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 smtClean="0">
                <a:solidFill>
                  <a:srgbClr val="C00000"/>
                </a:solidFill>
              </a:rPr>
              <a:t>outside the class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Boy: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self,name,girlfriend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self.girlfriend</a:t>
            </a:r>
            <a:r>
              <a:rPr lang="en-IN" sz="1800" b="1" dirty="0" smtClean="0">
                <a:solidFill>
                  <a:srgbClr val="C00000"/>
                </a:solidFill>
              </a:rPr>
              <a:t>=girlfriend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70C0"/>
                </a:solidFill>
              </a:rPr>
              <a:t>def breakup(self):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		del </a:t>
            </a:r>
            <a:r>
              <a:rPr lang="en-IN" sz="1800" b="1" dirty="0" err="1" smtClean="0">
                <a:solidFill>
                  <a:srgbClr val="0070C0"/>
                </a:solidFill>
              </a:rPr>
              <a:t>self.girlfriend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b1=Boy("</a:t>
            </a:r>
            <a:r>
              <a:rPr lang="en-IN" sz="1800" b="1" dirty="0" err="1" smtClean="0">
                <a:solidFill>
                  <a:srgbClr val="C00000"/>
                </a:solidFill>
              </a:rPr>
              <a:t>Deepak","Jyoti</a:t>
            </a:r>
            <a:r>
              <a:rPr lang="en-IN" sz="18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print(b1.__dict__)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b1.breakup()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print(b1.girlfriend) </a:t>
            </a:r>
          </a:p>
          <a:p>
            <a:pPr>
              <a:buNone/>
            </a:pPr>
            <a:r>
              <a:rPr lang="en-US" sz="2000" b="1" u="sng" dirty="0" smtClean="0"/>
              <a:t>Output</a:t>
            </a:r>
            <a:r>
              <a:rPr lang="en-US" sz="2000" b="1" u="sng" dirty="0" smtClean="0"/>
              <a:t>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8715436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Engineer: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self,girlfriend,job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self.girlfriend</a:t>
            </a:r>
            <a:r>
              <a:rPr lang="en-IN" sz="1800" b="1" dirty="0" smtClean="0">
                <a:solidFill>
                  <a:srgbClr val="7030A0"/>
                </a:solidFill>
              </a:rPr>
              <a:t>=girlfriend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self.job</a:t>
            </a:r>
            <a:r>
              <a:rPr lang="en-IN" sz="1800" b="1" dirty="0" smtClean="0">
                <a:solidFill>
                  <a:srgbClr val="7030A0"/>
                </a:solidFill>
              </a:rPr>
              <a:t>=job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fired(self):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</a:t>
            </a:r>
            <a:r>
              <a:rPr lang="en-IN" sz="1800" b="1" dirty="0" err="1" smtClean="0">
                <a:solidFill>
                  <a:srgbClr val="7030A0"/>
                </a:solidFill>
              </a:rPr>
              <a:t>self.job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e1=Engineer("</a:t>
            </a:r>
            <a:r>
              <a:rPr lang="en-IN" sz="1800" b="1" dirty="0" err="1" smtClean="0">
                <a:solidFill>
                  <a:srgbClr val="C00000"/>
                </a:solidFill>
              </a:rPr>
              <a:t>Rani","Software</a:t>
            </a:r>
            <a:r>
              <a:rPr lang="en-IN" sz="1800" b="1" dirty="0" smtClean="0">
                <a:solidFill>
                  <a:srgbClr val="C00000"/>
                </a:solidFill>
              </a:rPr>
              <a:t> Engineer")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e1.fired()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del e1.girlfriend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715016"/>
            <a:ext cx="7929617" cy="549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self.sal=</a:t>
            </a:r>
            <a:r>
              <a:rPr lang="en-IN" sz="1800" b="1" dirty="0" err="1" smtClean="0">
                <a:solidFill>
                  <a:srgbClr val="C00000"/>
                </a:solidFill>
              </a:rPr>
              <a:t>sal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del e1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57826"/>
            <a:ext cx="8715436" cy="907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self.sal=</a:t>
            </a:r>
            <a:r>
              <a:rPr lang="en-IN" sz="1800" b="1" dirty="0" err="1" smtClean="0">
                <a:solidFill>
                  <a:srgbClr val="C00000"/>
                </a:solidFill>
              </a:rPr>
              <a:t>sal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remove(self):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self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e1.remove()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929330"/>
            <a:ext cx="8715436" cy="59241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428736"/>
            <a:ext cx="2843226" cy="1928826"/>
          </a:xfrm>
          <a:prstGeom prst="wedgeRectCallout">
            <a:avLst>
              <a:gd name="adj1" fmla="val -182518"/>
              <a:gd name="adj2" fmla="val 68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chemeClr val="bg1"/>
                </a:solidFill>
              </a:rPr>
              <a:t>the object pointed by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r>
              <a:rPr lang="en-US" b="1" dirty="0" smtClean="0">
                <a:solidFill>
                  <a:schemeClr val="bg1"/>
                </a:solidFill>
              </a:rPr>
              <a:t> is also pointed by </a:t>
            </a:r>
            <a:r>
              <a:rPr lang="en-US" b="1" dirty="0" smtClean="0">
                <a:solidFill>
                  <a:srgbClr val="FFFF00"/>
                </a:solidFill>
              </a:rPr>
              <a:t>e1</a:t>
            </a:r>
            <a:r>
              <a:rPr lang="en-US" b="1" dirty="0" smtClean="0">
                <a:solidFill>
                  <a:schemeClr val="bg1"/>
                </a:solidFill>
              </a:rPr>
              <a:t> , so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didn’t remove the object , rather it only removes the reference </a:t>
            </a:r>
            <a:r>
              <a:rPr lang="en-US" b="1" dirty="0" smtClean="0">
                <a:solidFill>
                  <a:srgbClr val="FFFF00"/>
                </a:solidFill>
              </a:rPr>
              <a:t>self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</a:t>
            </a:r>
            <a:br>
              <a:rPr lang="en-US" sz="2800" b="1" dirty="0" smtClean="0"/>
            </a:br>
            <a:r>
              <a:rPr lang="en-US" sz="2800" b="1" dirty="0" smtClean="0"/>
              <a:t>Methods In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Once we have defined the class , our next step is to provide methods in it 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  <a:r>
              <a:rPr lang="en-US" sz="2200" dirty="0" smtClean="0"/>
              <a:t> , a class can have </a:t>
            </a:r>
            <a:r>
              <a:rPr lang="en-US" sz="2200" b="1" dirty="0" smtClean="0">
                <a:solidFill>
                  <a:srgbClr val="C00000"/>
                </a:solidFill>
              </a:rPr>
              <a:t>3 types </a:t>
            </a:r>
            <a:r>
              <a:rPr lang="en-US" sz="2200" dirty="0" smtClean="0"/>
              <a:t>of methods: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Instance Methods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Called using object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Class Methods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Called using class name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Static Methods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Called using class name</a:t>
            </a:r>
          </a:p>
          <a:p>
            <a:pPr lvl="1">
              <a:buNone/>
            </a:pPr>
            <a:endParaRPr lang="en-US" sz="17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</a:t>
            </a:r>
            <a:r>
              <a:rPr lang="en-IN" sz="16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self.sal=</a:t>
            </a:r>
            <a:r>
              <a:rPr lang="en-IN" sz="1600" b="1" dirty="0" err="1" smtClean="0">
                <a:solidFill>
                  <a:srgbClr val="C00000"/>
                </a:solidFill>
              </a:rPr>
              <a:t>sal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e2=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("Sumit",25,45000.0)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print(e2.__dict__)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e1.sal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e2.age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print(e2.__dict__)</a:t>
            </a:r>
            <a:endParaRPr lang="en-US" sz="1600" b="1" u="sng" dirty="0" smtClean="0"/>
          </a:p>
          <a:p>
            <a:pPr>
              <a:buNone/>
            </a:pPr>
            <a:r>
              <a:rPr lang="en-US" sz="16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8572560" cy="7858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86446" y="1643050"/>
            <a:ext cx="3057540" cy="2143140"/>
          </a:xfrm>
          <a:prstGeom prst="wedgeRectCallout">
            <a:avLst>
              <a:gd name="adj1" fmla="val -189798"/>
              <a:gd name="adj2" fmla="val 7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>
                <a:solidFill>
                  <a:schemeClr val="bg1"/>
                </a:solidFill>
              </a:rPr>
              <a:t>have a </a:t>
            </a:r>
            <a:r>
              <a:rPr lang="en-US" b="1" dirty="0" smtClean="0">
                <a:solidFill>
                  <a:srgbClr val="FFFF00"/>
                </a:solidFill>
              </a:rPr>
              <a:t>separate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copy</a:t>
            </a:r>
            <a:r>
              <a:rPr lang="en-US" b="1" dirty="0" smtClean="0">
                <a:solidFill>
                  <a:schemeClr val="bg1"/>
                </a:solidFill>
              </a:rPr>
              <a:t> created for </a:t>
            </a:r>
            <a:r>
              <a:rPr lang="en-US" b="1" dirty="0" smtClean="0">
                <a:solidFill>
                  <a:srgbClr val="FFFF00"/>
                </a:solidFill>
              </a:rPr>
              <a:t>every object </a:t>
            </a:r>
            <a:r>
              <a:rPr lang="en-US" b="1" dirty="0" smtClean="0">
                <a:solidFill>
                  <a:schemeClr val="bg1"/>
                </a:solidFill>
              </a:rPr>
              <a:t>, so </a:t>
            </a:r>
            <a:r>
              <a:rPr lang="en-US" b="1" dirty="0" smtClean="0">
                <a:solidFill>
                  <a:srgbClr val="FFFF00"/>
                </a:solidFill>
              </a:rPr>
              <a:t>deleting</a:t>
            </a:r>
            <a:r>
              <a:rPr lang="en-US" b="1" dirty="0" smtClean="0">
                <a:solidFill>
                  <a:schemeClr val="bg1"/>
                </a:solidFill>
              </a:rPr>
              <a:t> an </a:t>
            </a:r>
            <a:r>
              <a:rPr lang="en-US" b="1" dirty="0" smtClean="0">
                <a:solidFill>
                  <a:srgbClr val="FFFF00"/>
                </a:solidFill>
              </a:rPr>
              <a:t>instance variable </a:t>
            </a:r>
            <a:r>
              <a:rPr lang="en-US" b="1" dirty="0" smtClean="0">
                <a:solidFill>
                  <a:schemeClr val="bg1"/>
                </a:solidFill>
              </a:rPr>
              <a:t>from </a:t>
            </a:r>
            <a:r>
              <a:rPr lang="en-US" b="1" dirty="0" smtClean="0">
                <a:solidFill>
                  <a:srgbClr val="FFFF00"/>
                </a:solidFill>
              </a:rPr>
              <a:t>one object </a:t>
            </a:r>
            <a:r>
              <a:rPr lang="en-US" b="1" dirty="0" smtClean="0">
                <a:solidFill>
                  <a:schemeClr val="bg1"/>
                </a:solidFill>
              </a:rPr>
              <a:t>will </a:t>
            </a:r>
            <a:r>
              <a:rPr lang="en-US" b="1" dirty="0" smtClean="0">
                <a:solidFill>
                  <a:srgbClr val="FFFF00"/>
                </a:solidFill>
              </a:rPr>
              <a:t>not effect the other object’s </a:t>
            </a:r>
            <a:r>
              <a:rPr lang="en-US" b="1" dirty="0" smtClean="0">
                <a:solidFill>
                  <a:schemeClr val="bg1"/>
                </a:solidFill>
              </a:rPr>
              <a:t>same instance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Adding Instance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IN" sz="2400" dirty="0" smtClean="0"/>
              <a:t>are the most common type of methods in Python classes.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are called </a:t>
            </a:r>
            <a:r>
              <a:rPr lang="en-IN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IN" sz="2400" dirty="0" smtClean="0"/>
              <a:t>because they can access </a:t>
            </a:r>
            <a:r>
              <a:rPr lang="en-IN" sz="2400" b="1" dirty="0" smtClean="0">
                <a:solidFill>
                  <a:srgbClr val="C00000"/>
                </a:solidFill>
              </a:rPr>
              <a:t>instance members </a:t>
            </a:r>
            <a:r>
              <a:rPr lang="en-IN" sz="2400" dirty="0" smtClean="0"/>
              <a:t>of the object.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Adding Instance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These methods always take </a:t>
            </a:r>
            <a:r>
              <a:rPr lang="en-IN" sz="2400" b="1" dirty="0" err="1" smtClean="0">
                <a:solidFill>
                  <a:srgbClr val="C00000"/>
                </a:solidFill>
              </a:rPr>
              <a:t>atleast</a:t>
            </a:r>
            <a:r>
              <a:rPr lang="en-IN" sz="2400" b="1" dirty="0" smtClean="0">
                <a:solidFill>
                  <a:srgbClr val="C00000"/>
                </a:solidFill>
              </a:rPr>
              <a:t>  one parameter</a:t>
            </a:r>
            <a:r>
              <a:rPr lang="en-IN" sz="2400" dirty="0" smtClean="0"/>
              <a:t>, which is normally called </a:t>
            </a:r>
            <a:r>
              <a:rPr lang="en-IN" sz="2400" b="1" dirty="0" smtClean="0">
                <a:solidFill>
                  <a:srgbClr val="7030A0"/>
                </a:solidFill>
              </a:rPr>
              <a:t>self</a:t>
            </a:r>
            <a:r>
              <a:rPr lang="en-IN" sz="2400" dirty="0" smtClean="0"/>
              <a:t>, which points to the </a:t>
            </a:r>
            <a:r>
              <a:rPr lang="en-IN" sz="2400" b="1" dirty="0" smtClean="0">
                <a:solidFill>
                  <a:srgbClr val="C00000"/>
                </a:solidFill>
              </a:rPr>
              <a:t>current object </a:t>
            </a:r>
            <a:r>
              <a:rPr lang="en-IN" sz="2400" dirty="0" smtClean="0"/>
              <a:t>for which the method is called.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Through the </a:t>
            </a:r>
            <a:r>
              <a:rPr lang="en-IN" sz="2400" b="1" dirty="0" smtClean="0">
                <a:solidFill>
                  <a:srgbClr val="7030A0"/>
                </a:solidFill>
              </a:rPr>
              <a:t>self</a:t>
            </a:r>
            <a:r>
              <a:rPr lang="en-IN" sz="2400" dirty="0" smtClean="0"/>
              <a:t> parameter, </a:t>
            </a:r>
            <a:r>
              <a:rPr lang="en-IN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IN" sz="2400" dirty="0" smtClean="0"/>
              <a:t>can </a:t>
            </a:r>
            <a:r>
              <a:rPr lang="en-IN" sz="2400" dirty="0" smtClean="0"/>
              <a:t>access </a:t>
            </a:r>
            <a:r>
              <a:rPr lang="en-IN" sz="2400" b="1" dirty="0" smtClean="0">
                <a:solidFill>
                  <a:srgbClr val="C00000"/>
                </a:solidFill>
              </a:rPr>
              <a:t>data members </a:t>
            </a:r>
            <a:r>
              <a:rPr lang="en-IN" sz="2400" dirty="0" smtClean="0"/>
              <a:t>and other methods on the same object.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gives them a lot of power when it comes to </a:t>
            </a:r>
            <a:r>
              <a:rPr lang="en-IN" sz="2400" b="1" dirty="0" smtClean="0">
                <a:solidFill>
                  <a:srgbClr val="C00000"/>
                </a:solidFill>
              </a:rPr>
              <a:t>modifying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object’s state</a:t>
            </a:r>
            <a:r>
              <a:rPr lang="en-IN" sz="2400" dirty="0" smtClean="0"/>
              <a:t>.  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class </a:t>
            </a:r>
            <a:r>
              <a:rPr lang="en-US" sz="1900" b="1" dirty="0" err="1" smtClean="0">
                <a:solidFill>
                  <a:srgbClr val="C00000"/>
                </a:solidFill>
              </a:rPr>
              <a:t>Emp</a:t>
            </a:r>
            <a:r>
              <a:rPr lang="en-US" sz="19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self,age,name,salary</a:t>
            </a:r>
            <a:r>
              <a:rPr lang="en-US" sz="19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</a:t>
            </a:r>
            <a:r>
              <a:rPr lang="en-US" sz="19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900" b="1" dirty="0" smtClean="0">
                <a:solidFill>
                  <a:srgbClr val="7030A0"/>
                </a:solidFill>
              </a:rPr>
              <a:t>=</a:t>
            </a:r>
            <a:r>
              <a:rPr lang="en-US" sz="1900" b="1" dirty="0" smtClean="0">
                <a:solidFill>
                  <a:srgbClr val="C00000"/>
                </a:solidFill>
              </a:rPr>
              <a:t>age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		self.name=</a:t>
            </a:r>
            <a:r>
              <a:rPr lang="en-US" sz="1900" b="1" dirty="0" smtClean="0">
                <a:solidFill>
                  <a:srgbClr val="C00000"/>
                </a:solidFill>
              </a:rPr>
              <a:t>name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		</a:t>
            </a:r>
            <a:r>
              <a:rPr lang="en-US" sz="19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900" b="1" dirty="0" smtClean="0">
                <a:solidFill>
                  <a:srgbClr val="7030A0"/>
                </a:solidFill>
              </a:rPr>
              <a:t>=</a:t>
            </a:r>
            <a:r>
              <a:rPr lang="en-US" sz="1900" b="1" dirty="0" smtClean="0">
                <a:solidFill>
                  <a:srgbClr val="C00000"/>
                </a:solidFill>
              </a:rPr>
              <a:t>salary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print("Age:",</a:t>
            </a:r>
            <a:r>
              <a:rPr lang="en-US" sz="19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900" b="1" dirty="0" err="1" smtClean="0">
                <a:solidFill>
                  <a:srgbClr val="C00000"/>
                </a:solidFill>
              </a:rPr>
              <a:t>,"Name</a:t>
            </a:r>
            <a:r>
              <a:rPr lang="en-US" sz="1900" b="1" dirty="0" smtClean="0">
                <a:solidFill>
                  <a:srgbClr val="C00000"/>
                </a:solidFill>
              </a:rPr>
              <a:t>:",</a:t>
            </a:r>
            <a:r>
              <a:rPr lang="en-US" sz="1900" b="1" dirty="0" err="1" smtClean="0">
                <a:solidFill>
                  <a:srgbClr val="7030A0"/>
                </a:solidFill>
              </a:rPr>
              <a:t>self.name</a:t>
            </a:r>
            <a:r>
              <a:rPr lang="en-US" sz="1900" b="1" dirty="0" err="1" smtClean="0">
                <a:solidFill>
                  <a:srgbClr val="C00000"/>
                </a:solidFill>
              </a:rPr>
              <a:t>,"Salary</a:t>
            </a:r>
            <a:r>
              <a:rPr lang="en-US" sz="1900" b="1" dirty="0" smtClean="0">
                <a:solidFill>
                  <a:srgbClr val="C00000"/>
                </a:solidFill>
              </a:rPr>
              <a:t>:",</a:t>
            </a:r>
            <a:r>
              <a:rPr lang="en-US" sz="19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e=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r>
              <a:rPr lang="en-US" sz="2200" b="1" dirty="0" smtClean="0">
                <a:solidFill>
                  <a:srgbClr val="7030A0"/>
                </a:solidFill>
              </a:rPr>
              <a:t>(25,"Rahul",30000.0)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f=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r>
              <a:rPr lang="en-US" sz="2200" b="1" dirty="0" smtClean="0">
                <a:solidFill>
                  <a:srgbClr val="7030A0"/>
                </a:solidFill>
              </a:rPr>
              <a:t>(31,"Varun",45000.0)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e.show</a:t>
            </a:r>
            <a:r>
              <a:rPr lang="en-US" sz="22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f.show</a:t>
            </a:r>
            <a:r>
              <a:rPr lang="en-US" sz="2200" b="1" dirty="0" smtClean="0">
                <a:solidFill>
                  <a:srgbClr val="7030A0"/>
                </a:solidFill>
              </a:rPr>
              <a:t>()</a:t>
            </a:r>
            <a:endParaRPr lang="en-US" sz="22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7715304" cy="590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/>
              <a:t>Write a program to create a class called </a:t>
            </a:r>
            <a:r>
              <a:rPr lang="en-US" sz="2000" b="1" dirty="0" smtClean="0">
                <a:solidFill>
                  <a:srgbClr val="C00000"/>
                </a:solidFill>
              </a:rPr>
              <a:t>Circle </a:t>
            </a:r>
            <a:r>
              <a:rPr lang="en-US" sz="2000" dirty="0" smtClean="0"/>
              <a:t>, having an instance member called </a:t>
            </a:r>
            <a:r>
              <a:rPr lang="en-US" sz="2000" b="1" dirty="0" smtClean="0">
                <a:solidFill>
                  <a:srgbClr val="C00000"/>
                </a:solidFill>
              </a:rPr>
              <a:t>radius</a:t>
            </a:r>
            <a:r>
              <a:rPr lang="en-US" sz="2000" dirty="0" smtClean="0"/>
              <a:t>. Provide following instance methods in your class:</a:t>
            </a:r>
          </a:p>
          <a:p>
            <a:pPr lvl="1" fontAlgn="base"/>
            <a:r>
              <a:rPr lang="en-US" sz="1800" b="1" dirty="0" smtClean="0">
                <a:solidFill>
                  <a:srgbClr val="C00000"/>
                </a:solidFill>
              </a:rPr>
              <a:t>__init___() : </a:t>
            </a:r>
            <a:r>
              <a:rPr lang="en-US" sz="1800" dirty="0" smtClean="0">
                <a:solidFill>
                  <a:schemeClr val="tx1"/>
                </a:solidFill>
              </a:rPr>
              <a:t>This method should initialize radius with the parameter passed</a:t>
            </a:r>
          </a:p>
          <a:p>
            <a:pPr lvl="1" fontAlgn="base"/>
            <a:r>
              <a:rPr lang="en-US" sz="1800" b="1" dirty="0" err="1" smtClean="0">
                <a:solidFill>
                  <a:srgbClr val="C00000"/>
                </a:solidFill>
              </a:rPr>
              <a:t>cal_area</a:t>
            </a:r>
            <a:r>
              <a:rPr lang="en-US" sz="1800" b="1" dirty="0" smtClean="0">
                <a:solidFill>
                  <a:srgbClr val="C00000"/>
                </a:solidFill>
              </a:rPr>
              <a:t>(): </a:t>
            </a:r>
            <a:r>
              <a:rPr lang="en-US" sz="1800" dirty="0" smtClean="0">
                <a:solidFill>
                  <a:schemeClr val="tx1"/>
                </a:solidFill>
              </a:rPr>
              <a:t>This method should calculate and print the radius of the Circle</a:t>
            </a:r>
          </a:p>
          <a:p>
            <a:pPr lvl="1" fontAlgn="base"/>
            <a:r>
              <a:rPr lang="en-US" sz="1800" b="1" dirty="0" err="1" smtClean="0">
                <a:solidFill>
                  <a:srgbClr val="C00000"/>
                </a:solidFill>
              </a:rPr>
              <a:t>cal_circumference</a:t>
            </a:r>
            <a:r>
              <a:rPr lang="en-US" sz="1800" dirty="0" smtClean="0">
                <a:solidFill>
                  <a:schemeClr val="tx1"/>
                </a:solidFill>
              </a:rPr>
              <a:t>(): This method should calculate and print the circumference of the Circle</a:t>
            </a:r>
          </a:p>
          <a:p>
            <a:pPr fontAlgn="base"/>
            <a:r>
              <a:rPr lang="en-US" sz="2000" dirty="0" smtClean="0"/>
              <a:t>Finally , in the main script , create a </a:t>
            </a:r>
            <a:r>
              <a:rPr lang="en-US" sz="2000" b="1" dirty="0" smtClean="0">
                <a:solidFill>
                  <a:srgbClr val="C00000"/>
                </a:solidFill>
              </a:rPr>
              <a:t>Circle</a:t>
            </a:r>
            <a:r>
              <a:rPr lang="en-US" sz="2000" dirty="0" smtClean="0"/>
              <a:t> object </a:t>
            </a:r>
            <a:r>
              <a:rPr lang="en-US" sz="2000" b="1" dirty="0" smtClean="0">
                <a:solidFill>
                  <a:srgbClr val="7030A0"/>
                </a:solidFill>
              </a:rPr>
              <a:t>, initialize radius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rgbClr val="7030A0"/>
                </a:solidFill>
              </a:rPr>
              <a:t>user input </a:t>
            </a:r>
            <a:r>
              <a:rPr lang="en-US" sz="2000" dirty="0" smtClean="0"/>
              <a:t>and calculate and display it’s </a:t>
            </a:r>
            <a:r>
              <a:rPr lang="en-US" sz="2000" b="1" dirty="0" smtClean="0">
                <a:solidFill>
                  <a:srgbClr val="C00000"/>
                </a:solidFill>
              </a:rPr>
              <a:t>area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circumference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572140"/>
            <a:ext cx="878687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import math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7030A0"/>
                </a:solidFill>
              </a:rPr>
              <a:t>self,radius</a:t>
            </a:r>
            <a:r>
              <a:rPr lang="en-US" sz="20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</a:rPr>
              <a:t>self.radius</a:t>
            </a:r>
            <a:r>
              <a:rPr lang="en-US" sz="2000" b="1" dirty="0" smtClean="0">
                <a:solidFill>
                  <a:srgbClr val="7030A0"/>
                </a:solidFill>
              </a:rPr>
              <a:t>=radius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def </a:t>
            </a:r>
            <a:r>
              <a:rPr lang="en-US" sz="2000" b="1" dirty="0" err="1" smtClean="0">
                <a:solidFill>
                  <a:srgbClr val="7030A0"/>
                </a:solidFill>
              </a:rPr>
              <a:t>cal_area</a:t>
            </a:r>
            <a:r>
              <a:rPr lang="en-US" sz="2000" b="1" dirty="0" smtClean="0">
                <a:solidFill>
                  <a:srgbClr val="7030A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area=</a:t>
            </a:r>
            <a:r>
              <a:rPr lang="en-US" sz="2000" b="1" dirty="0" err="1" smtClean="0">
                <a:solidFill>
                  <a:srgbClr val="7030A0"/>
                </a:solidFill>
              </a:rPr>
              <a:t>math.pi</a:t>
            </a:r>
            <a:r>
              <a:rPr lang="en-US" sz="2000" b="1" dirty="0" smtClean="0">
                <a:solidFill>
                  <a:srgbClr val="7030A0"/>
                </a:solidFill>
              </a:rPr>
              <a:t>*</a:t>
            </a:r>
            <a:r>
              <a:rPr lang="en-US" sz="2000" b="1" dirty="0" err="1" smtClean="0">
                <a:solidFill>
                  <a:srgbClr val="7030A0"/>
                </a:solidFill>
              </a:rPr>
              <a:t>math.pow</a:t>
            </a:r>
            <a:r>
              <a:rPr lang="en-US" sz="2000" b="1" dirty="0" smtClean="0">
                <a:solidFill>
                  <a:srgbClr val="7030A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print("Area of circle </a:t>
            </a:r>
            <a:r>
              <a:rPr lang="en-US" sz="2000" b="1" dirty="0" err="1" smtClean="0">
                <a:solidFill>
                  <a:srgbClr val="7030A0"/>
                </a:solidFill>
              </a:rPr>
              <a:t>is",area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def </a:t>
            </a:r>
            <a:r>
              <a:rPr lang="en-US" sz="2000" b="1" dirty="0" err="1" smtClean="0">
                <a:solidFill>
                  <a:srgbClr val="7030A0"/>
                </a:solidFill>
              </a:rPr>
              <a:t>cal_circumference</a:t>
            </a:r>
            <a:r>
              <a:rPr lang="en-US" sz="2000" b="1" dirty="0" smtClean="0">
                <a:solidFill>
                  <a:srgbClr val="7030A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</a:rPr>
              <a:t>circumf</a:t>
            </a:r>
            <a:r>
              <a:rPr lang="en-US" sz="2000" b="1" dirty="0" smtClean="0">
                <a:solidFill>
                  <a:srgbClr val="7030A0"/>
                </a:solidFill>
              </a:rPr>
              <a:t>=math.tau * </a:t>
            </a:r>
            <a:r>
              <a:rPr lang="en-US" sz="2000" b="1" dirty="0" err="1" smtClean="0">
                <a:solidFill>
                  <a:srgbClr val="7030A0"/>
                </a:solidFill>
              </a:rPr>
              <a:t>self.radius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print("Circumference of circle </a:t>
            </a:r>
            <a:r>
              <a:rPr lang="en-US" sz="2000" b="1" dirty="0" err="1" smtClean="0">
                <a:solidFill>
                  <a:srgbClr val="7030A0"/>
                </a:solidFill>
              </a:rPr>
              <a:t>is",circumf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/>
            <a:endParaRPr lang="en-US" sz="2000" dirty="0" smtClean="0"/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radius=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(input("Enter radius:"))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cobj</a:t>
            </a:r>
            <a:r>
              <a:rPr lang="en-US" sz="2000" b="1" dirty="0" smtClean="0">
                <a:solidFill>
                  <a:srgbClr val="C00000"/>
                </a:solidFill>
              </a:rPr>
              <a:t>=Circle(radius)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cobj.cal_area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cobj.cal_circumference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class </a:t>
            </a:r>
            <a:r>
              <a:rPr lang="en-IN" sz="1600" b="1" dirty="0" err="1" smtClean="0">
                <a:solidFill>
                  <a:srgbClr val="7030A0"/>
                </a:solidFill>
              </a:rPr>
              <a:t>Emp</a:t>
            </a:r>
            <a:r>
              <a:rPr lang="en-IN" sz="16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smtClean="0">
                <a:solidFill>
                  <a:srgbClr val="C00000"/>
                </a:solidFill>
              </a:rPr>
              <a:t>self.name</a:t>
            </a:r>
            <a:r>
              <a:rPr lang="en-IN" sz="1600" b="1" dirty="0" smtClean="0">
                <a:solidFill>
                  <a:srgbClr val="7030A0"/>
                </a:solidFill>
              </a:rPr>
              <a:t>=“</a:t>
            </a:r>
            <a:r>
              <a:rPr lang="en-IN" sz="1600" b="1" dirty="0" err="1" smtClean="0">
                <a:solidFill>
                  <a:srgbClr val="7030A0"/>
                </a:solidFill>
              </a:rPr>
              <a:t>Amit</a:t>
            </a:r>
            <a:r>
              <a:rPr lang="en-IN" sz="16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7030A0"/>
                </a:solidFill>
              </a:rPr>
              <a:t>=24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smtClean="0">
                <a:solidFill>
                  <a:srgbClr val="C00000"/>
                </a:solidFill>
              </a:rPr>
              <a:t>self.sal</a:t>
            </a:r>
            <a:r>
              <a:rPr lang="en-IN" sz="1600" b="1" dirty="0" smtClean="0">
                <a:solidFill>
                  <a:srgbClr val="7030A0"/>
                </a:solidFill>
              </a:rPr>
              <a:t>=50000.0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age,name,sal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e1.show()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715016"/>
            <a:ext cx="5726598" cy="5945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4810" y="207167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give exception?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2643182"/>
            <a:ext cx="47949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syntax we are using for accessing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name</a:t>
            </a:r>
            <a:r>
              <a:rPr lang="en-US" b="1" dirty="0" smtClean="0"/>
              <a:t> , </a:t>
            </a:r>
            <a:r>
              <a:rPr lang="en-US" b="1" dirty="0" smtClean="0">
                <a:solidFill>
                  <a:srgbClr val="7030A0"/>
                </a:solidFill>
              </a:rPr>
              <a:t>age</a:t>
            </a:r>
            <a:r>
              <a:rPr lang="en-US" b="1" dirty="0" smtClean="0"/>
              <a:t> and </a:t>
            </a:r>
            <a:r>
              <a:rPr lang="en-US" b="1" dirty="0" err="1" smtClean="0">
                <a:solidFill>
                  <a:srgbClr val="7030A0"/>
                </a:solidFill>
              </a:rPr>
              <a:t>sal</a:t>
            </a:r>
            <a:r>
              <a:rPr lang="en-US" b="1" dirty="0" smtClean="0"/>
              <a:t> is only applicable</a:t>
            </a:r>
          </a:p>
          <a:p>
            <a:r>
              <a:rPr lang="en-US" b="1" dirty="0" smtClean="0"/>
              <a:t>to </a:t>
            </a:r>
            <a:r>
              <a:rPr lang="en-US" b="1" dirty="0" smtClean="0">
                <a:solidFill>
                  <a:srgbClr val="7030A0"/>
                </a:solidFill>
              </a:rPr>
              <a:t>local variables </a:t>
            </a:r>
            <a:r>
              <a:rPr lang="en-US" b="1" dirty="0" smtClean="0"/>
              <a:t>and not for </a:t>
            </a:r>
            <a:r>
              <a:rPr lang="en-US" b="1" dirty="0" smtClean="0">
                <a:solidFill>
                  <a:srgbClr val="C00000"/>
                </a:solidFill>
              </a:rPr>
              <a:t>instance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members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And since there are no </a:t>
            </a:r>
            <a:r>
              <a:rPr lang="en-US" b="1" dirty="0" smtClean="0">
                <a:solidFill>
                  <a:srgbClr val="7030A0"/>
                </a:solidFill>
              </a:rPr>
              <a:t>local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variables</a:t>
            </a:r>
            <a:r>
              <a:rPr lang="en-US" b="1" dirty="0" smtClean="0"/>
              <a:t> by the name of </a:t>
            </a:r>
            <a:r>
              <a:rPr lang="en-US" b="1" dirty="0" smtClean="0">
                <a:solidFill>
                  <a:srgbClr val="7030A0"/>
                </a:solidFill>
              </a:rPr>
              <a:t>name</a:t>
            </a:r>
            <a:r>
              <a:rPr lang="en-US" b="1" dirty="0" smtClean="0"/>
              <a:t> , </a:t>
            </a:r>
            <a:r>
              <a:rPr lang="en-US" b="1" dirty="0" smtClean="0">
                <a:solidFill>
                  <a:srgbClr val="7030A0"/>
                </a:solidFill>
              </a:rPr>
              <a:t>age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and </a:t>
            </a:r>
            <a:r>
              <a:rPr lang="en-US" b="1" dirty="0" err="1" smtClean="0">
                <a:solidFill>
                  <a:srgbClr val="7030A0"/>
                </a:solidFill>
              </a:rPr>
              <a:t>sal</a:t>
            </a:r>
            <a:r>
              <a:rPr lang="en-US" b="1" dirty="0" smtClean="0"/>
              <a:t> , so the code is giving exception</a:t>
            </a:r>
          </a:p>
          <a:p>
            <a:endParaRPr lang="en-US" b="1" dirty="0" smtClean="0"/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12242</TotalTime>
  <Words>898</Words>
  <Application>Microsoft Office PowerPoint</Application>
  <PresentationFormat>On-screen Show (4:3)</PresentationFormat>
  <Paragraphs>463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Adding  Methods In Class</vt:lpstr>
      <vt:lpstr> Adding Instance Methods</vt:lpstr>
      <vt:lpstr> Adding Instance Methods</vt:lpstr>
      <vt:lpstr> Example</vt:lpstr>
      <vt:lpstr>Exercise</vt:lpstr>
      <vt:lpstr>Solution</vt:lpstr>
      <vt:lpstr>Guess The Output ?</vt:lpstr>
      <vt:lpstr>Guess The Output ?</vt:lpstr>
      <vt:lpstr>Guess The Output ?</vt:lpstr>
      <vt:lpstr> Local Var V/s Instance Var</vt:lpstr>
      <vt:lpstr> Methods V/s Constructor</vt:lpstr>
      <vt:lpstr> Obtaining Details Of  Instance Variables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Challenge !</vt:lpstr>
      <vt:lpstr>Solution</vt:lpstr>
      <vt:lpstr> How Many Ways Are There To Create Instance Variables  ?</vt:lpstr>
      <vt:lpstr>Guess The Output ?</vt:lpstr>
      <vt:lpstr> Deleting Instance Variables</vt:lpstr>
      <vt:lpstr>Guess The Output ?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1486</cp:revision>
  <dcterms:created xsi:type="dcterms:W3CDTF">2015-12-21T13:46:48Z</dcterms:created>
  <dcterms:modified xsi:type="dcterms:W3CDTF">2018-10-17T07:31:04Z</dcterms:modified>
</cp:coreProperties>
</file>