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1169" r:id="rId4"/>
    <p:sldId id="1172" r:id="rId5"/>
    <p:sldId id="1171" r:id="rId6"/>
    <p:sldId id="1173" r:id="rId7"/>
    <p:sldId id="1170" r:id="rId8"/>
    <p:sldId id="1174" r:id="rId9"/>
    <p:sldId id="1175" r:id="rId10"/>
    <p:sldId id="1184" r:id="rId11"/>
    <p:sldId id="1183" r:id="rId12"/>
    <p:sldId id="1176" r:id="rId13"/>
    <p:sldId id="1177" r:id="rId14"/>
    <p:sldId id="1178" r:id="rId15"/>
    <p:sldId id="1179" r:id="rId16"/>
    <p:sldId id="1180" r:id="rId17"/>
    <p:sldId id="1181" r:id="rId18"/>
    <p:sldId id="1182" r:id="rId19"/>
    <p:sldId id="1186" r:id="rId20"/>
    <p:sldId id="1187" r:id="rId21"/>
    <p:sldId id="1185" r:id="rId22"/>
    <p:sldId id="1188" r:id="rId23"/>
    <p:sldId id="1189" r:id="rId24"/>
    <p:sldId id="1190" r:id="rId25"/>
    <p:sldId id="1191" r:id="rId26"/>
    <p:sldId id="1192" r:id="rId27"/>
    <p:sldId id="1193" r:id="rId28"/>
    <p:sldId id="1194" r:id="rId29"/>
    <p:sldId id="1195" r:id="rId30"/>
    <p:sldId id="1196" r:id="rId31"/>
    <p:sldId id="1197" r:id="rId32"/>
    <p:sldId id="1202" r:id="rId33"/>
    <p:sldId id="1203" r:id="rId34"/>
    <p:sldId id="1204" r:id="rId35"/>
    <p:sldId id="1198" r:id="rId36"/>
    <p:sldId id="1199" r:id="rId37"/>
    <p:sldId id="1200" r:id="rId38"/>
    <p:sldId id="12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20-04-2019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Access 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can be </a:t>
            </a:r>
            <a:r>
              <a:rPr lang="en-US" sz="2400" b="1" dirty="0" smtClean="0">
                <a:solidFill>
                  <a:srgbClr val="C00000"/>
                </a:solidFill>
              </a:rPr>
              <a:t>accessed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4</a:t>
            </a:r>
            <a:r>
              <a:rPr lang="en-US" sz="2400" dirty="0" smtClean="0"/>
              <a:t>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anywhere in the program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self</a:t>
            </a:r>
            <a:r>
              <a:rPr lang="en-US" sz="1900" dirty="0" smtClean="0"/>
              <a:t> inside any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1900" dirty="0" smtClean="0"/>
              <a:t>outside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r>
              <a:rPr lang="en-US" sz="1900" dirty="0" smtClean="0"/>
              <a:t> 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Modify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can be </a:t>
            </a:r>
            <a:r>
              <a:rPr lang="en-US" sz="2400" b="1" dirty="0" smtClean="0">
                <a:solidFill>
                  <a:srgbClr val="C00000"/>
                </a:solidFill>
              </a:rPr>
              <a:t>modified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3</a:t>
            </a:r>
            <a:r>
              <a:rPr lang="en-US" sz="2400" dirty="0" smtClean="0"/>
              <a:t> ways: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anywhere inside the methods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r>
              <a:rPr lang="en-US" sz="1900" dirty="0" smtClean="0"/>
              <a:t> 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outside the class body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b="1" u="sng" dirty="0" smtClean="0"/>
              <a:t>Special </a:t>
            </a:r>
            <a:r>
              <a:rPr lang="en-US" sz="2400" b="1" u="sng" dirty="0" err="1" smtClean="0"/>
              <a:t>Note:</a:t>
            </a:r>
            <a:r>
              <a:rPr lang="en-US" sz="2400" dirty="0" err="1" smtClean="0"/>
              <a:t>We</a:t>
            </a:r>
            <a:r>
              <a:rPr lang="en-US" sz="2400" dirty="0" smtClean="0"/>
              <a:t> must never </a:t>
            </a:r>
            <a:r>
              <a:rPr lang="en-US" sz="2400" b="1" dirty="0" smtClean="0">
                <a:solidFill>
                  <a:srgbClr val="7030A0"/>
                </a:solidFill>
              </a:rPr>
              <a:t>modify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, because it will not </a:t>
            </a:r>
            <a:r>
              <a:rPr lang="en-US" sz="2400" b="1" dirty="0" smtClean="0">
                <a:solidFill>
                  <a:srgbClr val="7030A0"/>
                </a:solidFill>
              </a:rPr>
              <a:t>modify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, rather will create a new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 </a:t>
            </a:r>
            <a:r>
              <a:rPr lang="en-US" sz="2400" dirty="0" smtClean="0"/>
              <a:t>by the same name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r>
              <a:rPr lang="en-US" sz="1800" b="1" dirty="0" smtClean="0">
                <a:solidFill>
                  <a:srgbClr val="0070C0"/>
                </a:solidFill>
              </a:rPr>
              <a:t>stream = '</a:t>
            </a:r>
            <a:r>
              <a:rPr lang="en-US" sz="1800" b="1" dirty="0" err="1" smtClean="0">
                <a:solidFill>
                  <a:srgbClr val="0070C0"/>
                </a:solidFill>
              </a:rPr>
              <a:t>cse</a:t>
            </a:r>
            <a:r>
              <a:rPr lang="en-US" sz="1800" b="1" dirty="0" smtClean="0">
                <a:solidFill>
                  <a:srgbClr val="0070C0"/>
                </a:solidFill>
              </a:rPr>
              <a:t>'      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self,name,roll</a:t>
            </a:r>
            <a:r>
              <a:rPr lang="en-US" sz="18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self.name = name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self.roll</a:t>
            </a:r>
            <a:r>
              <a:rPr lang="en-US" sz="1800" b="1" dirty="0" smtClean="0">
                <a:solidFill>
                  <a:srgbClr val="C00000"/>
                </a:solidFill>
              </a:rPr>
              <a:t> = roll            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obj1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('Atul',1)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obj2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</a:t>
            </a:r>
            <a:r>
              <a:rPr lang="en-US" sz="1800" b="1" dirty="0" err="1" smtClean="0">
                <a:solidFill>
                  <a:srgbClr val="C00000"/>
                </a:solidFill>
              </a:rPr>
              <a:t>Chetan</a:t>
            </a:r>
            <a:r>
              <a:rPr lang="en-US" sz="1800" b="1" dirty="0" smtClean="0">
                <a:solidFill>
                  <a:srgbClr val="C00000"/>
                </a:solidFill>
              </a:rPr>
              <a:t>', 2)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print(obj1.name)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print(obj1.roll)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print(obj1.stream)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print(obj2.name)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print(obj2.roll)</a:t>
            </a:r>
            <a:r>
              <a:rPr lang="en-US" sz="1800" b="1" u="sng" dirty="0" smtClean="0"/>
              <a:t> </a:t>
            </a:r>
            <a:r>
              <a:rPr lang="en-US" sz="1800" b="1" dirty="0" smtClean="0"/>
              <a:t>						</a:t>
            </a:r>
            <a:r>
              <a:rPr lang="en-US" sz="1800" b="1" u="sng" dirty="0" smtClean="0"/>
              <a:t>Output: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print(obj2.stream)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)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5500702"/>
            <a:ext cx="1214446" cy="10655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1428736"/>
            <a:ext cx="2071702" cy="1285884"/>
          </a:xfrm>
          <a:prstGeom prst="wedgeRectCallout">
            <a:avLst>
              <a:gd name="adj1" fmla="val -222596"/>
              <a:gd name="adj2" fmla="val -10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stream</a:t>
            </a:r>
            <a:r>
              <a:rPr lang="en-US" b="1" dirty="0" smtClean="0"/>
              <a:t> is class variable</a:t>
            </a:r>
            <a:endParaRPr lang="en-IN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786446" y="2928934"/>
            <a:ext cx="2843226" cy="1428760"/>
          </a:xfrm>
          <a:prstGeom prst="wedgeRectCallout">
            <a:avLst>
              <a:gd name="adj1" fmla="val -185603"/>
              <a:gd name="adj2" fmla="val 7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Everytime</a:t>
            </a:r>
            <a:r>
              <a:rPr lang="en-US" sz="1600" b="1" dirty="0" smtClean="0"/>
              <a:t> we will access the class variable </a:t>
            </a:r>
            <a:r>
              <a:rPr lang="en-US" sz="1600" b="1" dirty="0" smtClean="0">
                <a:solidFill>
                  <a:srgbClr val="FFFF00"/>
                </a:solidFill>
              </a:rPr>
              <a:t>stream </a:t>
            </a:r>
            <a:r>
              <a:rPr lang="en-US" sz="1600" b="1" dirty="0" smtClean="0"/>
              <a:t>from any object , the value will remain same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, having an </a:t>
            </a:r>
            <a:r>
              <a:rPr lang="en-US" sz="1800" b="1" dirty="0" smtClean="0">
                <a:solidFill>
                  <a:srgbClr val="7030A0"/>
                </a:solidFill>
              </a:rPr>
              <a:t>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</a:t>
            </a:r>
            <a:r>
              <a:rPr lang="en-US" sz="1800" dirty="0" smtClean="0"/>
              <a:t> , </a:t>
            </a:r>
            <a:r>
              <a:rPr lang="en-US" sz="1800" b="1" dirty="0" smtClean="0">
                <a:solidFill>
                  <a:srgbClr val="C00000"/>
                </a:solidFill>
              </a:rPr>
              <a:t>age</a:t>
            </a:r>
            <a:r>
              <a:rPr lang="en-US" sz="1800" dirty="0" smtClean="0"/>
              <a:t> and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. Also declare a </a:t>
            </a:r>
            <a:r>
              <a:rPr lang="en-US" sz="1800" b="1" dirty="0" smtClean="0">
                <a:solidFill>
                  <a:srgbClr val="7030A0"/>
                </a:solidFill>
              </a:rPr>
              <a:t>class variable </a:t>
            </a:r>
            <a:r>
              <a:rPr lang="en-US" sz="1800" dirty="0" smtClean="0"/>
              <a:t>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US" sz="1800" dirty="0" smtClean="0"/>
              <a:t> to store the </a:t>
            </a:r>
            <a:r>
              <a:rPr lang="en-US" sz="1800" b="1" dirty="0" smtClean="0">
                <a:solidFill>
                  <a:srgbClr val="7030A0"/>
                </a:solidFill>
              </a:rPr>
              <a:t>increment percentage </a:t>
            </a:r>
            <a:r>
              <a:rPr lang="en-US" sz="1800" dirty="0" smtClean="0"/>
              <a:t>of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and set it to </a:t>
            </a:r>
            <a:r>
              <a:rPr lang="en-US" sz="1800" b="1" dirty="0" smtClean="0">
                <a:solidFill>
                  <a:srgbClr val="7030A0"/>
                </a:solidFill>
              </a:rPr>
              <a:t>7.5</a:t>
            </a:r>
            <a:r>
              <a:rPr lang="en-US" sz="1800" dirty="0" smtClean="0"/>
              <a:t> .</a:t>
            </a:r>
          </a:p>
          <a:p>
            <a:pPr fontAlgn="base"/>
            <a:r>
              <a:rPr lang="en-US" sz="1800" dirty="0" smtClean="0"/>
              <a:t>Now provide following methods in your class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with the parameter passed</a:t>
            </a:r>
          </a:p>
          <a:p>
            <a:pPr lvl="1" fontAlgn="base"/>
            <a:r>
              <a:rPr lang="en-US" sz="16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600" b="1" dirty="0" smtClean="0">
                <a:solidFill>
                  <a:srgbClr val="C00000"/>
                </a:solidFill>
              </a:rPr>
              <a:t>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the increment in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smtClean="0">
                <a:solidFill>
                  <a:schemeClr val="tx1"/>
                </a:solidFill>
              </a:rPr>
              <a:t>add </a:t>
            </a:r>
            <a:r>
              <a:rPr lang="en-US" sz="1600" smtClean="0">
                <a:solidFill>
                  <a:schemeClr val="tx1"/>
                </a:solidFill>
              </a:rPr>
              <a:t>it </a:t>
            </a:r>
            <a:r>
              <a:rPr lang="en-US" sz="1600" dirty="0" smtClean="0">
                <a:solidFill>
                  <a:schemeClr val="tx1"/>
                </a:solidFill>
              </a:rPr>
              <a:t>to the instance member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1800" b="1" dirty="0" smtClean="0">
                <a:solidFill>
                  <a:srgbClr val="C00000"/>
                </a:solidFill>
              </a:rPr>
              <a:t>display</a:t>
            </a:r>
            <a:r>
              <a:rPr lang="en-US" sz="1800" dirty="0" smtClean="0">
                <a:solidFill>
                  <a:schemeClr val="tx1"/>
                </a:solidFill>
              </a:rPr>
              <a:t>(): This method should display name , age and </a:t>
            </a:r>
            <a:r>
              <a:rPr lang="en-US" sz="1800" dirty="0" err="1" smtClean="0">
                <a:solidFill>
                  <a:schemeClr val="tx1"/>
                </a:solidFill>
              </a:rPr>
              <a:t>sal</a:t>
            </a:r>
            <a:r>
              <a:rPr lang="en-US" sz="1800" dirty="0" smtClean="0">
                <a:solidFill>
                  <a:schemeClr val="tx1"/>
                </a:solidFill>
              </a:rPr>
              <a:t> of the employee</a:t>
            </a:r>
          </a:p>
          <a:p>
            <a:pPr fontAlgn="base"/>
            <a:r>
              <a:rPr lang="en-US" sz="1800" dirty="0" smtClean="0"/>
              <a:t>Finally , in the main script , </a:t>
            </a:r>
            <a:r>
              <a:rPr lang="en-US" sz="1800" b="1" dirty="0" smtClean="0">
                <a:solidFill>
                  <a:srgbClr val="0070C0"/>
                </a:solidFill>
              </a:rPr>
              <a:t>create 2 </a:t>
            </a:r>
            <a:r>
              <a:rPr lang="en-US" sz="1800" b="1" dirty="0" err="1" smtClean="0">
                <a:solidFill>
                  <a:srgbClr val="0070C0"/>
                </a:solidFill>
              </a:rPr>
              <a:t>Emp</a:t>
            </a:r>
            <a:r>
              <a:rPr lang="en-US" sz="1800" b="1" dirty="0" smtClean="0">
                <a:solidFill>
                  <a:srgbClr val="0070C0"/>
                </a:solidFill>
              </a:rPr>
              <a:t> objects 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initialize them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increase their salary </a:t>
            </a:r>
            <a:r>
              <a:rPr lang="en-US" sz="1800" dirty="0" smtClean="0"/>
              <a:t>. Finally </a:t>
            </a:r>
            <a:r>
              <a:rPr lang="en-US" sz="1800" b="1" dirty="0" smtClean="0">
                <a:solidFill>
                  <a:srgbClr val="0070C0"/>
                </a:solidFill>
              </a:rPr>
              <a:t>display</a:t>
            </a:r>
            <a:r>
              <a:rPr lang="en-US" sz="1800" dirty="0" smtClean="0"/>
              <a:t> the data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4572032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raise_amount</a:t>
            </a:r>
            <a:r>
              <a:rPr lang="en-US" sz="2000" b="1" dirty="0" smtClean="0">
                <a:solidFill>
                  <a:srgbClr val="7030A0"/>
                </a:solidFill>
              </a:rPr>
              <a:t>=7.5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</a:rPr>
              <a:t>self.age</a:t>
            </a:r>
            <a:r>
              <a:rPr lang="en-US" sz="2000" b="1" dirty="0" smtClean="0">
                <a:solidFill>
                  <a:srgbClr val="7030A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self.sal=</a:t>
            </a:r>
            <a:r>
              <a:rPr lang="en-US" sz="2000" b="1" dirty="0" err="1" smtClean="0">
                <a:solidFill>
                  <a:srgbClr val="7030A0"/>
                </a:solidFill>
              </a:rPr>
              <a:t>sal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</a:t>
            </a:r>
            <a:r>
              <a:rPr lang="en-US" sz="20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2000" b="1" dirty="0" smtClean="0">
                <a:solidFill>
                  <a:srgbClr val="C0000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self.sal=self.sal+(self.sal*</a:t>
            </a:r>
            <a:r>
              <a:rPr lang="en-US" sz="20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2000" b="1" dirty="0" smtClean="0">
                <a:solidFill>
                  <a:srgbClr val="7030A0"/>
                </a:solidFill>
              </a:rPr>
              <a:t>/100)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self.name,self.age,self.sal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("Amit",24,50000.0)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("Sumit",26,45000.0)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print("Before incrementing :")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print("_____________________");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e1.increase_sal()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e2.increase_sal()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print("After incrementing </a:t>
            </a:r>
            <a:r>
              <a:rPr lang="en-US" sz="2000" b="1" dirty="0" err="1" smtClean="0">
                <a:solidFill>
                  <a:srgbClr val="C00000"/>
                </a:solidFill>
              </a:rPr>
              <a:t>by",</a:t>
            </a:r>
            <a:r>
              <a:rPr lang="en-US" sz="20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2000" b="1" dirty="0" err="1" smtClean="0">
                <a:solidFill>
                  <a:srgbClr val="C00000"/>
                </a:solidFill>
              </a:rPr>
              <a:t>,"percent</a:t>
            </a:r>
            <a:r>
              <a:rPr lang="en-US" sz="2000" b="1" dirty="0" smtClean="0">
                <a:solidFill>
                  <a:srgbClr val="C00000"/>
                </a:solidFill>
              </a:rPr>
              <a:t>:")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print("__________________________________");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e2.display()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Class Variable</a:t>
            </a:r>
            <a:br>
              <a:rPr lang="en-US" sz="2800" b="1" dirty="0" smtClean="0"/>
            </a:br>
            <a:r>
              <a:rPr lang="en-US" sz="2800" b="1" dirty="0" smtClean="0"/>
              <a:t>Inside Constructor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can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the </a:t>
            </a:r>
            <a:r>
              <a:rPr lang="en-US" sz="2400" b="1" dirty="0" smtClean="0">
                <a:solidFill>
                  <a:srgbClr val="C00000"/>
                </a:solidFill>
              </a:rPr>
              <a:t>constructor</a:t>
            </a:r>
            <a:r>
              <a:rPr lang="en-US" sz="2400" dirty="0" smtClean="0"/>
              <a:t> also by </a:t>
            </a:r>
            <a:r>
              <a:rPr lang="en-US" sz="2400" b="1" dirty="0" smtClean="0">
                <a:solidFill>
                  <a:srgbClr val="C00000"/>
                </a:solidFill>
              </a:rPr>
              <a:t>prefixing</a:t>
            </a:r>
            <a:r>
              <a:rPr lang="en-US" sz="2400" dirty="0" smtClean="0"/>
              <a:t> the variable name with the </a:t>
            </a:r>
            <a:r>
              <a:rPr lang="en-US" sz="24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dot</a:t>
            </a:r>
            <a:r>
              <a:rPr lang="en-US" sz="2400" dirty="0" smtClean="0"/>
              <a:t> operator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 &lt;class name&gt;.&lt;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self.&lt;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var_name</a:t>
            </a:r>
            <a:r>
              <a:rPr lang="en-US" sz="2400" b="1" dirty="0" smtClean="0">
                <a:solidFill>
                  <a:srgbClr val="C0000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dirty="0" smtClean="0"/>
              <a:t>	 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189282"/>
              <a:gd name="adj2" fmla="val 9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self,name,roll</a:t>
            </a:r>
            <a:r>
              <a:rPr lang="en-US" sz="18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='</a:t>
            </a:r>
            <a:r>
              <a:rPr lang="en-US" sz="1800" b="1" dirty="0" err="1" smtClean="0">
                <a:solidFill>
                  <a:srgbClr val="0070C0"/>
                </a:solidFill>
              </a:rPr>
              <a:t>cse</a:t>
            </a:r>
            <a:r>
              <a:rPr lang="en-US" sz="1800" b="1" dirty="0" smtClean="0">
                <a:solidFill>
                  <a:srgbClr val="0070C0"/>
                </a:solidFill>
              </a:rPr>
              <a:t>'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   self.name = name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self.roll</a:t>
            </a:r>
            <a:r>
              <a:rPr lang="en-US" sz="1800" b="1" dirty="0" smtClean="0">
                <a:solidFill>
                  <a:srgbClr val="C00000"/>
                </a:solidFill>
              </a:rPr>
              <a:t> = roll            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obj1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('Atul',1)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obj2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</a:t>
            </a:r>
            <a:r>
              <a:rPr lang="en-US" sz="1800" b="1" dirty="0" err="1" smtClean="0">
                <a:solidFill>
                  <a:srgbClr val="C00000"/>
                </a:solidFill>
              </a:rPr>
              <a:t>Chetan</a:t>
            </a:r>
            <a:r>
              <a:rPr lang="en-US" sz="1800" b="1" dirty="0" smtClean="0">
                <a:solidFill>
                  <a:srgbClr val="C00000"/>
                </a:solidFill>
              </a:rPr>
              <a:t>', 2)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print(obj1.name)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print(obj1.roll)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print(obj1.stream)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print(obj2.name)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print(obj2.roll)</a:t>
            </a:r>
            <a:r>
              <a:rPr lang="en-US" sz="1800" b="1" u="sng" dirty="0" smtClean="0"/>
              <a:t> </a:t>
            </a:r>
            <a:r>
              <a:rPr lang="en-US" sz="1800" b="1" dirty="0" smtClean="0"/>
              <a:t>						</a:t>
            </a:r>
            <a:r>
              <a:rPr lang="en-US" sz="1800" b="1" u="sng" dirty="0" smtClean="0"/>
              <a:t>Output: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print(obj2.stream)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)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5500702"/>
            <a:ext cx="1214446" cy="10655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1643050"/>
            <a:ext cx="2500330" cy="2071702"/>
          </a:xfrm>
          <a:prstGeom prst="wedgeRectCallout">
            <a:avLst>
              <a:gd name="adj1" fmla="val -200293"/>
              <a:gd name="adj2" fmla="val 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have shifted the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from </a:t>
            </a:r>
            <a:r>
              <a:rPr lang="en-US" sz="1600" b="1" dirty="0" smtClean="0">
                <a:solidFill>
                  <a:srgbClr val="FFFF00"/>
                </a:solidFill>
              </a:rPr>
              <a:t>class body</a:t>
            </a:r>
            <a:r>
              <a:rPr lang="en-US" sz="1600" b="1" dirty="0" smtClean="0"/>
              <a:t> to </a:t>
            </a:r>
            <a:r>
              <a:rPr lang="en-US" sz="1600" b="1" dirty="0" smtClean="0">
                <a:solidFill>
                  <a:srgbClr val="FFFF00"/>
                </a:solidFill>
              </a:rPr>
              <a:t>constructor body </a:t>
            </a:r>
            <a:r>
              <a:rPr lang="en-US" sz="1600" b="1" dirty="0" smtClean="0"/>
              <a:t>, but still it will be treated as </a:t>
            </a:r>
            <a:r>
              <a:rPr lang="en-US" sz="1600" b="1" dirty="0" smtClean="0">
                <a:solidFill>
                  <a:srgbClr val="FFFF00"/>
                </a:solidFill>
              </a:rPr>
              <a:t>class variable</a:t>
            </a:r>
            <a:r>
              <a:rPr lang="en-US" sz="1600" b="1" dirty="0" smtClean="0"/>
              <a:t> because we have prefixed it with </a:t>
            </a:r>
            <a:r>
              <a:rPr lang="en-US" sz="1600" b="1" dirty="0" err="1" smtClean="0">
                <a:solidFill>
                  <a:srgbClr val="FFFF00"/>
                </a:solidFill>
              </a:rPr>
              <a:t>classnname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Class Variable</a:t>
            </a:r>
            <a:br>
              <a:rPr lang="en-US" sz="2800" b="1" dirty="0" smtClean="0"/>
            </a:br>
            <a:r>
              <a:rPr lang="en-US" sz="2800" b="1" dirty="0" smtClean="0"/>
              <a:t>Inside Instance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can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an instance method also </a:t>
            </a:r>
            <a:r>
              <a:rPr lang="en-US" sz="2400" dirty="0" err="1" smtClean="0"/>
              <a:t>also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C00000"/>
                </a:solidFill>
              </a:rPr>
              <a:t>prefixing</a:t>
            </a:r>
            <a:r>
              <a:rPr lang="en-US" sz="2400" dirty="0" smtClean="0"/>
              <a:t> the variable name with the </a:t>
            </a:r>
            <a:r>
              <a:rPr lang="en-US" sz="24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dot</a:t>
            </a:r>
            <a:r>
              <a:rPr lang="en-US" sz="2400" dirty="0" smtClean="0"/>
              <a:t> operator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 &lt;class name&gt;.&lt;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self.&lt;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var_name</a:t>
            </a:r>
            <a:r>
              <a:rPr lang="en-US" sz="2400" b="1" dirty="0" smtClean="0">
                <a:solidFill>
                  <a:srgbClr val="C0000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dirty="0" smtClean="0"/>
              <a:t>	 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189282"/>
              <a:gd name="adj2" fmla="val 9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Circle: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self,radius</a:t>
            </a:r>
            <a:r>
              <a:rPr lang="en-US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C00000"/>
                </a:solidFill>
              </a:rPr>
              <a:t>self.radius</a:t>
            </a:r>
            <a:r>
              <a:rPr lang="en-US" sz="1800" b="1" dirty="0" smtClean="0">
                <a:solidFill>
                  <a:srgbClr val="C00000"/>
                </a:solidFill>
              </a:rPr>
              <a:t>=radius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</a:t>
            </a:r>
            <a:r>
              <a:rPr lang="en-US" sz="1800" b="1" dirty="0" err="1" smtClean="0">
                <a:solidFill>
                  <a:srgbClr val="C00000"/>
                </a:solidFill>
              </a:rPr>
              <a:t>cal_area</a:t>
            </a:r>
            <a:r>
              <a:rPr lang="en-US" sz="18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0070C0"/>
                </a:solidFill>
              </a:rPr>
              <a:t>=3.14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C00000"/>
                </a:solidFill>
              </a:rPr>
              <a:t>self.area</a:t>
            </a:r>
            <a:r>
              <a:rPr lang="en-US" sz="1800" b="1" dirty="0" smtClean="0">
                <a:solidFill>
                  <a:srgbClr val="C00000"/>
                </a:solidFill>
              </a:rPr>
              <a:t>=</a:t>
            </a:r>
            <a:r>
              <a:rPr lang="en-US" sz="1800" b="1" dirty="0" err="1" smtClean="0">
                <a:solidFill>
                  <a:srgbClr val="C0000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 *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self.radius</a:t>
            </a:r>
            <a:r>
              <a:rPr lang="en-US" sz="1800" b="1" dirty="0" smtClean="0">
                <a:solidFill>
                  <a:srgbClr val="C00000"/>
                </a:solidFill>
              </a:rPr>
              <a:t> ** 2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c1=Circle(10)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c2=Circle(20)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c1.cal_area()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print("radius=",c1.radius,"area=",c1.area,"pi=",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c2.cal_area()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print("radius=",c2.radius,"area=",c2.area,"pi=",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800" b="1" u="sng" dirty="0" smtClean="0"/>
              <a:t>Output:</a:t>
            </a:r>
            <a:endParaRPr lang="en-US" sz="2400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5"/>
            <a:ext cx="6858048" cy="5987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357950" y="1571612"/>
            <a:ext cx="2500330" cy="2071702"/>
          </a:xfrm>
          <a:prstGeom prst="wedgeRectCallout">
            <a:avLst>
              <a:gd name="adj1" fmla="val -188270"/>
              <a:gd name="adj2" fmla="val 20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have shifted the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from </a:t>
            </a:r>
            <a:r>
              <a:rPr lang="en-US" sz="1600" b="1" dirty="0" smtClean="0">
                <a:solidFill>
                  <a:srgbClr val="FFFF00"/>
                </a:solidFill>
              </a:rPr>
              <a:t>class body</a:t>
            </a:r>
            <a:r>
              <a:rPr lang="en-US" sz="1600" b="1" dirty="0" smtClean="0"/>
              <a:t> to </a:t>
            </a:r>
            <a:r>
              <a:rPr lang="en-US" sz="1600" b="1" dirty="0" smtClean="0">
                <a:solidFill>
                  <a:srgbClr val="FFFF00"/>
                </a:solidFill>
              </a:rPr>
              <a:t>method body </a:t>
            </a:r>
            <a:r>
              <a:rPr lang="en-US" sz="1600" b="1" dirty="0" smtClean="0"/>
              <a:t>, but still it will be treated as </a:t>
            </a:r>
            <a:r>
              <a:rPr lang="en-US" sz="1600" b="1" dirty="0" smtClean="0">
                <a:solidFill>
                  <a:srgbClr val="FFFF00"/>
                </a:solidFill>
              </a:rPr>
              <a:t>class variable</a:t>
            </a:r>
            <a:r>
              <a:rPr lang="en-US" sz="1600" b="1" dirty="0" smtClean="0"/>
              <a:t> because we have prefixed it with </a:t>
            </a:r>
            <a:r>
              <a:rPr lang="en-US" sz="1600" b="1" dirty="0" err="1" smtClean="0">
                <a:solidFill>
                  <a:srgbClr val="FFFF00"/>
                </a:solidFill>
              </a:rPr>
              <a:t>classnname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Details Of </a:t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know , </a:t>
            </a:r>
            <a:r>
              <a:rPr lang="en-IN" sz="2400" b="1" dirty="0" smtClean="0">
                <a:solidFill>
                  <a:srgbClr val="C00000"/>
                </a:solidFill>
              </a:rPr>
              <a:t>class variables </a:t>
            </a:r>
            <a:r>
              <a:rPr lang="en-IN" sz="2400" dirty="0" smtClean="0"/>
              <a:t>are owned by a class itself (i.e., by its definition), so to store their details a class also uses a dictionary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Thus we can see that Python has </a:t>
            </a:r>
            <a:r>
              <a:rPr lang="en-IN" sz="2400" b="1" dirty="0" smtClean="0">
                <a:solidFill>
                  <a:srgbClr val="7030A0"/>
                </a:solidFill>
              </a:rPr>
              <a:t>2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dictionaries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__ 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One is </a:t>
            </a:r>
            <a:r>
              <a:rPr lang="en-IN" sz="2400" b="1" i="1" dirty="0" smtClean="0">
                <a:solidFill>
                  <a:srgbClr val="0070C0"/>
                </a:solidFill>
              </a:rPr>
              <a:t>&lt;</a:t>
            </a:r>
            <a:r>
              <a:rPr lang="en-IN" sz="2400" b="1" i="1" dirty="0" err="1" smtClean="0">
                <a:solidFill>
                  <a:srgbClr val="0070C0"/>
                </a:solidFill>
              </a:rPr>
              <a:t>class_name</a:t>
            </a:r>
            <a:r>
              <a:rPr lang="en-IN" sz="2400" b="1" i="1" dirty="0" smtClean="0">
                <a:solidFill>
                  <a:srgbClr val="0070C0"/>
                </a:solidFill>
              </a:rPr>
              <a:t>&gt;.__</a:t>
            </a:r>
            <a:r>
              <a:rPr lang="en-IN" sz="2400" b="1" i="1" dirty="0" err="1" smtClean="0">
                <a:solidFill>
                  <a:srgbClr val="0070C0"/>
                </a:solidFill>
              </a:rPr>
              <a:t>dict</a:t>
            </a:r>
            <a:r>
              <a:rPr lang="en-IN" sz="2400" b="1" i="1" dirty="0" smtClean="0">
                <a:solidFill>
                  <a:srgbClr val="0070C0"/>
                </a:solidFill>
              </a:rPr>
              <a:t>__ </a:t>
            </a:r>
            <a:r>
              <a:rPr lang="en-IN" sz="2400" dirty="0" smtClean="0"/>
              <a:t>and the other is </a:t>
            </a:r>
            <a:r>
              <a:rPr lang="en-IN" sz="2400" b="1" i="1" dirty="0" smtClean="0">
                <a:solidFill>
                  <a:srgbClr val="0070C0"/>
                </a:solidFill>
              </a:rPr>
              <a:t>&lt;</a:t>
            </a:r>
            <a:r>
              <a:rPr lang="en-IN" sz="2400" b="1" i="1" dirty="0" err="1" smtClean="0">
                <a:solidFill>
                  <a:srgbClr val="0070C0"/>
                </a:solidFill>
              </a:rPr>
              <a:t>object_ref</a:t>
            </a:r>
            <a:r>
              <a:rPr lang="en-IN" sz="2400" b="1" i="1" dirty="0" smtClean="0">
                <a:solidFill>
                  <a:srgbClr val="0070C0"/>
                </a:solidFill>
              </a:rPr>
              <a:t>&gt;.__</a:t>
            </a:r>
            <a:r>
              <a:rPr lang="en-IN" sz="2400" b="1" i="1" dirty="0" err="1" smtClean="0">
                <a:solidFill>
                  <a:srgbClr val="0070C0"/>
                </a:solidFill>
              </a:rPr>
              <a:t>dict</a:t>
            </a:r>
            <a:r>
              <a:rPr lang="en-IN" sz="2400" b="1" i="1" dirty="0" smtClean="0">
                <a:solidFill>
                  <a:srgbClr val="0070C0"/>
                </a:solidFill>
              </a:rPr>
              <a:t>__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Adding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Create A Class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Access A Class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Obtaining Details Of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Deleting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raise_per</a:t>
            </a:r>
            <a:r>
              <a:rPr lang="en-IN" sz="1400" b="1" dirty="0" smtClean="0">
                <a:solidFill>
                  <a:srgbClr val="7030A0"/>
                </a:solidFill>
              </a:rPr>
              <a:t>=7.5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comp_name</a:t>
            </a:r>
            <a:r>
              <a:rPr lang="en-IN" sz="1400" b="1" dirty="0" smtClean="0">
                <a:solidFill>
                  <a:srgbClr val="7030A0"/>
                </a:solidFill>
              </a:rPr>
              <a:t>="Google"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self.name="</a:t>
            </a:r>
            <a:r>
              <a:rPr lang="en-IN" sz="1400" b="1" dirty="0" err="1" smtClean="0">
                <a:solidFill>
                  <a:srgbClr val="C00000"/>
                </a:solidFill>
              </a:rPr>
              <a:t>Amit</a:t>
            </a:r>
            <a:r>
              <a:rPr lang="en-IN" sz="1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</a:t>
            </a:r>
            <a:r>
              <a:rPr lang="en-IN" sz="14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4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e1=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print(</a:t>
            </a:r>
            <a:r>
              <a:rPr lang="en-IN" sz="1400" b="1" dirty="0" err="1" smtClean="0">
                <a:solidFill>
                  <a:srgbClr val="7030A0"/>
                </a:solidFill>
              </a:rPr>
              <a:t>Emp.__dict</a:t>
            </a:r>
            <a:r>
              <a:rPr lang="en-IN" sz="1400" b="1" dirty="0" smtClean="0">
                <a:solidFill>
                  <a:srgbClr val="7030A0"/>
                </a:solidFill>
              </a:rPr>
              <a:t>__)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86323"/>
            <a:ext cx="8858312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Sample.__dict</a:t>
            </a:r>
            <a:r>
              <a:rPr lang="en-IN" sz="1800" b="1" dirty="0" smtClean="0">
                <a:solidFill>
                  <a:srgbClr val="7030A0"/>
                </a:solidFill>
              </a:rPr>
              <a:t>__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89546"/>
            <a:ext cx="8429684" cy="119697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214810" y="1428736"/>
            <a:ext cx="4714908" cy="3357586"/>
          </a:xfrm>
          <a:prstGeom prst="wedgeRectCallout">
            <a:avLst>
              <a:gd name="adj1" fmla="val -65009"/>
              <a:gd name="adj2" fmla="val 57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Why the code is showing only </a:t>
            </a:r>
            <a:r>
              <a:rPr lang="en-US" sz="1700" b="1" dirty="0" smtClean="0">
                <a:solidFill>
                  <a:srgbClr val="FFFF00"/>
                </a:solidFill>
              </a:rPr>
              <a:t>2 class variables</a:t>
            </a:r>
            <a:r>
              <a:rPr lang="en-US" sz="1700" b="1" dirty="0" smtClean="0"/>
              <a:t> even though we have </a:t>
            </a:r>
            <a:r>
              <a:rPr lang="en-US" sz="1700" b="1" dirty="0" smtClean="0">
                <a:solidFill>
                  <a:srgbClr val="FFFF00"/>
                </a:solidFill>
              </a:rPr>
              <a:t>4</a:t>
            </a:r>
            <a:r>
              <a:rPr lang="en-US" sz="1700" b="1" dirty="0" smtClean="0"/>
              <a:t> ?</a:t>
            </a:r>
          </a:p>
          <a:p>
            <a:pPr algn="ctr"/>
            <a:endParaRPr lang="en-US" sz="1700" b="1" dirty="0" smtClean="0"/>
          </a:p>
          <a:p>
            <a:pPr algn="ctr"/>
            <a:r>
              <a:rPr lang="en-US" sz="1700" b="1" dirty="0" smtClean="0"/>
              <a:t>This is because the class variable </a:t>
            </a:r>
            <a:r>
              <a:rPr lang="en-US" sz="1700" b="1" dirty="0" smtClean="0">
                <a:solidFill>
                  <a:srgbClr val="FFFF00"/>
                </a:solidFill>
              </a:rPr>
              <a:t>k</a:t>
            </a:r>
            <a:r>
              <a:rPr lang="en-US" sz="1700" b="1" dirty="0" smtClean="0"/>
              <a:t> will only be created when </a:t>
            </a:r>
            <a:r>
              <a:rPr lang="en-US" sz="1700" b="1" dirty="0" smtClean="0">
                <a:solidFill>
                  <a:srgbClr val="FFFF00"/>
                </a:solidFill>
              </a:rPr>
              <a:t>f1() </a:t>
            </a:r>
            <a:r>
              <a:rPr lang="en-US" sz="1700" b="1" dirty="0" smtClean="0"/>
              <a:t>gets called . Similarly the variable </a:t>
            </a:r>
            <a:r>
              <a:rPr lang="en-US" sz="1700" b="1" dirty="0" smtClean="0">
                <a:solidFill>
                  <a:srgbClr val="FFFF00"/>
                </a:solidFill>
              </a:rPr>
              <a:t>j </a:t>
            </a:r>
            <a:r>
              <a:rPr lang="en-US" sz="1700" b="1" dirty="0" smtClean="0"/>
              <a:t>will be created when we will create any object of the class . But since </a:t>
            </a:r>
            <a:r>
              <a:rPr lang="en-US" sz="1700" b="1" dirty="0" smtClean="0">
                <a:solidFill>
                  <a:srgbClr val="FFFF00"/>
                </a:solidFill>
              </a:rPr>
              <a:t>we didn’t create any object </a:t>
            </a:r>
            <a:r>
              <a:rPr lang="en-US" sz="1700" b="1" dirty="0" smtClean="0"/>
              <a:t>nor </a:t>
            </a:r>
            <a:r>
              <a:rPr lang="en-US" sz="1700" b="1" dirty="0" smtClean="0">
                <a:solidFill>
                  <a:srgbClr val="FFFF00"/>
                </a:solidFill>
              </a:rPr>
              <a:t>we have called the method   f1( ) </a:t>
            </a:r>
            <a:r>
              <a:rPr lang="en-US" sz="1700" b="1" dirty="0" smtClean="0"/>
              <a:t>so only </a:t>
            </a:r>
            <a:r>
              <a:rPr lang="en-US" sz="1700" b="1" dirty="0" smtClean="0">
                <a:solidFill>
                  <a:srgbClr val="FFFF00"/>
                </a:solidFill>
              </a:rPr>
              <a:t>2 class variables </a:t>
            </a:r>
            <a:r>
              <a:rPr lang="en-US" sz="1700" b="1" dirty="0" smtClean="0"/>
              <a:t>are there called </a:t>
            </a:r>
            <a:r>
              <a:rPr lang="en-US" sz="1700" b="1" dirty="0" err="1" smtClean="0">
                <a:solidFill>
                  <a:srgbClr val="FFFF00"/>
                </a:solidFill>
              </a:rPr>
              <a:t>i</a:t>
            </a:r>
            <a:r>
              <a:rPr lang="en-US" sz="1700" b="1" dirty="0" smtClean="0"/>
              <a:t> and </a:t>
            </a:r>
            <a:r>
              <a:rPr lang="en-US" sz="1700" b="1" dirty="0" smtClean="0">
                <a:solidFill>
                  <a:srgbClr val="FFFF00"/>
                </a:solidFill>
              </a:rPr>
              <a:t>m</a:t>
            </a:r>
            <a:r>
              <a:rPr lang="en-US" sz="1700" b="1" dirty="0" smtClean="0"/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9198"/>
            <a:ext cx="8715436" cy="142876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857884" y="2571744"/>
            <a:ext cx="2786082" cy="1500198"/>
          </a:xfrm>
          <a:prstGeom prst="wedgeRectCallout">
            <a:avLst>
              <a:gd name="adj1" fmla="val -136922"/>
              <a:gd name="adj2" fmla="val 107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/>
              <a:t>will be created by the code called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err="1" smtClean="0"/>
              <a:t>,</a:t>
            </a:r>
            <a:r>
              <a:rPr lang="en-US" b="1" dirty="0" err="1" smtClean="0">
                <a:solidFill>
                  <a:srgbClr val="FFFF00"/>
                </a:solidFill>
              </a:rPr>
              <a:t>j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m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S2=Sample()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8715436" cy="114300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143504" y="1500174"/>
            <a:ext cx="3786214" cy="2071702"/>
          </a:xfrm>
          <a:prstGeom prst="wedgeRectCallout">
            <a:avLst>
              <a:gd name="adj1" fmla="val -95899"/>
              <a:gd name="adj2" fmla="val 124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Still only three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/>
              <a:t>will be created by the code called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err="1" smtClean="0"/>
              <a:t>,</a:t>
            </a:r>
            <a:r>
              <a:rPr lang="en-US" b="1" dirty="0" err="1" smtClean="0">
                <a:solidFill>
                  <a:srgbClr val="FFFF00"/>
                </a:solidFill>
              </a:rPr>
              <a:t>j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m </a:t>
            </a:r>
            <a:r>
              <a:rPr lang="en-US" b="1" dirty="0" smtClean="0">
                <a:solidFill>
                  <a:schemeClr val="bg1"/>
                </a:solidFill>
              </a:rPr>
              <a:t>because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>
                <a:solidFill>
                  <a:schemeClr val="bg1"/>
                </a:solidFill>
              </a:rPr>
              <a:t>are not created </a:t>
            </a:r>
            <a:r>
              <a:rPr lang="en-US" b="1" dirty="0" smtClean="0">
                <a:solidFill>
                  <a:srgbClr val="FFFF00"/>
                </a:solidFill>
              </a:rPr>
              <a:t>per instance basis </a:t>
            </a:r>
            <a:r>
              <a:rPr lang="en-US" b="1" dirty="0" smtClean="0">
                <a:solidFill>
                  <a:schemeClr val="bg1"/>
                </a:solidFill>
              </a:rPr>
              <a:t>rather there is only </a:t>
            </a:r>
            <a:r>
              <a:rPr lang="en-US" b="1" dirty="0" smtClean="0">
                <a:solidFill>
                  <a:srgbClr val="FFFF00"/>
                </a:solidFill>
              </a:rPr>
              <a:t>1 copy </a:t>
            </a:r>
            <a:r>
              <a:rPr lang="en-US" b="1" dirty="0" smtClean="0">
                <a:solidFill>
                  <a:schemeClr val="bg1"/>
                </a:solidFill>
              </a:rPr>
              <a:t>shared by all the objects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7030A0"/>
                </a:solidFill>
              </a:rPr>
              <a:t>i</a:t>
            </a:r>
            <a:r>
              <a:rPr lang="en-IN" sz="16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6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6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6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s2=Sample()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s1.f1()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s2.f1()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</a:t>
            </a:r>
            <a:r>
              <a:rPr lang="en-IN" sz="16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600" b="1" dirty="0" smtClean="0">
                <a:solidFill>
                  <a:srgbClr val="C00000"/>
                </a:solidFill>
              </a:rPr>
              <a:t>__)</a:t>
            </a:r>
            <a:endParaRPr lang="en-US" sz="1600" b="1" u="sng" dirty="0" smtClean="0"/>
          </a:p>
          <a:p>
            <a:pPr>
              <a:buNone/>
            </a:pPr>
            <a:r>
              <a:rPr lang="en-US" sz="18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440748"/>
            <a:ext cx="8858312" cy="12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7030A0"/>
                </a:solidFill>
              </a:rPr>
              <a:t>i</a:t>
            </a:r>
            <a:r>
              <a:rPr lang="en-IN" sz="16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print("Constructor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print("f1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s1.f1()</a:t>
            </a:r>
          </a:p>
          <a:p>
            <a:pPr>
              <a:buNone/>
            </a:pPr>
            <a:r>
              <a:rPr lang="en-US" sz="18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3571900" cy="12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7030A0"/>
                </a:solidFill>
              </a:rPr>
              <a:t>i</a:t>
            </a:r>
            <a:r>
              <a:rPr lang="en-IN" sz="16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print("Constructor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print("f1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1800" b="1" u="sng" dirty="0" smtClean="0"/>
          </a:p>
          <a:p>
            <a:pPr>
              <a:buNone/>
            </a:pPr>
            <a:r>
              <a:rPr lang="en-US" sz="18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2728657" cy="127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4942" y="1643050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s1.f1()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</a:t>
            </a:r>
            <a:r>
              <a:rPr lang="en-IN" b="1" dirty="0" err="1" smtClean="0">
                <a:solidFill>
                  <a:srgbClr val="C00000"/>
                </a:solidFill>
              </a:rPr>
              <a:t>Sample.i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print(s1.i)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self.i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428628" cy="41523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143504" y="1500174"/>
            <a:ext cx="3786214" cy="3571900"/>
          </a:xfrm>
          <a:prstGeom prst="wedgeRectCallout">
            <a:avLst>
              <a:gd name="adj1" fmla="val -125344"/>
              <a:gd name="adj2" fmla="val 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 mentioned previously , if we use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r>
              <a:rPr lang="en-US" b="1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rgbClr val="FFFF00"/>
                </a:solidFill>
              </a:rPr>
              <a:t>object reference </a:t>
            </a:r>
            <a:r>
              <a:rPr lang="en-US" b="1" dirty="0" smtClean="0">
                <a:solidFill>
                  <a:schemeClr val="bg1"/>
                </a:solidFill>
              </a:rPr>
              <a:t>to </a:t>
            </a:r>
            <a:r>
              <a:rPr lang="en-US" b="1" dirty="0" smtClean="0">
                <a:solidFill>
                  <a:srgbClr val="FFFF00"/>
                </a:solidFill>
              </a:rPr>
              <a:t>modify</a:t>
            </a:r>
            <a:r>
              <a:rPr lang="en-US" b="1" dirty="0" smtClean="0">
                <a:solidFill>
                  <a:schemeClr val="bg1"/>
                </a:solidFill>
              </a:rPr>
              <a:t> a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, then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does not </a:t>
            </a:r>
            <a:r>
              <a:rPr lang="en-US" b="1" dirty="0" smtClean="0">
                <a:solidFill>
                  <a:srgbClr val="FFFF00"/>
                </a:solidFill>
              </a:rPr>
              <a:t>modify </a:t>
            </a:r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. Rather it creates a new </a:t>
            </a:r>
            <a:r>
              <a:rPr lang="en-US" b="1" dirty="0" smtClean="0">
                <a:solidFill>
                  <a:srgbClr val="FFFF00"/>
                </a:solidFill>
              </a:rPr>
              <a:t>instance variable</a:t>
            </a:r>
            <a:r>
              <a:rPr lang="en-US" b="1" dirty="0" smtClean="0">
                <a:solidFill>
                  <a:schemeClr val="bg1"/>
                </a:solidFill>
              </a:rPr>
              <a:t> inside the </a:t>
            </a:r>
            <a:r>
              <a:rPr lang="en-US" b="1" dirty="0" smtClean="0">
                <a:solidFill>
                  <a:srgbClr val="FFFF00"/>
                </a:solidFill>
              </a:rPr>
              <a:t>object’s memory area </a:t>
            </a:r>
            <a:r>
              <a:rPr lang="en-US" b="1" dirty="0" smtClean="0">
                <a:solidFill>
                  <a:schemeClr val="bg1"/>
                </a:solidFill>
              </a:rPr>
              <a:t>by the </a:t>
            </a:r>
            <a:r>
              <a:rPr lang="en-US" b="1" dirty="0" smtClean="0">
                <a:solidFill>
                  <a:srgbClr val="FFFF00"/>
                </a:solidFill>
              </a:rPr>
              <a:t>same name.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  in our case </a:t>
            </a:r>
            <a:r>
              <a:rPr lang="en-US" b="1" dirty="0" smtClean="0">
                <a:solidFill>
                  <a:srgbClr val="FFFF00"/>
                </a:solidFill>
              </a:rPr>
              <a:t>2 variables </a:t>
            </a:r>
            <a:r>
              <a:rPr lang="en-US" b="1" dirty="0" smtClean="0">
                <a:solidFill>
                  <a:schemeClr val="bg1"/>
                </a:solidFill>
              </a:rPr>
              <a:t>by the name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are created . </a:t>
            </a:r>
            <a:r>
              <a:rPr lang="en-US" b="1" dirty="0" smtClean="0">
                <a:solidFill>
                  <a:srgbClr val="FFFF00"/>
                </a:solidFill>
              </a:rPr>
              <a:t>One</a:t>
            </a:r>
            <a:r>
              <a:rPr lang="en-US" b="1" dirty="0" smtClean="0">
                <a:solidFill>
                  <a:schemeClr val="bg1"/>
                </a:solidFill>
              </a:rPr>
              <a:t> as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other</a:t>
            </a:r>
            <a:r>
              <a:rPr lang="en-US" b="1" dirty="0" smtClean="0">
                <a:solidFill>
                  <a:schemeClr val="bg1"/>
                </a:solidFill>
              </a:rPr>
              <a:t> as </a:t>
            </a:r>
            <a:r>
              <a:rPr lang="en-US" b="1" dirty="0" smtClean="0">
                <a:solidFill>
                  <a:srgbClr val="FFFF00"/>
                </a:solidFill>
              </a:rPr>
              <a:t>instance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self.i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print(s1.i)</a:t>
            </a: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3" y="5857892"/>
            <a:ext cx="426509" cy="415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print(s1.i)</a:t>
            </a: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490694" cy="65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are those variables which are defined within the </a:t>
            </a:r>
            <a:r>
              <a:rPr lang="en-IN" sz="2400" b="1" dirty="0" smtClean="0">
                <a:solidFill>
                  <a:srgbClr val="C00000"/>
                </a:solidFill>
              </a:rPr>
              <a:t>class body </a:t>
            </a:r>
            <a:r>
              <a:rPr lang="en-IN" sz="2400" b="1" u="sng" dirty="0" smtClean="0">
                <a:solidFill>
                  <a:srgbClr val="7030A0"/>
                </a:solidFill>
              </a:rPr>
              <a:t>outside any method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They are also called as </a:t>
            </a:r>
            <a:r>
              <a:rPr lang="en-US" sz="2400" b="1" dirty="0" smtClean="0">
                <a:solidFill>
                  <a:srgbClr val="C00000"/>
                </a:solidFill>
              </a:rPr>
              <a:t>static variables </a:t>
            </a:r>
            <a:r>
              <a:rPr lang="en-US" sz="2400" dirty="0" smtClean="0"/>
              <a:t>, although there is no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keyword used with them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s1.i=30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384645" cy="5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Sample.i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print(s1.i)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17" y="5357826"/>
            <a:ext cx="395469" cy="5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self.j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s1.i=100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1143008" cy="473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self.j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s1.i=100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643578"/>
            <a:ext cx="800105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self.j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=100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15016"/>
            <a:ext cx="1375842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C00000"/>
                </a:solidFill>
              </a:rPr>
              <a:t>delete/remove</a:t>
            </a:r>
            <a:r>
              <a:rPr lang="en-US" sz="2400" dirty="0" smtClean="0"/>
              <a:t> instance variables in 2 ways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classname</a:t>
            </a:r>
            <a:r>
              <a:rPr lang="en-US" sz="2000" b="1" dirty="0" smtClean="0">
                <a:solidFill>
                  <a:srgbClr val="0070C0"/>
                </a:solidFill>
              </a:rPr>
              <a:t> 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anywhere in the program</a:t>
            </a:r>
          </a:p>
          <a:p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cls</a:t>
            </a:r>
            <a:r>
              <a:rPr lang="en-US" sz="2000" b="1" dirty="0" smtClean="0">
                <a:solidFill>
                  <a:srgbClr val="0070C0"/>
                </a:solidFill>
              </a:rPr>
              <a:t>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 err="1" smtClean="0">
                <a:solidFill>
                  <a:srgbClr val="C00000"/>
                </a:solidFill>
              </a:rPr>
              <a:t>classmethod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b="1" u="sng" dirty="0" smtClean="0"/>
              <a:t>Special Note</a:t>
            </a:r>
            <a:r>
              <a:rPr lang="en-US" sz="2400" dirty="0" smtClean="0"/>
              <a:t>: We cannot </a:t>
            </a:r>
            <a:r>
              <a:rPr lang="en-US" sz="2400" b="1" dirty="0" smtClean="0">
                <a:solidFill>
                  <a:srgbClr val="7030A0"/>
                </a:solidFill>
              </a:rPr>
              <a:t>delete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throw </a:t>
            </a:r>
            <a:r>
              <a:rPr lang="en-US" sz="2400" b="1" dirty="0" err="1" smtClean="0">
                <a:solidFill>
                  <a:srgbClr val="C00000"/>
                </a:solidFill>
              </a:rPr>
              <a:t>AttributeError</a:t>
            </a:r>
            <a:r>
              <a:rPr lang="en-US" sz="2400" dirty="0" smtClean="0"/>
              <a:t> exception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Sample.i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8358245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</a:t>
            </a:r>
            <a:r>
              <a:rPr lang="en-IN" sz="1800" b="1" dirty="0" err="1" smtClean="0">
                <a:solidFill>
                  <a:srgbClr val="7030A0"/>
                </a:solidFill>
              </a:rPr>
              <a:t>self.i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214950"/>
            <a:ext cx="885831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i</a:t>
            </a:r>
            <a:r>
              <a:rPr lang="en-IN" sz="1800" b="1" dirty="0" smtClean="0">
                <a:solidFill>
                  <a:srgbClr val="C0000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70C0"/>
                </a:solidFill>
              </a:rPr>
              <a:t>del </a:t>
            </a:r>
            <a:r>
              <a:rPr lang="en-IN" sz="1800" b="1" dirty="0" err="1" smtClean="0">
                <a:solidFill>
                  <a:srgbClr val="0070C0"/>
                </a:solidFill>
              </a:rPr>
              <a:t>Sample.i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del </a:t>
            </a:r>
            <a:r>
              <a:rPr lang="en-IN" sz="1800" b="1" dirty="0" err="1" smtClean="0">
                <a:solidFill>
                  <a:srgbClr val="0070C0"/>
                </a:solidFill>
              </a:rPr>
              <a:t>Sample.i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572140"/>
            <a:ext cx="8786874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are </a:t>
            </a:r>
            <a:r>
              <a:rPr lang="en-IN" sz="2400" b="1" dirty="0" smtClean="0">
                <a:solidFill>
                  <a:srgbClr val="C00000"/>
                </a:solidFill>
              </a:rPr>
              <a:t>shared by all instances </a:t>
            </a:r>
            <a:r>
              <a:rPr lang="en-IN" sz="2400" dirty="0" smtClean="0"/>
              <a:t>of the class and </a:t>
            </a:r>
            <a:r>
              <a:rPr lang="en-IN" sz="2400" b="1" dirty="0" smtClean="0">
                <a:solidFill>
                  <a:srgbClr val="C00000"/>
                </a:solidFill>
              </a:rPr>
              <a:t>have the same value</a:t>
            </a:r>
            <a:r>
              <a:rPr lang="en-IN" sz="2400" dirty="0" smtClean="0"/>
              <a:t> for each instance of the class.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have a </a:t>
            </a:r>
            <a:r>
              <a:rPr lang="en-IN" sz="2400" b="1" dirty="0" smtClean="0">
                <a:solidFill>
                  <a:srgbClr val="C00000"/>
                </a:solidFill>
              </a:rPr>
              <a:t>single copy </a:t>
            </a:r>
            <a:r>
              <a:rPr lang="en-IN" sz="2400" dirty="0" smtClean="0"/>
              <a:t>maintained at the </a:t>
            </a:r>
            <a:r>
              <a:rPr lang="en-IN" sz="2400" b="1" dirty="0" smtClean="0">
                <a:solidFill>
                  <a:srgbClr val="0070C0"/>
                </a:solidFill>
              </a:rPr>
              <a:t>class level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Class Level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class level </a:t>
            </a:r>
            <a:r>
              <a:rPr lang="en-US" sz="2400" dirty="0" smtClean="0"/>
              <a:t>means inside the </a:t>
            </a:r>
            <a:r>
              <a:rPr lang="en-US" sz="2400" b="1" dirty="0" smtClean="0">
                <a:solidFill>
                  <a:srgbClr val="C00000"/>
                </a:solidFill>
              </a:rPr>
              <a:t>class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</a:t>
            </a:r>
            <a:r>
              <a:rPr lang="en-US" sz="2400" b="1" i="1" dirty="0" smtClean="0">
                <a:solidFill>
                  <a:srgbClr val="0070C0"/>
                </a:solidFill>
              </a:rPr>
              <a:t>for every class one special object is created called as </a:t>
            </a:r>
            <a:r>
              <a:rPr lang="en-US" sz="2400" b="1" u="sng" dirty="0" smtClean="0">
                <a:solidFill>
                  <a:srgbClr val="C00000"/>
                </a:solidFill>
              </a:rPr>
              <a:t>class object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Don’t think it is the same object which we create. No it is not that!</a:t>
            </a:r>
          </a:p>
          <a:p>
            <a:endParaRPr lang="en-US" sz="2400" dirty="0" smtClean="0"/>
          </a:p>
          <a:p>
            <a:r>
              <a:rPr lang="en-US" sz="2400" dirty="0" smtClean="0"/>
              <a:t>Rather , for every class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itself creates an object called as </a:t>
            </a:r>
            <a:r>
              <a:rPr lang="en-US" sz="2400" b="1" dirty="0" smtClean="0">
                <a:solidFill>
                  <a:srgbClr val="C00000"/>
                </a:solidFill>
              </a:rPr>
              <a:t>class object </a:t>
            </a:r>
            <a:r>
              <a:rPr lang="en-US" sz="2400" dirty="0" smtClean="0"/>
              <a:t>and inside this object all the </a:t>
            </a:r>
            <a:r>
              <a:rPr lang="en-US" sz="2400" b="1" dirty="0" smtClean="0">
                <a:solidFill>
                  <a:srgbClr val="C00000"/>
                </a:solidFill>
              </a:rPr>
              <a:t>class / static </a:t>
            </a:r>
            <a:r>
              <a:rPr lang="en-US" sz="2400" dirty="0" smtClean="0"/>
              <a:t>variables live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When Should </a:t>
            </a:r>
            <a:br>
              <a:rPr lang="en-US" sz="2800" b="1" dirty="0" smtClean="0"/>
            </a:br>
            <a:r>
              <a:rPr lang="en-US" sz="2800" b="1" dirty="0" smtClean="0"/>
              <a:t>We Use </a:t>
            </a:r>
            <a:r>
              <a:rPr lang="en-US" sz="2800" b="1" dirty="0" smtClean="0">
                <a:solidFill>
                  <a:srgbClr val="C00000"/>
                </a:solidFill>
              </a:rPr>
              <a:t>Class Variable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Whenever we don’t want to create a </a:t>
            </a:r>
            <a:r>
              <a:rPr lang="en-US" sz="2400" b="1" dirty="0" smtClean="0">
                <a:solidFill>
                  <a:srgbClr val="C00000"/>
                </a:solidFill>
              </a:rPr>
              <a:t>separate copy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variable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each object </a:t>
            </a:r>
            <a:r>
              <a:rPr lang="en-US" sz="2400" dirty="0" smtClean="0"/>
              <a:t>, then we can declare it as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variable </a:t>
            </a:r>
            <a:r>
              <a:rPr lang="en-US" sz="1900" b="1" dirty="0" smtClean="0">
                <a:solidFill>
                  <a:srgbClr val="7030A0"/>
                </a:solidFill>
              </a:rPr>
              <a:t>pi</a:t>
            </a:r>
            <a:r>
              <a:rPr lang="en-US" sz="1900" dirty="0" smtClean="0"/>
              <a:t> in a class called </a:t>
            </a:r>
            <a:r>
              <a:rPr lang="en-US" sz="1900" b="1" dirty="0" smtClean="0">
                <a:solidFill>
                  <a:srgbClr val="C00000"/>
                </a:solidFill>
              </a:rPr>
              <a:t>Circle</a:t>
            </a:r>
            <a:r>
              <a:rPr lang="en-US" sz="1900" dirty="0" smtClean="0"/>
              <a:t> can be declared as a </a:t>
            </a:r>
            <a:r>
              <a:rPr lang="en-US" sz="1900" b="1" dirty="0" smtClean="0">
                <a:solidFill>
                  <a:srgbClr val="C00000"/>
                </a:solidFill>
              </a:rPr>
              <a:t>class level variable </a:t>
            </a:r>
            <a:r>
              <a:rPr lang="en-US" sz="1900" dirty="0" smtClean="0"/>
              <a:t>since all </a:t>
            </a:r>
            <a:r>
              <a:rPr lang="en-US" sz="1900" b="1" dirty="0" smtClean="0">
                <a:solidFill>
                  <a:srgbClr val="C00000"/>
                </a:solidFill>
              </a:rPr>
              <a:t>Circle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objects</a:t>
            </a:r>
            <a:r>
              <a:rPr lang="en-US" sz="1900" dirty="0" smtClean="0"/>
              <a:t> will have the </a:t>
            </a:r>
            <a:r>
              <a:rPr lang="en-US" sz="1900" b="1" dirty="0" smtClean="0">
                <a:solidFill>
                  <a:srgbClr val="C00000"/>
                </a:solidFill>
              </a:rPr>
              <a:t>same value </a:t>
            </a:r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7030A0"/>
                </a:solidFill>
              </a:rPr>
              <a:t>pi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Another example could be a variable called </a:t>
            </a:r>
            <a:r>
              <a:rPr lang="en-US" sz="1900" b="1" dirty="0" err="1" smtClean="0">
                <a:solidFill>
                  <a:srgbClr val="7030A0"/>
                </a:solidFill>
              </a:rPr>
              <a:t>max_marks</a:t>
            </a:r>
            <a:r>
              <a:rPr lang="en-US" sz="1900" dirty="0" smtClean="0"/>
              <a:t> in a class called </a:t>
            </a:r>
            <a:r>
              <a:rPr lang="en-US" sz="1900" b="1" dirty="0" smtClean="0">
                <a:solidFill>
                  <a:srgbClr val="C00000"/>
                </a:solidFill>
              </a:rPr>
              <a:t>Student</a:t>
            </a:r>
            <a:r>
              <a:rPr lang="en-US" sz="1900" dirty="0" smtClean="0"/>
              <a:t> . It </a:t>
            </a:r>
            <a:r>
              <a:rPr lang="en-US" sz="1900" smtClean="0"/>
              <a:t>should also be </a:t>
            </a:r>
            <a:r>
              <a:rPr lang="en-US" sz="1900" dirty="0" smtClean="0"/>
              <a:t>declared at the </a:t>
            </a:r>
            <a:r>
              <a:rPr lang="en-US" sz="1900" b="1" dirty="0" smtClean="0">
                <a:solidFill>
                  <a:srgbClr val="C00000"/>
                </a:solidFill>
              </a:rPr>
              <a:t>class level </a:t>
            </a:r>
            <a:r>
              <a:rPr lang="en-US" sz="1900" dirty="0" smtClean="0"/>
              <a:t>because each </a:t>
            </a:r>
            <a:r>
              <a:rPr lang="en-US" sz="1900" b="1" dirty="0" smtClean="0">
                <a:solidFill>
                  <a:srgbClr val="C00000"/>
                </a:solidFill>
              </a:rPr>
              <a:t>Student </a:t>
            </a:r>
            <a:r>
              <a:rPr lang="en-US" sz="1900" dirty="0" smtClean="0"/>
              <a:t>will have same </a:t>
            </a:r>
            <a:r>
              <a:rPr lang="en-US" sz="1900" b="1" dirty="0" err="1" smtClean="0">
                <a:solidFill>
                  <a:srgbClr val="7030A0"/>
                </a:solidFill>
              </a:rPr>
              <a:t>max_marks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Class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can use a class variable at </a:t>
            </a:r>
            <a:r>
              <a:rPr lang="en-US" sz="2400" b="1" dirty="0" smtClean="0">
                <a:solidFill>
                  <a:srgbClr val="7030A0"/>
                </a:solidFill>
              </a:rPr>
              <a:t>6 places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dirty="0" smtClean="0"/>
              <a:t>Inside the </a:t>
            </a:r>
            <a:r>
              <a:rPr lang="en-US" sz="1900" b="1" dirty="0" smtClean="0">
                <a:solidFill>
                  <a:srgbClr val="C00000"/>
                </a:solidFill>
              </a:rPr>
              <a:t>class body </a:t>
            </a:r>
            <a:r>
              <a:rPr lang="en-US" sz="1900" dirty="0" smtClean="0"/>
              <a:t>but </a:t>
            </a:r>
            <a:r>
              <a:rPr lang="en-US" sz="1900" b="1" dirty="0" smtClean="0">
                <a:solidFill>
                  <a:srgbClr val="C00000"/>
                </a:solidFill>
              </a:rPr>
              <a:t>outside any method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the </a:t>
            </a:r>
            <a:r>
              <a:rPr lang="en-US" sz="1900" b="1" dirty="0" smtClean="0">
                <a:solidFill>
                  <a:srgbClr val="C00000"/>
                </a:solidFill>
              </a:rPr>
              <a:t>constructor </a:t>
            </a:r>
            <a:r>
              <a:rPr lang="en-US" sz="1900" dirty="0" smtClean="0"/>
              <a:t>using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 </a:t>
            </a:r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r>
              <a:rPr lang="en-US" sz="1900" dirty="0" smtClean="0"/>
              <a:t> 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 </a:t>
            </a:r>
            <a:r>
              <a:rPr lang="en-US" sz="1900" dirty="0" smtClean="0"/>
              <a:t>or using the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staticmethod</a:t>
            </a:r>
            <a:r>
              <a:rPr lang="en-US" sz="1900" dirty="0" smtClean="0"/>
              <a:t> using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From outside the class 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Inside Class Body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To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class body but outside any method body , we simply declare it below the </a:t>
            </a:r>
            <a:r>
              <a:rPr lang="en-US" sz="2400" b="1" dirty="0" smtClean="0">
                <a:solidFill>
                  <a:srgbClr val="C00000"/>
                </a:solidFill>
              </a:rPr>
              <a:t>class header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object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To access the </a:t>
            </a:r>
            <a:r>
              <a:rPr lang="en-US" sz="2400" b="1" dirty="0" smtClean="0">
                <a:solidFill>
                  <a:srgbClr val="C00000"/>
                </a:solidFill>
              </a:rPr>
              <a:t>class level variables </a:t>
            </a:r>
            <a:r>
              <a:rPr lang="en-US" sz="2400" dirty="0" smtClean="0"/>
              <a:t>we use </a:t>
            </a:r>
            <a:r>
              <a:rPr lang="en-US" sz="2400" b="1" dirty="0" smtClean="0">
                <a:solidFill>
                  <a:srgbClr val="C00000"/>
                </a:solidFill>
              </a:rPr>
              <a:t>class name </a:t>
            </a:r>
            <a:r>
              <a:rPr lang="en-US" sz="2400" dirty="0" smtClean="0"/>
              <a:t>before them with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786578" y="3786190"/>
            <a:ext cx="1985970" cy="1285884"/>
          </a:xfrm>
          <a:prstGeom prst="wedgeRectCallout">
            <a:avLst>
              <a:gd name="adj1" fmla="val -276322"/>
              <a:gd name="adj2" fmla="val -44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Access/Modify 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must clearly understand the difference between </a:t>
            </a:r>
            <a:r>
              <a:rPr lang="en-US" sz="2400" b="1" dirty="0" smtClean="0">
                <a:solidFill>
                  <a:srgbClr val="C00000"/>
                </a:solidFill>
              </a:rPr>
              <a:t>accessing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modifying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Accessing</a:t>
            </a:r>
            <a:r>
              <a:rPr lang="en-US" sz="2400" dirty="0" smtClean="0"/>
              <a:t> means we are just reading the value of the variable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Modifying</a:t>
            </a:r>
            <a:r>
              <a:rPr lang="en-US" sz="2400" dirty="0" smtClean="0"/>
              <a:t> means we are changing it’s value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12663</TotalTime>
  <Words>1272</Words>
  <Application>Microsoft Office PowerPoint</Application>
  <PresentationFormat>On-screen Show (4:3)</PresentationFormat>
  <Paragraphs>579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 Class Variables</vt:lpstr>
      <vt:lpstr> Class Variables</vt:lpstr>
      <vt:lpstr> What Is Class Level ?</vt:lpstr>
      <vt:lpstr> When Should  We Use Class Variable ?</vt:lpstr>
      <vt:lpstr> Using Class Variable</vt:lpstr>
      <vt:lpstr>  Declaring Inside Class Body</vt:lpstr>
      <vt:lpstr> How To Access/Modify  Class Variables?</vt:lpstr>
      <vt:lpstr> How To Access  Class Variables?</vt:lpstr>
      <vt:lpstr> How To Modify Class Variables?</vt:lpstr>
      <vt:lpstr> Example</vt:lpstr>
      <vt:lpstr>Exercise</vt:lpstr>
      <vt:lpstr>Solution</vt:lpstr>
      <vt:lpstr> Declaring Class Variable Inside Constructor</vt:lpstr>
      <vt:lpstr> Example</vt:lpstr>
      <vt:lpstr> Declaring Class Variable Inside Instance Method</vt:lpstr>
      <vt:lpstr> Example</vt:lpstr>
      <vt:lpstr> Obtaining Details Of  Class Variables</vt:lpstr>
      <vt:lpstr>Guess The Output ?</vt:lpstr>
      <vt:lpstr>How many class variables  will be created by this code?</vt:lpstr>
      <vt:lpstr>How many class variables  will be created by this code?</vt:lpstr>
      <vt:lpstr>How many class variables  will be created by this code?</vt:lpstr>
      <vt:lpstr>How many class variables  will be created by this code?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 Deleting Class Variables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1491</cp:revision>
  <dcterms:created xsi:type="dcterms:W3CDTF">2015-12-21T13:46:48Z</dcterms:created>
  <dcterms:modified xsi:type="dcterms:W3CDTF">2019-04-20T17:51:49Z</dcterms:modified>
</cp:coreProperties>
</file>