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1169" r:id="rId4"/>
    <p:sldId id="1219" r:id="rId5"/>
    <p:sldId id="1174" r:id="rId6"/>
    <p:sldId id="1220" r:id="rId7"/>
    <p:sldId id="1175" r:id="rId8"/>
    <p:sldId id="1221" r:id="rId9"/>
    <p:sldId id="1222" r:id="rId10"/>
    <p:sldId id="1223" r:id="rId11"/>
    <p:sldId id="1206" r:id="rId12"/>
    <p:sldId id="1224" r:id="rId13"/>
    <p:sldId id="1245" r:id="rId14"/>
    <p:sldId id="1209" r:id="rId15"/>
    <p:sldId id="1228" r:id="rId16"/>
    <p:sldId id="1225" r:id="rId17"/>
    <p:sldId id="1229" r:id="rId18"/>
    <p:sldId id="1230" r:id="rId19"/>
    <p:sldId id="1234" r:id="rId20"/>
    <p:sldId id="1235" r:id="rId21"/>
    <p:sldId id="1236" r:id="rId22"/>
    <p:sldId id="1233" r:id="rId23"/>
    <p:sldId id="1231" r:id="rId24"/>
    <p:sldId id="1232" r:id="rId25"/>
    <p:sldId id="1238" r:id="rId26"/>
    <p:sldId id="1247" r:id="rId27"/>
    <p:sldId id="1248" r:id="rId28"/>
    <p:sldId id="1250" r:id="rId29"/>
    <p:sldId id="1246" r:id="rId30"/>
    <p:sldId id="1237" r:id="rId31"/>
    <p:sldId id="1239" r:id="rId32"/>
    <p:sldId id="1240" r:id="rId33"/>
    <p:sldId id="1242" r:id="rId34"/>
    <p:sldId id="1241" r:id="rId35"/>
    <p:sldId id="1243" r:id="rId36"/>
    <p:sldId id="12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</a:t>
            </a:r>
            <a:r>
              <a:rPr lang="en-IN" sz="16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</a:t>
            </a:r>
            <a:r>
              <a:rPr lang="en-IN" sz="1600" b="1" dirty="0" smtClean="0">
                <a:solidFill>
                  <a:srgbClr val="C00000"/>
                </a:solidFill>
              </a:rPr>
              <a:t>="</a:t>
            </a:r>
            <a:r>
              <a:rPr lang="en-IN" sz="1600" b="1" dirty="0" err="1" smtClean="0">
                <a:solidFill>
                  <a:srgbClr val="C00000"/>
                </a:solidFill>
              </a:rPr>
              <a:t>Rahul</a:t>
            </a:r>
            <a:r>
              <a:rPr lang="en-IN" sz="16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7030A0"/>
                </a:solidFill>
              </a:rPr>
              <a:t>def __show(self):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e.__show</a:t>
            </a:r>
            <a:r>
              <a:rPr lang="en-IN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5009"/>
            <a:ext cx="6715172" cy="127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declare a data member with double underscore indicating that it is private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actually </a:t>
            </a:r>
            <a:r>
              <a:rPr lang="en-US" sz="2400" b="1" u="sng" dirty="0" smtClean="0">
                <a:solidFill>
                  <a:srgbClr val="002060"/>
                </a:solidFill>
              </a:rPr>
              <a:t>masks</a:t>
            </a:r>
            <a:r>
              <a:rPr lang="en-US" sz="2400" dirty="0" smtClean="0"/>
              <a:t> it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other words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</a:t>
            </a:r>
            <a:r>
              <a:rPr lang="en-US" sz="2400" i="1" u="sng" dirty="0" smtClean="0">
                <a:solidFill>
                  <a:srgbClr val="002060"/>
                </a:solidFill>
              </a:rPr>
              <a:t>changes the name of the variable </a:t>
            </a:r>
            <a:r>
              <a:rPr lang="en-US" sz="2400" dirty="0" smtClean="0"/>
              <a:t>by using the syntax </a:t>
            </a:r>
            <a:r>
              <a:rPr lang="en-US" sz="2400" b="1" dirty="0" smtClean="0">
                <a:solidFill>
                  <a:srgbClr val="C00000"/>
                </a:solidFill>
              </a:rPr>
              <a:t>_&lt;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&gt;__&lt;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attributename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__age </a:t>
            </a:r>
            <a:r>
              <a:rPr lang="en-US" sz="2400" dirty="0" smtClean="0"/>
              <a:t>will actually become </a:t>
            </a:r>
            <a:r>
              <a:rPr lang="en-US" sz="2400" b="1" dirty="0" smtClean="0">
                <a:solidFill>
                  <a:srgbClr val="7030A0"/>
                </a:solidFill>
              </a:rPr>
              <a:t>_</a:t>
            </a:r>
            <a:r>
              <a:rPr lang="en-US" sz="2400" b="1" dirty="0" err="1" smtClean="0">
                <a:solidFill>
                  <a:srgbClr val="7030A0"/>
                </a:solidFill>
              </a:rPr>
              <a:t>Emp__age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So, What It Means To Us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means that </a:t>
            </a:r>
            <a:r>
              <a:rPr lang="en-IN" sz="2400" b="1" dirty="0" smtClean="0">
                <a:solidFill>
                  <a:srgbClr val="C00000"/>
                </a:solidFill>
              </a:rPr>
              <a:t>private attributes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2060"/>
                </a:solidFill>
              </a:rPr>
              <a:t>not actually private </a:t>
            </a:r>
            <a:r>
              <a:rPr lang="en-IN" sz="2400" dirty="0" smtClean="0"/>
              <a:t>and are not prevented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from getting accessed from outside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if they are </a:t>
            </a:r>
            <a:r>
              <a:rPr lang="en-IN" sz="2400" b="1" dirty="0" smtClean="0">
                <a:solidFill>
                  <a:srgbClr val="C00000"/>
                </a:solidFill>
              </a:rPr>
              <a:t>accessed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C00000"/>
                </a:solidFill>
              </a:rPr>
              <a:t>above mentioned syntax </a:t>
            </a:r>
            <a:r>
              <a:rPr lang="en-IN" sz="2400" dirty="0" smtClean="0"/>
              <a:t>then no </a:t>
            </a:r>
            <a:r>
              <a:rPr lang="en-IN" sz="2400" b="1" dirty="0" smtClean="0">
                <a:solidFill>
                  <a:srgbClr val="C00000"/>
                </a:solidFill>
              </a:rPr>
              <a:t>Error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 will arise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finally we can say </a:t>
            </a:r>
            <a:r>
              <a:rPr lang="en-US" sz="2400" b="1" u="sng" dirty="0" smtClean="0">
                <a:solidFill>
                  <a:srgbClr val="002060"/>
                </a:solidFill>
              </a:rPr>
              <a:t>NOTHING IN PYTHON IS ACTUALLY PRIVATE 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Accessing Private Data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smtClean="0">
                <a:solidFill>
                  <a:srgbClr val="7030A0"/>
                </a:solidFill>
              </a:rPr>
              <a:t>="</a:t>
            </a:r>
            <a:r>
              <a:rPr lang="en-IN" sz="1400" b="1" dirty="0" err="1" smtClean="0">
                <a:solidFill>
                  <a:srgbClr val="7030A0"/>
                </a:solidFill>
              </a:rPr>
              <a:t>Rahul</a:t>
            </a:r>
            <a:r>
              <a:rPr lang="en-IN" sz="1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e.show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e._Emp__salary</a:t>
            </a:r>
            <a:r>
              <a:rPr lang="en-IN" sz="14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6715172" cy="60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And </a:t>
            </a:r>
            <a:r>
              <a:rPr lang="en-US" sz="2800" b="1" dirty="0" err="1" smtClean="0">
                <a:solidFill>
                  <a:srgbClr val="C00000"/>
                </a:solidFill>
              </a:rPr>
              <a:t>getattr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sets the value of given attribute of an object.</a:t>
            </a:r>
          </a:p>
          <a:p>
            <a:endParaRPr lang="en-IN" sz="2400" dirty="0" smtClean="0"/>
          </a:p>
          <a:p>
            <a:r>
              <a:rPr lang="en-IN" sz="2400" dirty="0" smtClean="0"/>
              <a:t>The syntax of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is: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setattr</a:t>
            </a:r>
            <a:r>
              <a:rPr lang="en-IN" sz="1900" b="1" dirty="0" smtClean="0">
                <a:solidFill>
                  <a:srgbClr val="002060"/>
                </a:solidFill>
              </a:rPr>
              <a:t>(object, name, value)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takes </a:t>
            </a:r>
            <a:r>
              <a:rPr lang="en-IN" sz="2400" b="1" dirty="0" smtClean="0">
                <a:solidFill>
                  <a:srgbClr val="C00000"/>
                </a:solidFill>
              </a:rPr>
              <a:t>three parameters</a:t>
            </a:r>
            <a:r>
              <a:rPr lang="en-IN" sz="2400" dirty="0" smtClean="0"/>
              <a:t>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object</a:t>
            </a:r>
            <a:r>
              <a:rPr lang="en-IN" sz="1900" dirty="0" smtClean="0"/>
              <a:t> - object whose attribute has to be set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name</a:t>
            </a:r>
            <a:r>
              <a:rPr lang="en-IN" sz="1900" dirty="0" smtClean="0"/>
              <a:t> - string which contains the name of the attribute to be set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value</a:t>
            </a:r>
            <a:r>
              <a:rPr lang="en-IN" sz="1900" dirty="0" smtClean="0"/>
              <a:t> - value of the attribute to be set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And </a:t>
            </a:r>
            <a:r>
              <a:rPr lang="en-US" sz="2800" b="1" dirty="0" err="1" smtClean="0">
                <a:solidFill>
                  <a:srgbClr val="C00000"/>
                </a:solidFill>
              </a:rPr>
              <a:t>getattr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returns</a:t>
            </a:r>
            <a:r>
              <a:rPr lang="en-IN" sz="2400" dirty="0" smtClean="0"/>
              <a:t> the value of the </a:t>
            </a:r>
            <a:r>
              <a:rPr lang="en-IN" sz="2400" b="1" dirty="0" smtClean="0">
                <a:solidFill>
                  <a:srgbClr val="C00000"/>
                </a:solidFill>
              </a:rPr>
              <a:t>named attribute </a:t>
            </a:r>
            <a:r>
              <a:rPr lang="en-IN" sz="2400" dirty="0" smtClean="0"/>
              <a:t>of an object. </a:t>
            </a:r>
          </a:p>
          <a:p>
            <a:endParaRPr lang="en-IN" sz="2400" dirty="0" smtClean="0"/>
          </a:p>
          <a:p>
            <a:r>
              <a:rPr lang="en-IN" sz="2400" dirty="0" smtClean="0"/>
              <a:t>If not found, it returns the default value provided to the function.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syntax of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is: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getattr</a:t>
            </a:r>
            <a:r>
              <a:rPr lang="en-IN" sz="1900" b="1" dirty="0" smtClean="0">
                <a:solidFill>
                  <a:srgbClr val="002060"/>
                </a:solidFill>
              </a:rPr>
              <a:t>(object, name, [default value])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returns: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value</a:t>
            </a:r>
            <a:r>
              <a:rPr lang="en-IN" sz="1900" dirty="0" smtClean="0"/>
              <a:t> of the named </a:t>
            </a:r>
            <a:r>
              <a:rPr lang="en-IN" sz="1900" b="1" dirty="0" smtClean="0">
                <a:solidFill>
                  <a:srgbClr val="002060"/>
                </a:solidFill>
              </a:rPr>
              <a:t>attribute</a:t>
            </a:r>
            <a:r>
              <a:rPr lang="en-IN" sz="1900" dirty="0" smtClean="0"/>
              <a:t> of the given </a:t>
            </a:r>
            <a:r>
              <a:rPr lang="en-IN" sz="1900" b="1" dirty="0" smtClean="0">
                <a:solidFill>
                  <a:srgbClr val="002060"/>
                </a:solidFill>
              </a:rPr>
              <a:t>object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default</a:t>
            </a:r>
            <a:r>
              <a:rPr lang="en-IN" sz="1900" dirty="0" smtClean="0"/>
              <a:t>, if no named attribute is found</a:t>
            </a:r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AttributeError</a:t>
            </a:r>
            <a:r>
              <a:rPr lang="en-IN" sz="1900" dirty="0" smtClean="0"/>
              <a:t> exception, if named attribute is </a:t>
            </a:r>
            <a:r>
              <a:rPr lang="en-IN" sz="1900" dirty="0" smtClean="0">
                <a:solidFill>
                  <a:srgbClr val="002060"/>
                </a:solidFill>
              </a:rPr>
              <a:t>not found </a:t>
            </a:r>
            <a:r>
              <a:rPr lang="en-IN" sz="1900" dirty="0" smtClean="0"/>
              <a:t>and </a:t>
            </a:r>
            <a:r>
              <a:rPr lang="en-IN" sz="1900" b="1" dirty="0" smtClean="0">
                <a:solidFill>
                  <a:srgbClr val="002060"/>
                </a:solidFill>
              </a:rPr>
              <a:t>default</a:t>
            </a:r>
            <a:r>
              <a:rPr lang="en-IN" sz="1900" dirty="0" smtClean="0"/>
              <a:t> is </a:t>
            </a:r>
            <a:r>
              <a:rPr lang="en-IN" sz="1900" b="1" dirty="0" smtClean="0">
                <a:solidFill>
                  <a:srgbClr val="002060"/>
                </a:solidFill>
              </a:rPr>
              <a:t>not defined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Data: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pass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Data()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d.id = 10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print(d.id)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setattr</a:t>
            </a:r>
            <a:r>
              <a:rPr lang="en-IN" sz="2400" b="1" dirty="0" smtClean="0">
                <a:solidFill>
                  <a:srgbClr val="7030A0"/>
                </a:solidFill>
              </a:rPr>
              <a:t>(d, 'id', 20)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print(d.id)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20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whenever we try to print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by passing it’s name to the </a:t>
            </a:r>
            <a:r>
              <a:rPr lang="en-IN" sz="2400" b="1" dirty="0" smtClean="0">
                <a:solidFill>
                  <a:srgbClr val="C00000"/>
                </a:solidFill>
              </a:rPr>
              <a:t>print() </a:t>
            </a:r>
            <a:r>
              <a:rPr lang="en-IN" sz="2400" dirty="0" smtClean="0"/>
              <a:t>function , we get </a:t>
            </a:r>
            <a:r>
              <a:rPr lang="en-IN" sz="2400" b="1" dirty="0" smtClean="0">
                <a:solidFill>
                  <a:srgbClr val="C00000"/>
                </a:solidFill>
              </a:rPr>
              <a:t>2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outputs</a:t>
            </a:r>
            <a:r>
              <a:rPr lang="en-IN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predefined classes </a:t>
            </a:r>
            <a:r>
              <a:rPr lang="en-US" sz="1900" dirty="0" smtClean="0"/>
              <a:t>like </a:t>
            </a:r>
            <a:r>
              <a:rPr lang="en-US" sz="1900" b="1" dirty="0" smtClean="0">
                <a:solidFill>
                  <a:srgbClr val="002060"/>
                </a:solidFill>
              </a:rPr>
              <a:t>list</a:t>
            </a:r>
            <a:r>
              <a:rPr lang="en-US" sz="1900" dirty="0" smtClean="0"/>
              <a:t> ,</a:t>
            </a:r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dirty="0" smtClean="0"/>
              <a:t> or </a:t>
            </a:r>
            <a:r>
              <a:rPr lang="en-US" sz="1900" b="1" dirty="0" err="1" smtClean="0">
                <a:solidFill>
                  <a:srgbClr val="002060"/>
                </a:solidFill>
              </a:rPr>
              <a:t>str</a:t>
            </a:r>
            <a:r>
              <a:rPr lang="en-US" sz="1900" dirty="0" smtClean="0"/>
              <a:t> , we get the </a:t>
            </a:r>
            <a:r>
              <a:rPr lang="en-US" sz="1900" b="1" dirty="0" smtClean="0">
                <a:solidFill>
                  <a:srgbClr val="C00000"/>
                </a:solidFill>
              </a:rPr>
              <a:t>contents of the object 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our own class objects </a:t>
            </a:r>
            <a:r>
              <a:rPr lang="en-US" sz="1900" dirty="0" smtClean="0"/>
              <a:t>we get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002060"/>
                </a:solidFill>
              </a:rPr>
              <a:t>class name </a:t>
            </a:r>
            <a:r>
              <a:rPr lang="en-IN" sz="1900" dirty="0" smtClean="0"/>
              <a:t>and the </a:t>
            </a:r>
            <a:r>
              <a:rPr lang="en-IN" sz="1900" b="1" dirty="0" smtClean="0">
                <a:solidFill>
                  <a:srgbClr val="002060"/>
                </a:solidFill>
              </a:rPr>
              <a:t>id</a:t>
            </a:r>
            <a:r>
              <a:rPr lang="en-IN" sz="1900" dirty="0" smtClean="0"/>
              <a:t> of the </a:t>
            </a:r>
            <a:r>
              <a:rPr lang="en-IN" sz="1900" b="1" dirty="0" smtClean="0">
                <a:solidFill>
                  <a:srgbClr val="C00000"/>
                </a:solidFill>
              </a:rPr>
              <a:t>object instance </a:t>
            </a:r>
            <a:r>
              <a:rPr lang="en-IN" sz="1900" dirty="0" smtClean="0"/>
              <a:t>(which is the object’s memory address in </a:t>
            </a:r>
            <a:r>
              <a:rPr lang="en-IN" sz="1900" b="1" dirty="0" err="1" smtClean="0">
                <a:solidFill>
                  <a:srgbClr val="002060"/>
                </a:solidFill>
              </a:rPr>
              <a:t>CPython</a:t>
            </a:r>
            <a:r>
              <a:rPr lang="en-IN" sz="1900" dirty="0" smtClean="0"/>
              <a:t>.)</a:t>
            </a:r>
            <a:endParaRPr lang="en-US" sz="19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whenever we pass an object reference name to the print() function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 internally calls a special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instance method </a:t>
            </a:r>
            <a:r>
              <a:rPr lang="en-IN" sz="2400" dirty="0" smtClean="0"/>
              <a:t>available in </a:t>
            </a:r>
            <a:r>
              <a:rPr lang="en-IN" sz="2400" b="1" dirty="0" smtClean="0">
                <a:solidFill>
                  <a:srgbClr val="7030A0"/>
                </a:solidFill>
              </a:rPr>
              <a:t>our class.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is 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repr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From where this </a:t>
            </a:r>
            <a:br>
              <a:rPr lang="en-US" sz="2800" b="1" dirty="0" smtClean="0"/>
            </a:br>
            <a:r>
              <a:rPr lang="en-US" sz="2800" b="1" dirty="0" smtClean="0"/>
              <a:t>method came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onwards , every class which we create always automatically inherits from the class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</a:p>
          <a:p>
            <a:endParaRPr lang="en-US" sz="2400" dirty="0" smtClean="0"/>
          </a:p>
          <a:p>
            <a:r>
              <a:rPr lang="en-US" sz="2400" dirty="0" smtClean="0"/>
              <a:t>Or , we can say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implicitly inherits our class from 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</a:t>
            </a:r>
            <a:r>
              <a:rPr lang="en-IN" sz="2400" dirty="0" smtClean="0"/>
              <a:t>defines some special methods which every class inherits .</a:t>
            </a:r>
          </a:p>
          <a:p>
            <a:endParaRPr lang="en-US" sz="2400" dirty="0" smtClean="0"/>
          </a:p>
          <a:p>
            <a:r>
              <a:rPr lang="en-US" sz="2400" dirty="0" smtClean="0"/>
              <a:t>Amongst these special methods some very important are  </a:t>
            </a:r>
            <a:r>
              <a:rPr lang="en-US" sz="2400" b="1" dirty="0" smtClean="0">
                <a:solidFill>
                  <a:srgbClr val="7030A0"/>
                </a:solidFill>
              </a:rPr>
              <a:t>__init__()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</a:t>
            </a:r>
            <a:r>
              <a:rPr lang="en-US" sz="2400" b="1" dirty="0" err="1" smtClean="0">
                <a:solidFill>
                  <a:srgbClr val="7030A0"/>
                </a:solidFill>
              </a:rPr>
              <a:t>repr</a:t>
            </a:r>
            <a:r>
              <a:rPr lang="en-US" sz="2400" b="1" dirty="0" smtClean="0">
                <a:solidFill>
                  <a:srgbClr val="7030A0"/>
                </a:solidFill>
              </a:rPr>
              <a:t>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__new__()</a:t>
            </a:r>
            <a:r>
              <a:rPr lang="en-US" sz="2400" dirty="0" smtClean="0"/>
              <a:t> etc </a:t>
            </a:r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Encapsulation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Does Python Support Encapsulation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Declare Private Members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setattr</a:t>
            </a:r>
            <a:r>
              <a:rPr lang="en-US" dirty="0" smtClean="0"/>
              <a:t>( ) And </a:t>
            </a:r>
            <a:r>
              <a:rPr lang="en-US" dirty="0" err="1" smtClean="0"/>
              <a:t>getattr</a:t>
            </a:r>
            <a:r>
              <a:rPr lang="en-US" dirty="0" smtClean="0"/>
              <a:t>( ) 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object Class And The __</a:t>
            </a:r>
            <a:r>
              <a:rPr lang="en-US" dirty="0" err="1" smtClean="0"/>
              <a:t>repr</a:t>
            </a:r>
            <a:r>
              <a:rPr lang="en-US" dirty="0" smtClean="0"/>
              <a:t>__()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Destructor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all the members </a:t>
            </a:r>
            <a:br>
              <a:rPr lang="en-US" sz="2800" b="1" dirty="0" smtClean="0"/>
            </a:br>
            <a:r>
              <a:rPr lang="en-US" sz="2800" b="1" dirty="0" smtClean="0"/>
              <a:t>of object class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Yes , it is very simple!</a:t>
            </a:r>
          </a:p>
          <a:p>
            <a:endParaRPr lang="en-US" sz="2400" dirty="0" smtClean="0"/>
          </a:p>
          <a:p>
            <a:r>
              <a:rPr lang="en-US" sz="2400" dirty="0" smtClean="0"/>
              <a:t>Just create an instance of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class and call the function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Recall that we used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print names of all the </a:t>
            </a:r>
            <a:r>
              <a:rPr lang="en-US" sz="2400" b="1" dirty="0" smtClean="0">
                <a:solidFill>
                  <a:srgbClr val="002060"/>
                </a:solidFill>
              </a:rPr>
              <a:t>members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rgbClr val="002060"/>
                </a:solidFill>
              </a:rPr>
              <a:t>module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Similarly we also can use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print names </a:t>
            </a:r>
            <a:r>
              <a:rPr lang="en-US" sz="2400" dirty="0" smtClean="0"/>
              <a:t>of all the members of any class by passing it the i</a:t>
            </a:r>
            <a:r>
              <a:rPr lang="en-US" sz="2400" b="1" dirty="0" smtClean="0">
                <a:solidFill>
                  <a:srgbClr val="C00000"/>
                </a:solidFill>
              </a:rPr>
              <a:t>nstance</a:t>
            </a:r>
            <a:r>
              <a:rPr lang="en-US" sz="2400" dirty="0" smtClean="0"/>
              <a:t> of the class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=object()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print(type(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print(dir(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smtClean="0"/>
          </a:p>
          <a:p>
            <a:pPr>
              <a:buNone/>
            </a:pPr>
            <a:r>
              <a:rPr lang="en-US" sz="2400" b="1" u="sng" smtClean="0"/>
              <a:t>Output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90694"/>
            <a:ext cx="8715436" cy="156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if we do not redefine (override)  this method in our class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it’s </a:t>
            </a:r>
            <a:r>
              <a:rPr lang="en-US" sz="2400" b="1" dirty="0" smtClean="0">
                <a:solidFill>
                  <a:srgbClr val="7030A0"/>
                </a:solidFill>
              </a:rPr>
              <a:t>default implementation </a:t>
            </a:r>
            <a:r>
              <a:rPr lang="en-US" sz="2400" dirty="0" smtClean="0"/>
              <a:t>given by </a:t>
            </a:r>
            <a:r>
              <a:rPr lang="en-US" sz="2400" b="1" dirty="0" smtClean="0">
                <a:solidFill>
                  <a:srgbClr val="7030A0"/>
                </a:solidFill>
              </a:rPr>
              <a:t>object class </a:t>
            </a:r>
            <a:r>
              <a:rPr lang="en-US" sz="2400" dirty="0" smtClean="0"/>
              <a:t>which is designed in such a way that it </a:t>
            </a:r>
            <a:r>
              <a:rPr lang="en-US" sz="2400" b="1" dirty="0" smtClean="0">
                <a:solidFill>
                  <a:srgbClr val="7030A0"/>
                </a:solidFill>
              </a:rPr>
              <a:t>returns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class name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7030A0"/>
                </a:solidFill>
              </a:rPr>
              <a:t>object’s memory address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However all built in classes like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/>
              <a:t> etc have </a:t>
            </a:r>
            <a:r>
              <a:rPr lang="en-US" sz="2400" b="1" dirty="0" smtClean="0">
                <a:solidFill>
                  <a:srgbClr val="7030A0"/>
                </a:solidFill>
              </a:rPr>
              <a:t>overridden</a:t>
            </a:r>
            <a:r>
              <a:rPr lang="en-US" sz="2400" dirty="0" smtClean="0"/>
              <a:t> this method in such a way that it returns the content of the object.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if we also want the same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for our object then  we also can </a:t>
            </a:r>
            <a:r>
              <a:rPr lang="en-US" sz="2400" b="1" dirty="0" smtClean="0">
                <a:solidFill>
                  <a:srgbClr val="7030A0"/>
                </a:solidFill>
              </a:rPr>
              <a:t>override</a:t>
            </a:r>
            <a:r>
              <a:rPr lang="en-US" sz="2400" dirty="0" smtClean="0"/>
              <a:t> this method in our class in such a way that it returns the </a:t>
            </a:r>
            <a:r>
              <a:rPr lang="en-US" sz="2400" b="1" dirty="0" smtClean="0">
                <a:solidFill>
                  <a:srgbClr val="7030A0"/>
                </a:solidFill>
              </a:rPr>
              <a:t>content of the 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only point we have to remember while </a:t>
            </a:r>
            <a:r>
              <a:rPr lang="en-US" sz="2400" b="1" dirty="0" smtClean="0">
                <a:solidFill>
                  <a:srgbClr val="7030A0"/>
                </a:solidFill>
              </a:rPr>
              <a:t>overriding</a:t>
            </a:r>
            <a:r>
              <a:rPr lang="en-US" sz="2400" dirty="0" smtClean="0"/>
              <a:t> this method is that </a:t>
            </a:r>
            <a:r>
              <a:rPr lang="en-US" sz="2400" b="1" i="1" dirty="0" smtClean="0">
                <a:solidFill>
                  <a:srgbClr val="7030A0"/>
                </a:solidFill>
              </a:rPr>
              <a:t>it should return a string value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self,age,name,salary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=salary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</a:rPr>
              <a:t>def __</a:t>
            </a:r>
            <a:r>
              <a:rPr lang="en-US" sz="1800" b="1" dirty="0" err="1" smtClean="0">
                <a:solidFill>
                  <a:srgbClr val="C00000"/>
                </a:solidFill>
              </a:rPr>
              <a:t>repr</a:t>
            </a:r>
            <a:r>
              <a:rPr lang="en-US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return </a:t>
            </a:r>
            <a:r>
              <a:rPr lang="en-US" sz="1800" b="1" dirty="0" err="1" smtClean="0">
                <a:solidFill>
                  <a:srgbClr val="C00000"/>
                </a:solidFill>
              </a:rPr>
              <a:t>f"Age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,Name:</a:t>
            </a:r>
            <a:r>
              <a:rPr lang="en-US" sz="1800" b="1" dirty="0" smtClean="0">
                <a:solidFill>
                  <a:srgbClr val="7030A0"/>
                </a:solidFill>
              </a:rPr>
              <a:t>{self.name}</a:t>
            </a:r>
            <a:r>
              <a:rPr lang="en-US" sz="1800" b="1" dirty="0" smtClean="0">
                <a:solidFill>
                  <a:srgbClr val="C00000"/>
                </a:solidFill>
              </a:rPr>
              <a:t>,Salary: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e=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print(e)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1574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__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__()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repr</a:t>
            </a:r>
            <a:r>
              <a:rPr lang="en-IN" sz="2400" b="1" dirty="0" smtClean="0">
                <a:solidFill>
                  <a:srgbClr val="C00000"/>
                </a:solidFill>
              </a:rPr>
              <a:t>()__ </a:t>
            </a:r>
            <a:r>
              <a:rPr lang="en-IN" sz="2400" dirty="0" smtClean="0"/>
              <a:t>, there is another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which also returns </a:t>
            </a:r>
            <a:r>
              <a:rPr lang="en-IN" sz="2400" dirty="0" smtClean="0"/>
              <a:t>string representations of an </a:t>
            </a:r>
            <a:r>
              <a:rPr lang="en-IN" sz="2400" dirty="0" smtClean="0"/>
              <a:t>object.</a:t>
            </a: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in the previous code if we replace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repr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, we will still get the same output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What’s The Difference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According to Python’s official documentation: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__</a:t>
            </a:r>
            <a:r>
              <a:rPr lang="en-IN" sz="1900" b="1" dirty="0" err="1" smtClean="0">
                <a:solidFill>
                  <a:srgbClr val="C00000"/>
                </a:solidFill>
              </a:rPr>
              <a:t>str</a:t>
            </a:r>
            <a:r>
              <a:rPr lang="en-IN" sz="1900" b="1" dirty="0" smtClean="0">
                <a:solidFill>
                  <a:srgbClr val="C00000"/>
                </a:solidFill>
              </a:rPr>
              <a:t>__() </a:t>
            </a:r>
            <a:r>
              <a:rPr lang="en-IN" sz="1900" dirty="0" smtClean="0"/>
              <a:t>is used for creating output for end user while </a:t>
            </a:r>
            <a:r>
              <a:rPr lang="en-IN" sz="1900" b="1" dirty="0" smtClean="0">
                <a:solidFill>
                  <a:srgbClr val="C00000"/>
                </a:solidFill>
              </a:rPr>
              <a:t>__</a:t>
            </a:r>
            <a:r>
              <a:rPr lang="en-IN" sz="1900" b="1" dirty="0" err="1" smtClean="0">
                <a:solidFill>
                  <a:srgbClr val="C00000"/>
                </a:solidFill>
              </a:rPr>
              <a:t>repr</a:t>
            </a:r>
            <a:r>
              <a:rPr lang="en-IN" sz="1900" b="1" dirty="0" smtClean="0">
                <a:solidFill>
                  <a:srgbClr val="C00000"/>
                </a:solidFill>
              </a:rPr>
              <a:t>()__ </a:t>
            </a:r>
            <a:r>
              <a:rPr lang="en-IN" sz="1900" dirty="0" smtClean="0"/>
              <a:t>is mainly used for debugging and development. </a:t>
            </a:r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repr’s</a:t>
            </a:r>
            <a:r>
              <a:rPr lang="en-IN" sz="1900" dirty="0" smtClean="0"/>
              <a:t> </a:t>
            </a:r>
            <a:r>
              <a:rPr lang="en-IN" sz="1900" dirty="0" smtClean="0"/>
              <a:t>goal is to be unambiguous and </a:t>
            </a:r>
            <a:r>
              <a:rPr lang="en-IN" sz="1900" b="1" dirty="0" err="1" smtClean="0">
                <a:solidFill>
                  <a:srgbClr val="C00000"/>
                </a:solidFill>
              </a:rPr>
              <a:t>str’s</a:t>
            </a:r>
            <a:r>
              <a:rPr lang="en-IN" sz="1900" dirty="0" smtClean="0"/>
              <a:t> is to be readable.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__</a:t>
            </a:r>
            <a:r>
              <a:rPr lang="en-IN" sz="1900" b="1" dirty="0" err="1" smtClean="0">
                <a:solidFill>
                  <a:srgbClr val="C00000"/>
                </a:solidFill>
              </a:rPr>
              <a:t>repr</a:t>
            </a:r>
            <a:r>
              <a:rPr lang="en-IN" sz="1900" b="1" dirty="0" smtClean="0">
                <a:solidFill>
                  <a:srgbClr val="C00000"/>
                </a:solidFill>
              </a:rPr>
              <a:t>__()</a:t>
            </a:r>
            <a:r>
              <a:rPr lang="en-IN" sz="1900" dirty="0" smtClean="0"/>
              <a:t> </a:t>
            </a:r>
            <a:r>
              <a:rPr lang="en-IN" sz="1900" b="1" dirty="0" smtClean="0">
                <a:solidFill>
                  <a:srgbClr val="002060"/>
                </a:solidFill>
              </a:rPr>
              <a:t>compute the </a:t>
            </a:r>
            <a:r>
              <a:rPr lang="en-IN" sz="1900" b="1" dirty="0" smtClean="0">
                <a:solidFill>
                  <a:srgbClr val="7030A0"/>
                </a:solidFill>
              </a:rPr>
              <a:t>“official” </a:t>
            </a:r>
            <a:r>
              <a:rPr lang="en-IN" sz="1900" b="1" dirty="0" smtClean="0">
                <a:solidFill>
                  <a:srgbClr val="002060"/>
                </a:solidFill>
              </a:rPr>
              <a:t>string representation of an </a:t>
            </a:r>
            <a:r>
              <a:rPr lang="en-IN" sz="1900" b="1" dirty="0" smtClean="0">
                <a:solidFill>
                  <a:srgbClr val="002060"/>
                </a:solidFill>
              </a:rPr>
              <a:t>object</a:t>
            </a:r>
            <a:r>
              <a:rPr lang="en-IN" sz="1900" dirty="0" smtClean="0"/>
              <a:t> (a representation that has all information about the abject) and </a:t>
            </a:r>
            <a:r>
              <a:rPr lang="en-IN" sz="1900" b="1" dirty="0" smtClean="0">
                <a:solidFill>
                  <a:srgbClr val="C00000"/>
                </a:solidFill>
              </a:rPr>
              <a:t>__</a:t>
            </a:r>
            <a:r>
              <a:rPr lang="en-IN" sz="1900" b="1" dirty="0" err="1" smtClean="0">
                <a:solidFill>
                  <a:srgbClr val="C00000"/>
                </a:solidFill>
              </a:rPr>
              <a:t>str</a:t>
            </a:r>
            <a:r>
              <a:rPr lang="en-IN" sz="1900" b="1" dirty="0" smtClean="0">
                <a:solidFill>
                  <a:srgbClr val="C00000"/>
                </a:solidFill>
              </a:rPr>
              <a:t>()__ </a:t>
            </a:r>
            <a:r>
              <a:rPr lang="en-IN" sz="1900" dirty="0" smtClean="0"/>
              <a:t>is used to </a:t>
            </a:r>
            <a:r>
              <a:rPr lang="en-IN" sz="1900" b="1" dirty="0" smtClean="0">
                <a:solidFill>
                  <a:srgbClr val="002060"/>
                </a:solidFill>
              </a:rPr>
              <a:t>compute the “informal” string representation of an object</a:t>
            </a:r>
            <a:r>
              <a:rPr lang="en-IN" sz="1900" dirty="0" smtClean="0"/>
              <a:t> (a representation that is useful for printing the object).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today =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datetime.datetime.now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today.__str</a:t>
            </a:r>
            <a:r>
              <a:rPr lang="en-IN" sz="2400" b="1" dirty="0" smtClean="0">
                <a:solidFill>
                  <a:srgbClr val="C00000"/>
                </a:solidFill>
              </a:rPr>
              <a:t>__())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today.__repr</a:t>
            </a:r>
            <a:r>
              <a:rPr lang="en-IN" sz="2400" b="1" dirty="0" smtClean="0">
                <a:solidFill>
                  <a:srgbClr val="C00000"/>
                </a:solidFill>
              </a:rPr>
              <a:t>__())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print(today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vsrep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8459381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Conclusion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__( </a:t>
            </a:r>
            <a:r>
              <a:rPr lang="en-IN" sz="2400" b="1" dirty="0" smtClean="0">
                <a:solidFill>
                  <a:srgbClr val="C00000"/>
                </a:solidFill>
              </a:rPr>
              <a:t>) </a:t>
            </a:r>
            <a:r>
              <a:rPr lang="en-IN" sz="2400" dirty="0" smtClean="0"/>
              <a:t>displays today’s date in a way that the user can understand the date and time.</a:t>
            </a:r>
            <a:endParaRPr lang="en-IN" sz="2400" dirty="0" smtClean="0"/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repr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prints “official” representation of a date-time object (means using the “official” string representation we can reconstruct the object).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a </a:t>
            </a:r>
            <a:r>
              <a:rPr lang="en-IN" sz="2400" b="1" dirty="0" smtClean="0">
                <a:solidFill>
                  <a:srgbClr val="002060"/>
                </a:solidFill>
              </a:rPr>
              <a:t>constructor</a:t>
            </a:r>
            <a:r>
              <a:rPr lang="en-IN" sz="2400" dirty="0" smtClean="0"/>
              <a:t> is used to </a:t>
            </a:r>
            <a:r>
              <a:rPr lang="en-IN" sz="2400" b="1" dirty="0" smtClean="0">
                <a:solidFill>
                  <a:srgbClr val="C00000"/>
                </a:solidFill>
              </a:rPr>
              <a:t>initialize</a:t>
            </a:r>
            <a:r>
              <a:rPr lang="en-IN" sz="2400" dirty="0" smtClean="0"/>
              <a:t> an object, a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 is used to destroy the object and perform the final clean up.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 question arises that if we already have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clean up the memory , then </a:t>
            </a:r>
            <a:r>
              <a:rPr lang="en-IN" sz="2400" b="1" i="1" dirty="0" smtClean="0">
                <a:solidFill>
                  <a:srgbClr val="7030A0"/>
                </a:solidFill>
              </a:rPr>
              <a:t>why we need a destructor ?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 is the packing of </a:t>
            </a:r>
            <a:r>
              <a:rPr lang="en-IN" sz="2400" b="1" i="1" dirty="0" smtClean="0">
                <a:solidFill>
                  <a:srgbClr val="7030A0"/>
                </a:solidFill>
              </a:rPr>
              <a:t>data</a:t>
            </a:r>
            <a:r>
              <a:rPr lang="en-IN" sz="2400" b="1" dirty="0" smtClean="0">
                <a:solidFill>
                  <a:srgbClr val="7030A0"/>
                </a:solidFill>
              </a:rPr>
              <a:t> and </a:t>
            </a:r>
            <a:r>
              <a:rPr lang="en-IN" sz="2400" b="1" i="1" dirty="0" smtClean="0">
                <a:solidFill>
                  <a:srgbClr val="7030A0"/>
                </a:solidFill>
              </a:rPr>
              <a:t>functions operating on that data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FF0000"/>
                </a:solidFill>
              </a:rPr>
              <a:t>single component </a:t>
            </a:r>
            <a:r>
              <a:rPr lang="en-IN" sz="2400" dirty="0" smtClean="0"/>
              <a:t>and </a:t>
            </a:r>
            <a:r>
              <a:rPr lang="en-IN" sz="2400" b="1" i="1" dirty="0" smtClean="0">
                <a:solidFill>
                  <a:srgbClr val="00B050"/>
                </a:solidFill>
              </a:rPr>
              <a:t>restricting the access to some of the object’s components.</a:t>
            </a:r>
            <a:r>
              <a:rPr lang="en-IN" sz="2400" b="1" i="1" dirty="0" smtClean="0">
                <a:solidFill>
                  <a:srgbClr val="7030A0"/>
                </a:solidFill>
              </a:rPr>
              <a:t/>
            </a:r>
            <a:br>
              <a:rPr lang="en-IN" sz="2400" b="1" i="1" dirty="0" smtClean="0">
                <a:solidFill>
                  <a:srgbClr val="7030A0"/>
                </a:solidFill>
              </a:rPr>
            </a:br>
            <a:endParaRPr lang="en-IN" sz="2400" b="1" i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 means that the internal representation of an object is </a:t>
            </a:r>
            <a:r>
              <a:rPr lang="en-IN" sz="2400" b="1" dirty="0" smtClean="0">
                <a:solidFill>
                  <a:srgbClr val="002060"/>
                </a:solidFill>
              </a:rPr>
              <a:t>generally hidden </a:t>
            </a:r>
            <a:r>
              <a:rPr lang="en-IN" sz="2400" dirty="0" smtClean="0"/>
              <a:t>from view </a:t>
            </a:r>
            <a:r>
              <a:rPr lang="en-IN" sz="2400" b="1" dirty="0" smtClean="0">
                <a:solidFill>
                  <a:srgbClr val="002060"/>
                </a:solidFill>
              </a:rPr>
              <a:t>outside of the class body.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in python we do have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C00000"/>
                </a:solidFill>
              </a:rPr>
              <a:t>clean up the memory</a:t>
            </a:r>
            <a:r>
              <a:rPr lang="en-IN" sz="2400" dirty="0" smtClean="0"/>
              <a:t>, but it’s not just memory which has to be freed when an object is </a:t>
            </a:r>
            <a:r>
              <a:rPr lang="en-IN" sz="2400" dirty="0" err="1" smtClean="0"/>
              <a:t>dereferenced</a:t>
            </a:r>
            <a:r>
              <a:rPr lang="en-IN" sz="2400" dirty="0" smtClean="0"/>
              <a:t> or destroyed.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can be a </a:t>
            </a:r>
            <a:r>
              <a:rPr lang="en-IN" sz="2400" b="1" dirty="0" smtClean="0">
                <a:solidFill>
                  <a:srgbClr val="C00000"/>
                </a:solidFill>
              </a:rPr>
              <a:t>lot of other resources as well</a:t>
            </a:r>
            <a:r>
              <a:rPr lang="en-IN" sz="2400" dirty="0" smtClean="0"/>
              <a:t>, like </a:t>
            </a:r>
            <a:r>
              <a:rPr lang="en-IN" sz="2400" b="1" dirty="0" smtClean="0">
                <a:solidFill>
                  <a:srgbClr val="002060"/>
                </a:solidFill>
              </a:rPr>
              <a:t>closing open files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closing database connections </a:t>
            </a:r>
            <a:r>
              <a:rPr lang="en-IN" sz="2400" dirty="0" smtClean="0"/>
              <a:t>etc.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 when we might require a 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 in our class for this purpose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we have </a:t>
            </a:r>
            <a:r>
              <a:rPr lang="en-IN" sz="2400" b="1" dirty="0" smtClean="0">
                <a:solidFill>
                  <a:srgbClr val="C00000"/>
                </a:solidFill>
              </a:rPr>
              <a:t>__init__() </a:t>
            </a:r>
            <a:r>
              <a:rPr lang="en-IN" sz="2400" dirty="0" smtClean="0"/>
              <a:t>which can be considered like a constructor as it initializes the object , similarly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we have another magic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__del__().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method is automatically called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whenever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goes </a:t>
            </a:r>
            <a:r>
              <a:rPr lang="en-IN" sz="2400" b="1" dirty="0" smtClean="0">
                <a:solidFill>
                  <a:srgbClr val="C00000"/>
                </a:solidFill>
              </a:rPr>
              <a:t>out of scope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destroyed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t=Test()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2927703" cy="571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at the end of the code ,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/>
              <a:t> collects the object through it’s </a:t>
            </a:r>
            <a:r>
              <a:rPr lang="en-US" sz="1400" b="1" dirty="0" smtClean="0">
                <a:solidFill>
                  <a:srgbClr val="FFFF00"/>
                </a:solidFill>
              </a:rPr>
              <a:t>garbage collector</a:t>
            </a:r>
            <a:r>
              <a:rPr lang="en-US" sz="1400" b="1" dirty="0" smtClean="0"/>
              <a:t> so it automatically calls the </a:t>
            </a:r>
            <a:r>
              <a:rPr lang="en-US" sz="1400" b="1" dirty="0" smtClean="0">
                <a:solidFill>
                  <a:srgbClr val="FFFF00"/>
                </a:solidFill>
              </a:rPr>
              <a:t>__del__() </a:t>
            </a:r>
            <a:r>
              <a:rPr lang="en-US" sz="1400" b="1" dirty="0" smtClean="0"/>
              <a:t>method also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Force Python </a:t>
            </a:r>
            <a:br>
              <a:rPr lang="en-US" sz="2800" b="1" dirty="0" smtClean="0"/>
            </a:br>
            <a:r>
              <a:rPr lang="en-US" sz="2800" b="1" dirty="0" smtClean="0"/>
              <a:t>To Call </a:t>
            </a:r>
            <a:r>
              <a:rPr lang="en-US" sz="2800" b="1" dirty="0" smtClean="0">
                <a:solidFill>
                  <a:srgbClr val="C00000"/>
                </a:solidFill>
              </a:rPr>
              <a:t>__del__()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force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call the </a:t>
            </a:r>
            <a:r>
              <a:rPr lang="en-IN" sz="2400" b="1" dirty="0" smtClean="0">
                <a:solidFill>
                  <a:srgbClr val="C00000"/>
                </a:solidFill>
              </a:rPr>
              <a:t>__del__() </a:t>
            </a:r>
            <a:r>
              <a:rPr lang="en-IN" sz="2400" dirty="0" smtClean="0"/>
              <a:t>method , then we will have to forcibly destroy the object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have to use </a:t>
            </a:r>
            <a:r>
              <a:rPr lang="en-IN" sz="2400" b="1" dirty="0" smtClean="0">
                <a:solidFill>
                  <a:srgbClr val="C00000"/>
                </a:solidFill>
              </a:rPr>
              <a:t>del operator </a:t>
            </a:r>
            <a:r>
              <a:rPr lang="en-IN" sz="2400" dirty="0" smtClean="0"/>
              <a:t>passing it the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fr-FR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del</a:t>
            </a:r>
            <a:r>
              <a:rPr lang="fr-FR" sz="1800" b="1" dirty="0" smtClean="0">
                <a:solidFill>
                  <a:srgbClr val="7030A0"/>
                </a:solidFill>
              </a:rPr>
              <a:t> t1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print</a:t>
            </a:r>
            <a:r>
              <a:rPr lang="fr-FR" sz="1800" b="1" dirty="0" smtClean="0">
                <a:solidFill>
                  <a:srgbClr val="7030A0"/>
                </a:solidFill>
              </a:rPr>
              <a:t>("</a:t>
            </a:r>
            <a:r>
              <a:rPr lang="fr-FR" sz="1800" b="1" dirty="0" err="1" smtClean="0">
                <a:solidFill>
                  <a:srgbClr val="7030A0"/>
                </a:solidFill>
              </a:rPr>
              <a:t>done</a:t>
            </a:r>
            <a:r>
              <a:rPr lang="fr-FR" sz="1800" b="1" dirty="0" smtClean="0">
                <a:solidFill>
                  <a:srgbClr val="7030A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5000636"/>
            <a:ext cx="2813421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print("done")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2813421" cy="78581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14942" y="1500174"/>
            <a:ext cx="3700482" cy="2928958"/>
          </a:xfrm>
          <a:prstGeom prst="wedgeRectCallout">
            <a:avLst>
              <a:gd name="adj1" fmla="val -133436"/>
              <a:gd name="adj2" fmla="val 78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must remember that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destroys the object only when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 </a:t>
            </a:r>
            <a:r>
              <a:rPr lang="en-US" sz="1600" b="1" dirty="0" smtClean="0"/>
              <a:t>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r>
              <a:rPr lang="en-US" sz="1600" b="1" dirty="0" smtClean="0"/>
              <a:t> . Now in this case after deleting </a:t>
            </a:r>
            <a:r>
              <a:rPr lang="en-US" sz="1600" b="1" dirty="0" smtClean="0">
                <a:solidFill>
                  <a:srgbClr val="FFFF00"/>
                </a:solidFill>
              </a:rPr>
              <a:t>t1</a:t>
            </a:r>
            <a:r>
              <a:rPr lang="en-US" sz="1600" b="1" dirty="0" smtClean="0"/>
              <a:t> , still the object is being </a:t>
            </a:r>
            <a:r>
              <a:rPr lang="en-US" sz="1600" b="1" dirty="0" err="1" smtClean="0"/>
              <a:t>refered</a:t>
            </a:r>
            <a:r>
              <a:rPr lang="en-US" sz="1600" b="1" dirty="0" smtClean="0"/>
              <a:t> by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. So the </a:t>
            </a:r>
            <a:r>
              <a:rPr lang="en-US" sz="1600" b="1" dirty="0" smtClean="0">
                <a:solidFill>
                  <a:srgbClr val="FFFF00"/>
                </a:solidFill>
              </a:rPr>
              <a:t>__del__() </a:t>
            </a:r>
            <a:r>
              <a:rPr lang="en-US" sz="1600" b="1" dirty="0" smtClean="0"/>
              <a:t>was not called on </a:t>
            </a:r>
            <a:r>
              <a:rPr lang="en-US" sz="1600" b="1" dirty="0" smtClean="0">
                <a:solidFill>
                  <a:srgbClr val="FFFF00"/>
                </a:solidFill>
              </a:rPr>
              <a:t>del t1</a:t>
            </a:r>
            <a:r>
              <a:rPr lang="en-US" sz="1600" b="1" dirty="0" smtClean="0"/>
              <a:t>. It only gets called when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also </a:t>
            </a:r>
            <a:r>
              <a:rPr lang="en-US" sz="1600" b="1" dirty="0" smtClean="0">
                <a:solidFill>
                  <a:srgbClr val="FFFF00"/>
                </a:solidFill>
              </a:rPr>
              <a:t>goes out of scope</a:t>
            </a:r>
            <a:r>
              <a:rPr lang="en-US" sz="1600" b="1" dirty="0" smtClean="0"/>
              <a:t> at the end of the program and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</a:t>
            </a:r>
            <a:r>
              <a:rPr lang="en-US" sz="1600" b="1" dirty="0" smtClean="0"/>
              <a:t> of the object 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print("t1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t2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print("t2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print("done")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3357586" cy="78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The Following Code</a:t>
            </a:r>
            <a:br>
              <a:rPr lang="en-US" sz="2800" b="1" dirty="0" smtClean="0"/>
            </a:br>
            <a:r>
              <a:rPr lang="en-US" sz="2800" b="1" dirty="0" smtClean="0"/>
              <a:t>Supporting Encapsulation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 , the following code is violating </a:t>
            </a:r>
            <a:r>
              <a:rPr lang="en-US" sz="1400" b="1" dirty="0" smtClean="0">
                <a:solidFill>
                  <a:srgbClr val="FFFF00"/>
                </a:solidFill>
              </a:rPr>
              <a:t>Encapsulation </a:t>
            </a:r>
            <a:r>
              <a:rPr lang="en-US" sz="1400" b="1" dirty="0" smtClean="0"/>
              <a:t>as it is allowing us to </a:t>
            </a:r>
            <a:r>
              <a:rPr lang="en-US" sz="1400" b="1" dirty="0" smtClean="0">
                <a:solidFill>
                  <a:srgbClr val="FFFF00"/>
                </a:solidFill>
              </a:rPr>
              <a:t>access data members</a:t>
            </a:r>
            <a:r>
              <a:rPr lang="en-US" sz="1400" b="1" dirty="0" smtClean="0"/>
              <a:t> from </a:t>
            </a:r>
            <a:r>
              <a:rPr lang="en-US" sz="1400" b="1" dirty="0" smtClean="0">
                <a:solidFill>
                  <a:srgbClr val="FFFF00"/>
                </a:solidFill>
              </a:rPr>
              <a:t>outside the class</a:t>
            </a:r>
            <a:r>
              <a:rPr lang="en-US" sz="1400" b="1" dirty="0" smtClean="0"/>
              <a:t> directly using object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Achieve Encapsulation</a:t>
            </a:r>
            <a:br>
              <a:rPr lang="en-US" sz="2800" b="1" dirty="0" smtClean="0"/>
            </a:br>
            <a:r>
              <a:rPr lang="en-US" sz="2800" b="1" dirty="0" smtClean="0"/>
              <a:t>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achieve </a:t>
            </a:r>
            <a:r>
              <a:rPr lang="en-US" sz="2400" b="1" dirty="0" smtClean="0">
                <a:solidFill>
                  <a:srgbClr val="C00000"/>
                </a:solidFill>
              </a:rPr>
              <a:t>Encapsulation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to prefix the data member name 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self.__&lt;</a:t>
            </a: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Rahul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8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print("Age:",</a:t>
            </a:r>
            <a:r>
              <a:rPr lang="en-IN" sz="1800" b="1" dirty="0" err="1" smtClean="0">
                <a:solidFill>
                  <a:srgbClr val="C00000"/>
                </a:solidFill>
              </a:rPr>
              <a:t>e.age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print("Name:",e.name)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print("Salary:",</a:t>
            </a:r>
            <a:r>
              <a:rPr lang="en-IN" sz="1800" b="1" dirty="0" err="1" smtClean="0">
                <a:solidFill>
                  <a:srgbClr val="7030A0"/>
                </a:solidFill>
              </a:rPr>
              <a:t>e.__salary</a:t>
            </a:r>
            <a:r>
              <a:rPr lang="en-IN" sz="18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6715172" cy="107157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we have created the data member as </a:t>
            </a:r>
            <a:r>
              <a:rPr lang="en-US" sz="1400" b="1" dirty="0" smtClean="0">
                <a:solidFill>
                  <a:srgbClr val="FFFF00"/>
                </a:solidFill>
              </a:rPr>
              <a:t>__salary </a:t>
            </a:r>
            <a:r>
              <a:rPr lang="en-US" sz="1400" b="1" dirty="0" smtClean="0"/>
              <a:t>so it has become a </a:t>
            </a:r>
            <a:r>
              <a:rPr lang="en-US" sz="1400" b="1" dirty="0" smtClean="0">
                <a:solidFill>
                  <a:srgbClr val="FFFF00"/>
                </a:solidFill>
              </a:rPr>
              <a:t>private member </a:t>
            </a:r>
            <a:r>
              <a:rPr lang="en-US" sz="1400" b="1" dirty="0" smtClean="0"/>
              <a:t>and cannot be accessed outside the class directly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to access such </a:t>
            </a:r>
            <a:r>
              <a:rPr lang="en-US" sz="2400" b="1" dirty="0" smtClean="0">
                <a:solidFill>
                  <a:srgbClr val="C00000"/>
                </a:solidFill>
              </a:rPr>
              <a:t>private members </a:t>
            </a:r>
            <a:r>
              <a:rPr lang="en-US" sz="2400" dirty="0" smtClean="0"/>
              <a:t>, we must define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in the class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outside the class </a:t>
            </a:r>
            <a:r>
              <a:rPr lang="en-US" sz="2400" dirty="0" smtClean="0"/>
              <a:t>we must call these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using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instead of directly accessing </a:t>
            </a:r>
            <a:r>
              <a:rPr lang="en-US" sz="2400" b="1" dirty="0" smtClean="0">
                <a:solidFill>
                  <a:srgbClr val="C00000"/>
                </a:solidFill>
              </a:rPr>
              <a:t>data members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smtClean="0">
                <a:solidFill>
                  <a:srgbClr val="7030A0"/>
                </a:solidFill>
              </a:rPr>
              <a:t>="</a:t>
            </a:r>
            <a:r>
              <a:rPr lang="en-IN" sz="1600" b="1" dirty="0" err="1" smtClean="0">
                <a:solidFill>
                  <a:srgbClr val="7030A0"/>
                </a:solidFill>
              </a:rPr>
              <a:t>Rahul</a:t>
            </a:r>
            <a:r>
              <a:rPr lang="en-IN" sz="16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err="1" smtClean="0">
                <a:solidFill>
                  <a:srgbClr val="C00000"/>
                </a:solidFill>
              </a:rPr>
              <a:t>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e.show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6715172" cy="287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private data members </a:t>
            </a:r>
            <a:r>
              <a:rPr lang="en-US" sz="2400" dirty="0" smtClean="0"/>
              <a:t>, we also can have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syntax is also same.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Simply </a:t>
            </a:r>
            <a:r>
              <a:rPr lang="en-US" sz="2400" b="1" dirty="0" smtClean="0">
                <a:solidFill>
                  <a:srgbClr val="C00000"/>
                </a:solidFill>
              </a:rPr>
              <a:t>prefix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method name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 </a:t>
            </a:r>
            <a:r>
              <a:rPr lang="en-US" sz="2400" dirty="0" smtClean="0"/>
              <a:t>to make it a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13046</TotalTime>
  <Words>1151</Words>
  <Application>Microsoft Office PowerPoint</Application>
  <PresentationFormat>On-screen Show (4:3)</PresentationFormat>
  <Paragraphs>476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 Encapsulation</vt:lpstr>
      <vt:lpstr> Is The Following Code Supporting Encapsulation ? </vt:lpstr>
      <vt:lpstr>  How To Achieve Encapsulation In Python ?</vt:lpstr>
      <vt:lpstr> Achieving Encapsulation</vt:lpstr>
      <vt:lpstr> Achieving Encapsulation</vt:lpstr>
      <vt:lpstr> Achieving Encapsulation</vt:lpstr>
      <vt:lpstr> Private Methods</vt:lpstr>
      <vt:lpstr> Private Methods</vt:lpstr>
      <vt:lpstr> An Important Point</vt:lpstr>
      <vt:lpstr> So, What It Means To Us ?</vt:lpstr>
      <vt:lpstr> Accessing Private Data</vt:lpstr>
      <vt:lpstr> The setattr() And getattr()  Functions</vt:lpstr>
      <vt:lpstr> The setattr() And getattr()  Functions</vt:lpstr>
      <vt:lpstr> Example</vt:lpstr>
      <vt:lpstr> The __repr__() Method</vt:lpstr>
      <vt:lpstr> Why Is It So ?</vt:lpstr>
      <vt:lpstr> From where this  method came ?</vt:lpstr>
      <vt:lpstr> Can we see all the members  of object class ?</vt:lpstr>
      <vt:lpstr> Example</vt:lpstr>
      <vt:lpstr> The __repr__() Method</vt:lpstr>
      <vt:lpstr> Overriding __repr__() </vt:lpstr>
      <vt:lpstr> Overriding __repr__()</vt:lpstr>
      <vt:lpstr> The __str__() Method</vt:lpstr>
      <vt:lpstr> What’s The Difference ?</vt:lpstr>
      <vt:lpstr> Example</vt:lpstr>
      <vt:lpstr> Conclusion</vt:lpstr>
      <vt:lpstr> Destructor</vt:lpstr>
      <vt:lpstr> Destructor</vt:lpstr>
      <vt:lpstr> Destructor In Python</vt:lpstr>
      <vt:lpstr> Guess The Output ?</vt:lpstr>
      <vt:lpstr> How To Force Python  To Call __del__() ?</vt:lpstr>
      <vt:lpstr> Guess The Output ?</vt:lpstr>
      <vt:lpstr> Guess The Output ?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1553</cp:revision>
  <dcterms:created xsi:type="dcterms:W3CDTF">2015-12-21T13:46:48Z</dcterms:created>
  <dcterms:modified xsi:type="dcterms:W3CDTF">2019-04-26T08:35:16Z</dcterms:modified>
</cp:coreProperties>
</file>