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1169" r:id="rId4"/>
    <p:sldId id="1272" r:id="rId5"/>
    <p:sldId id="1273" r:id="rId6"/>
    <p:sldId id="1245" r:id="rId7"/>
    <p:sldId id="1268" r:id="rId8"/>
    <p:sldId id="1246" r:id="rId9"/>
    <p:sldId id="1247" r:id="rId10"/>
    <p:sldId id="1248" r:id="rId11"/>
    <p:sldId id="1249" r:id="rId12"/>
    <p:sldId id="1258" r:id="rId13"/>
    <p:sldId id="1251" r:id="rId14"/>
    <p:sldId id="1259" r:id="rId15"/>
    <p:sldId id="1252" r:id="rId16"/>
    <p:sldId id="1253" r:id="rId17"/>
    <p:sldId id="1250" r:id="rId18"/>
    <p:sldId id="1254" r:id="rId19"/>
    <p:sldId id="1255" r:id="rId20"/>
    <p:sldId id="1256" r:id="rId21"/>
    <p:sldId id="1260" r:id="rId22"/>
    <p:sldId id="1261" r:id="rId23"/>
    <p:sldId id="1219" r:id="rId24"/>
    <p:sldId id="1174" r:id="rId25"/>
    <p:sldId id="1262" r:id="rId26"/>
    <p:sldId id="1263" r:id="rId27"/>
    <p:sldId id="1264" r:id="rId28"/>
    <p:sldId id="1265" r:id="rId29"/>
    <p:sldId id="1266" r:id="rId30"/>
    <p:sldId id="1267" r:id="rId31"/>
    <p:sldId id="1269" r:id="rId32"/>
    <p:sldId id="127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super()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In Python , to call parent class members from the child class we can use the method </a:t>
            </a:r>
            <a:r>
              <a:rPr lang="en-US" sz="2400" b="1" dirty="0" smtClean="0">
                <a:solidFill>
                  <a:srgbClr val="C00000"/>
                </a:solidFill>
              </a:rPr>
              <a:t>super( ).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Using </a:t>
            </a:r>
            <a:r>
              <a:rPr lang="en-US" sz="2400" b="1" dirty="0" smtClean="0">
                <a:solidFill>
                  <a:srgbClr val="C00000"/>
                </a:solidFill>
              </a:rPr>
              <a:t>super() </a:t>
            </a:r>
            <a:r>
              <a:rPr lang="en-US" sz="2400" dirty="0" smtClean="0"/>
              <a:t>is required in 2 situations: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US" sz="1900" b="1" dirty="0" smtClean="0"/>
              <a:t>For calling parent class constructor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b="1" dirty="0" smtClean="0"/>
              <a:t>For calling overridden methods </a:t>
            </a:r>
            <a:endParaRPr lang="en-IN" sz="1900" b="1" dirty="0" smtClean="0"/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Constructors Behave</a:t>
            </a:r>
            <a:br>
              <a:rPr lang="en-US" sz="2800" b="1" dirty="0" smtClean="0"/>
            </a:br>
            <a:r>
              <a:rPr lang="en-US" sz="2800" b="1" dirty="0" smtClean="0"/>
              <a:t>In Inheritance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Whenever we create a </a:t>
            </a:r>
            <a:r>
              <a:rPr lang="en-US" sz="2400" b="1" dirty="0" smtClean="0">
                <a:solidFill>
                  <a:srgbClr val="C00000"/>
                </a:solidFill>
              </a:rPr>
              <a:t>child class object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2060"/>
                </a:solidFill>
              </a:rPr>
              <a:t>Python</a:t>
            </a:r>
            <a:r>
              <a:rPr lang="en-US" sz="2400" dirty="0" smtClean="0"/>
              <a:t> looks for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method in </a:t>
            </a:r>
            <a:r>
              <a:rPr lang="en-US" sz="2400" b="1" dirty="0" smtClean="0">
                <a:solidFill>
                  <a:srgbClr val="C00000"/>
                </a:solidFill>
              </a:rPr>
              <a:t>child class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If the </a:t>
            </a:r>
            <a:r>
              <a:rPr lang="en-US" sz="2400" b="1" dirty="0" smtClean="0">
                <a:solidFill>
                  <a:srgbClr val="C00000"/>
                </a:solidFill>
              </a:rPr>
              <a:t>child class </a:t>
            </a:r>
            <a:r>
              <a:rPr lang="en-US" sz="2400" dirty="0" smtClean="0"/>
              <a:t>doesn’t contain an 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method then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goes up in the inheritance chain and looks for the</a:t>
            </a:r>
            <a:r>
              <a:rPr lang="en-US" sz="2400" b="1" dirty="0" smtClean="0">
                <a:solidFill>
                  <a:srgbClr val="C00000"/>
                </a:solidFill>
              </a:rPr>
              <a:t> __init__() </a:t>
            </a:r>
            <a:r>
              <a:rPr lang="en-US" sz="2400" dirty="0" smtClean="0"/>
              <a:t>method of </a:t>
            </a:r>
            <a:r>
              <a:rPr lang="en-US" sz="2400" b="1" dirty="0" smtClean="0">
                <a:solidFill>
                  <a:srgbClr val="C00000"/>
                </a:solidFill>
              </a:rPr>
              <a:t>parent class 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Constructors Behave</a:t>
            </a:r>
            <a:br>
              <a:rPr lang="en-US" sz="2800" b="1" dirty="0" smtClean="0"/>
            </a:br>
            <a:r>
              <a:rPr lang="en-US" sz="2800" b="1" dirty="0" smtClean="0"/>
              <a:t>In Inheritance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If the parent class contains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, then </a:t>
            </a:r>
            <a:r>
              <a:rPr lang="en-US" sz="2400" smtClean="0"/>
              <a:t>it executes </a:t>
            </a:r>
            <a:r>
              <a:rPr lang="en-US" sz="2400" dirty="0" smtClean="0"/>
              <a:t>it 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b="1" u="sng" dirty="0" smtClean="0">
                <a:solidFill>
                  <a:srgbClr val="002060"/>
                </a:solidFill>
              </a:rPr>
              <a:t>Now an important point to notice </a:t>
            </a:r>
            <a:r>
              <a:rPr lang="en-US" sz="2400" dirty="0" smtClean="0"/>
              <a:t>is that if child class also has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, then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will not call parent’s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method.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That is , unlike </a:t>
            </a:r>
            <a:r>
              <a:rPr lang="en-US" sz="2400" b="1" dirty="0" smtClean="0">
                <a:solidFill>
                  <a:srgbClr val="C00000"/>
                </a:solidFill>
              </a:rPr>
              <a:t>Java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C++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does not automatically call the parent class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if it finds an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method in </a:t>
            </a:r>
            <a:r>
              <a:rPr lang="en-US" sz="2400" b="1" dirty="0" smtClean="0">
                <a:solidFill>
                  <a:srgbClr val="C00000"/>
                </a:solidFill>
              </a:rPr>
              <a:t>child class</a:t>
            </a:r>
          </a:p>
          <a:p>
            <a:pPr fontAlgn="base"/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Constructors Behave</a:t>
            </a:r>
            <a:br>
              <a:rPr lang="en-US" sz="2800" b="1" dirty="0" smtClean="0"/>
            </a:br>
            <a:r>
              <a:rPr lang="en-US" sz="2800" b="1" dirty="0" smtClean="0"/>
              <a:t>In Inheritance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print("Instantiating A...")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  pass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b=B()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dem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143512"/>
            <a:ext cx="2830726" cy="28575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643570" y="2571744"/>
            <a:ext cx="2571768" cy="1928826"/>
          </a:xfrm>
          <a:prstGeom prst="wedgeRectCallout">
            <a:avLst>
              <a:gd name="adj1" fmla="val -204920"/>
              <a:gd name="adj2" fmla="val 8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As you can see,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/>
              <a:t> called the </a:t>
            </a:r>
            <a:r>
              <a:rPr lang="en-US" b="1" dirty="0" smtClean="0">
                <a:solidFill>
                  <a:srgbClr val="FFFF00"/>
                </a:solidFill>
              </a:rPr>
              <a:t>constructor </a:t>
            </a:r>
            <a:r>
              <a:rPr lang="en-US" b="1" dirty="0" smtClean="0"/>
              <a:t>of class </a:t>
            </a:r>
            <a:r>
              <a:rPr lang="en-US" b="1" dirty="0" smtClean="0">
                <a:solidFill>
                  <a:srgbClr val="FFFF00"/>
                </a:solidFill>
              </a:rPr>
              <a:t>A , </a:t>
            </a:r>
            <a:r>
              <a:rPr lang="en-US" b="1" dirty="0" smtClean="0">
                <a:solidFill>
                  <a:schemeClr val="bg1"/>
                </a:solidFill>
              </a:rPr>
              <a:t>since </a:t>
            </a:r>
            <a:r>
              <a:rPr lang="en-US" b="1" dirty="0" smtClean="0">
                <a:solidFill>
                  <a:srgbClr val="FFFF00"/>
                </a:solidFill>
              </a:rPr>
              <a:t>B</a:t>
            </a:r>
            <a:r>
              <a:rPr lang="en-US" b="1" dirty="0" smtClean="0">
                <a:solidFill>
                  <a:schemeClr val="bg1"/>
                </a:solidFill>
              </a:rPr>
              <a:t> class doesn’t has any constructor defined 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Constructors Behave</a:t>
            </a:r>
            <a:br>
              <a:rPr lang="en-US" sz="2800" b="1" dirty="0" smtClean="0"/>
            </a:br>
            <a:r>
              <a:rPr lang="en-US" sz="2800" b="1" dirty="0" smtClean="0"/>
              <a:t>In Inheritance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print("Instantiating A...")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print("Instantiating B...")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b=B()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dem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500702"/>
            <a:ext cx="3048426" cy="22863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715008" y="2571744"/>
            <a:ext cx="2500330" cy="1928826"/>
          </a:xfrm>
          <a:prstGeom prst="wedgeRectCallout">
            <a:avLst>
              <a:gd name="adj1" fmla="val -196529"/>
              <a:gd name="adj2" fmla="val 98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This time ,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/>
              <a:t> did not call the </a:t>
            </a:r>
            <a:r>
              <a:rPr lang="en-US" b="1" dirty="0" smtClean="0">
                <a:solidFill>
                  <a:srgbClr val="FFFF00"/>
                </a:solidFill>
              </a:rPr>
              <a:t>constructor </a:t>
            </a:r>
            <a:r>
              <a:rPr lang="en-US" b="1" dirty="0" smtClean="0"/>
              <a:t>of class </a:t>
            </a:r>
            <a:r>
              <a:rPr lang="en-US" b="1" dirty="0" smtClean="0">
                <a:solidFill>
                  <a:srgbClr val="FFFF00"/>
                </a:solidFill>
              </a:rPr>
              <a:t>A </a:t>
            </a:r>
            <a:r>
              <a:rPr lang="en-US" b="1" dirty="0" smtClean="0">
                <a:solidFill>
                  <a:schemeClr val="bg1"/>
                </a:solidFill>
              </a:rPr>
              <a:t>as it found a constructor in B itself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Constructors Behave</a:t>
            </a:r>
            <a:br>
              <a:rPr lang="en-US" sz="2800" b="1" dirty="0" smtClean="0"/>
            </a:br>
            <a:r>
              <a:rPr lang="en-US" sz="2800" b="1" dirty="0" smtClean="0"/>
              <a:t>In Inheritance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So , what is the problem if parent constructor doesn’t get called ?</a:t>
            </a:r>
          </a:p>
          <a:p>
            <a:pPr fontAlgn="base"/>
            <a:endParaRPr lang="en-US" sz="2400" b="1" dirty="0" smtClean="0"/>
          </a:p>
          <a:p>
            <a:pPr fontAlgn="base"/>
            <a:r>
              <a:rPr lang="en-US" sz="2400" dirty="0" smtClean="0"/>
              <a:t>The problem is that , if parent class </a:t>
            </a:r>
            <a:r>
              <a:rPr lang="en-US" sz="2400" b="1" dirty="0" smtClean="0">
                <a:solidFill>
                  <a:srgbClr val="C00000"/>
                </a:solidFill>
              </a:rPr>
              <a:t>constructor doesn’t get </a:t>
            </a:r>
            <a:r>
              <a:rPr lang="en-US" sz="2400" dirty="0" smtClean="0"/>
              <a:t>called then all the </a:t>
            </a:r>
            <a:r>
              <a:rPr lang="en-US" sz="2400" b="1" dirty="0" smtClean="0">
                <a:solidFill>
                  <a:srgbClr val="C00000"/>
                </a:solidFill>
              </a:rPr>
              <a:t>instance members it creates </a:t>
            </a:r>
            <a:r>
              <a:rPr lang="en-US" sz="2400" dirty="0" smtClean="0"/>
              <a:t>will </a:t>
            </a:r>
            <a:r>
              <a:rPr lang="en-US" sz="2400" b="1" dirty="0" smtClean="0">
                <a:solidFill>
                  <a:srgbClr val="C00000"/>
                </a:solidFill>
              </a:rPr>
              <a:t>not be made available to child class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Constructors Behave</a:t>
            </a:r>
            <a:br>
              <a:rPr lang="en-US" sz="2800" b="1" dirty="0" smtClean="0"/>
            </a:br>
            <a:r>
              <a:rPr lang="en-US" sz="2800" b="1" dirty="0" smtClean="0"/>
              <a:t>In Inheritance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Rectangle: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002060"/>
                </a:solidFill>
              </a:rPr>
              <a:t>self.l</a:t>
            </a:r>
            <a:r>
              <a:rPr lang="en-IN" sz="1800" b="1" dirty="0" smtClean="0">
                <a:solidFill>
                  <a:srgbClr val="002060"/>
                </a:solidFill>
              </a:rPr>
              <a:t>=10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</a:t>
            </a:r>
            <a:r>
              <a:rPr lang="en-IN" sz="1800" b="1" dirty="0" err="1" smtClean="0">
                <a:solidFill>
                  <a:srgbClr val="002060"/>
                </a:solidFill>
              </a:rPr>
              <a:t>self.b</a:t>
            </a:r>
            <a:r>
              <a:rPr lang="en-IN" sz="1800" b="1" dirty="0" smtClean="0">
                <a:solidFill>
                  <a:srgbClr val="002060"/>
                </a:solidFill>
              </a:rPr>
              <a:t>=20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</a:t>
            </a:r>
            <a:r>
              <a:rPr lang="en-IN" sz="1800" b="1" dirty="0" err="1" smtClean="0">
                <a:solidFill>
                  <a:srgbClr val="C00000"/>
                </a:solidFill>
              </a:rPr>
              <a:t>Cuboid</a:t>
            </a:r>
            <a:r>
              <a:rPr lang="en-IN" sz="1800" b="1" dirty="0" smtClean="0">
                <a:solidFill>
                  <a:srgbClr val="C00000"/>
                </a:solidFill>
              </a:rPr>
              <a:t>(Rectangle):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002060"/>
                </a:solidFill>
              </a:rPr>
              <a:t>self.h</a:t>
            </a:r>
            <a:r>
              <a:rPr lang="en-IN" sz="1800" b="1" dirty="0" smtClean="0">
                <a:solidFill>
                  <a:srgbClr val="002060"/>
                </a:solidFill>
              </a:rPr>
              <a:t>=30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volume(self):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</a:t>
            </a:r>
            <a:r>
              <a:rPr lang="en-IN" sz="1800" b="1" dirty="0" err="1" smtClean="0">
                <a:solidFill>
                  <a:srgbClr val="C00000"/>
                </a:solidFill>
              </a:rPr>
              <a:t>Vol</a:t>
            </a:r>
            <a:r>
              <a:rPr lang="en-IN" sz="1800" b="1" dirty="0" smtClean="0">
                <a:solidFill>
                  <a:srgbClr val="C00000"/>
                </a:solidFill>
              </a:rPr>
              <a:t> of </a:t>
            </a:r>
            <a:r>
              <a:rPr lang="en-IN" sz="1800" b="1" dirty="0" err="1" smtClean="0">
                <a:solidFill>
                  <a:srgbClr val="C00000"/>
                </a:solidFill>
              </a:rPr>
              <a:t>cuboid</a:t>
            </a:r>
            <a:r>
              <a:rPr lang="en-IN" sz="1800" b="1" dirty="0" smtClean="0">
                <a:solidFill>
                  <a:srgbClr val="C00000"/>
                </a:solidFill>
              </a:rPr>
              <a:t> </a:t>
            </a:r>
            <a:r>
              <a:rPr lang="en-IN" sz="1800" b="1" dirty="0" err="1" smtClean="0">
                <a:solidFill>
                  <a:srgbClr val="C00000"/>
                </a:solidFill>
              </a:rPr>
              <a:t>is",</a:t>
            </a:r>
            <a:r>
              <a:rPr lang="en-IN" sz="1800" b="1" dirty="0" err="1" smtClean="0">
                <a:solidFill>
                  <a:srgbClr val="002060"/>
                </a:solidFill>
              </a:rPr>
              <a:t>self.l</a:t>
            </a:r>
            <a:r>
              <a:rPr lang="en-IN" sz="1800" b="1" dirty="0" smtClean="0">
                <a:solidFill>
                  <a:srgbClr val="C00000"/>
                </a:solidFill>
              </a:rPr>
              <a:t>*</a:t>
            </a:r>
            <a:r>
              <a:rPr lang="en-IN" sz="1800" b="1" dirty="0" err="1" smtClean="0">
                <a:solidFill>
                  <a:srgbClr val="002060"/>
                </a:solidFill>
              </a:rPr>
              <a:t>self.b</a:t>
            </a:r>
            <a:r>
              <a:rPr lang="en-IN" sz="1800" b="1" dirty="0" smtClean="0">
                <a:solidFill>
                  <a:srgbClr val="C00000"/>
                </a:solidFill>
              </a:rPr>
              <a:t>*</a:t>
            </a:r>
            <a:r>
              <a:rPr lang="en-IN" sz="1800" b="1" dirty="0" err="1" smtClean="0">
                <a:solidFill>
                  <a:srgbClr val="002060"/>
                </a:solidFill>
              </a:rPr>
              <a:t>self.h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1800" b="1" dirty="0" err="1" smtClean="0">
                <a:solidFill>
                  <a:srgbClr val="7030A0"/>
                </a:solidFill>
              </a:rPr>
              <a:t>obj</a:t>
            </a:r>
            <a:r>
              <a:rPr lang="en-IN" sz="1800" b="1" dirty="0" smtClean="0">
                <a:solidFill>
                  <a:srgbClr val="7030A0"/>
                </a:solidFill>
              </a:rPr>
              <a:t>=</a:t>
            </a:r>
            <a:r>
              <a:rPr lang="en-IN" sz="1800" b="1" dirty="0" err="1" smtClean="0">
                <a:solidFill>
                  <a:srgbClr val="7030A0"/>
                </a:solidFill>
              </a:rPr>
              <a:t>Cuboid</a:t>
            </a:r>
            <a:r>
              <a:rPr lang="en-IN" sz="18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err="1" smtClean="0">
                <a:solidFill>
                  <a:srgbClr val="7030A0"/>
                </a:solidFill>
              </a:rPr>
              <a:t>obj.volume</a:t>
            </a:r>
            <a:r>
              <a:rPr lang="en-IN" sz="1800" b="1" dirty="0" smtClean="0">
                <a:solidFill>
                  <a:srgbClr val="7030A0"/>
                </a:solidFill>
              </a:rPr>
              <a:t>() 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dem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643578"/>
            <a:ext cx="8643998" cy="107157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00760" y="1428736"/>
            <a:ext cx="2714644" cy="2428892"/>
          </a:xfrm>
          <a:prstGeom prst="wedgeRectCallout">
            <a:avLst>
              <a:gd name="adj1" fmla="val -108252"/>
              <a:gd name="adj2" fmla="val 63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Since , constructor of </a:t>
            </a:r>
            <a:r>
              <a:rPr lang="en-US" b="1" dirty="0" smtClean="0">
                <a:solidFill>
                  <a:srgbClr val="FFFF00"/>
                </a:solidFill>
              </a:rPr>
              <a:t>Rectangle</a:t>
            </a:r>
            <a:r>
              <a:rPr lang="en-US" b="1" dirty="0" smtClean="0"/>
              <a:t> was not called , so the expression </a:t>
            </a:r>
            <a:r>
              <a:rPr lang="en-US" b="1" dirty="0" err="1" smtClean="0">
                <a:solidFill>
                  <a:srgbClr val="FFFF00"/>
                </a:solidFill>
              </a:rPr>
              <a:t>self.l</a:t>
            </a:r>
            <a:r>
              <a:rPr lang="en-US" b="1" dirty="0" smtClean="0"/>
              <a:t> produced exception because there is no  </a:t>
            </a:r>
            <a:r>
              <a:rPr lang="en-US" b="1" dirty="0" smtClean="0">
                <a:solidFill>
                  <a:srgbClr val="FFFF00"/>
                </a:solidFill>
              </a:rPr>
              <a:t>attribute</a:t>
            </a:r>
            <a:r>
              <a:rPr lang="en-US" b="1" dirty="0" smtClean="0"/>
              <a:t> created by the name of </a:t>
            </a:r>
            <a:r>
              <a:rPr lang="en-US" b="1" dirty="0" smtClean="0">
                <a:solidFill>
                  <a:srgbClr val="FFFF00"/>
                </a:solidFill>
              </a:rPr>
              <a:t>l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1800" b="1" dirty="0" smtClean="0"/>
              <a:t>How Can We Explicitly</a:t>
            </a:r>
            <a:br>
              <a:rPr lang="en-US" sz="1800" b="1" dirty="0" smtClean="0"/>
            </a:br>
            <a:r>
              <a:rPr lang="en-US" sz="1800" b="1" dirty="0" smtClean="0"/>
              <a:t>Call </a:t>
            </a:r>
            <a:r>
              <a:rPr lang="en-US" sz="1800" b="1" dirty="0" smtClean="0">
                <a:solidFill>
                  <a:srgbClr val="C00000"/>
                </a:solidFill>
              </a:rPr>
              <a:t>__init__() </a:t>
            </a:r>
            <a:r>
              <a:rPr lang="en-US" sz="1800" b="1" dirty="0" smtClean="0"/>
              <a:t>Of</a:t>
            </a:r>
            <a:br>
              <a:rPr lang="en-US" sz="1800" b="1" dirty="0" smtClean="0"/>
            </a:br>
            <a:r>
              <a:rPr lang="en-US" sz="1800" b="1" dirty="0" smtClean="0"/>
              <a:t>Parent Class ?</a:t>
            </a:r>
            <a:endParaRPr lang="en-IN" sz="1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If we want to call the parent class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, then we will have 2 options:</a:t>
            </a:r>
          </a:p>
          <a:p>
            <a:pPr fontAlgn="base"/>
            <a:endParaRPr lang="en-US" sz="2400" dirty="0" smtClean="0"/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b="1" dirty="0" smtClean="0"/>
              <a:t>Call it using the name of parent class explicitly</a:t>
            </a:r>
          </a:p>
          <a:p>
            <a:pPr lvl="1" fontAlgn="base"/>
            <a:endParaRPr lang="en-US" sz="1900" b="1" dirty="0" smtClean="0"/>
          </a:p>
          <a:p>
            <a:pPr lvl="1" fontAlgn="base"/>
            <a:r>
              <a:rPr lang="en-US" sz="1900" b="1" dirty="0" smtClean="0"/>
              <a:t>Call it using the method super()</a:t>
            </a:r>
          </a:p>
          <a:p>
            <a:pPr fontAlgn="base"/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Calling Parent Constructor</a:t>
            </a:r>
            <a:br>
              <a:rPr lang="en-US" sz="2800" b="1" dirty="0" smtClean="0"/>
            </a:br>
            <a:r>
              <a:rPr lang="en-US" sz="2800" b="1" dirty="0" smtClean="0"/>
              <a:t>Using Name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class Rectangle: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C00000"/>
                </a:solidFill>
              </a:rPr>
              <a:t>self.l</a:t>
            </a:r>
            <a:r>
              <a:rPr lang="en-US" sz="2400" b="1" dirty="0" smtClean="0">
                <a:solidFill>
                  <a:srgbClr val="C00000"/>
                </a:solidFill>
              </a:rPr>
              <a:t>=10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C00000"/>
                </a:solidFill>
              </a:rPr>
              <a:t>self.b</a:t>
            </a:r>
            <a:r>
              <a:rPr lang="en-US" sz="2400" b="1" dirty="0" smtClean="0">
                <a:solidFill>
                  <a:srgbClr val="C00000"/>
                </a:solidFill>
              </a:rPr>
              <a:t>=20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class </a:t>
            </a:r>
            <a:r>
              <a:rPr lang="en-US" sz="2400" b="1" dirty="0" err="1" smtClean="0">
                <a:solidFill>
                  <a:srgbClr val="C00000"/>
                </a:solidFill>
              </a:rPr>
              <a:t>Cuboid</a:t>
            </a:r>
            <a:r>
              <a:rPr lang="en-US" sz="2400" b="1" dirty="0" smtClean="0">
                <a:solidFill>
                  <a:srgbClr val="C00000"/>
                </a:solidFill>
              </a:rPr>
              <a:t>(Rectangle):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002060"/>
                </a:solidFill>
              </a:rPr>
              <a:t>Rectangle.__init</a:t>
            </a:r>
            <a:r>
              <a:rPr lang="en-US" sz="2400" b="1" dirty="0" smtClean="0">
                <a:solidFill>
                  <a:srgbClr val="002060"/>
                </a:solidFill>
              </a:rPr>
              <a:t>__(self)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C00000"/>
                </a:solidFill>
              </a:rPr>
              <a:t>self.h</a:t>
            </a:r>
            <a:r>
              <a:rPr lang="en-US" sz="2400" b="1" dirty="0" smtClean="0">
                <a:solidFill>
                  <a:srgbClr val="C00000"/>
                </a:solidFill>
              </a:rPr>
              <a:t>=30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def volume(self):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print("</a:t>
            </a:r>
            <a:r>
              <a:rPr lang="en-US" sz="2400" b="1" dirty="0" err="1" smtClean="0">
                <a:solidFill>
                  <a:srgbClr val="C00000"/>
                </a:solidFill>
              </a:rPr>
              <a:t>Vol</a:t>
            </a:r>
            <a:r>
              <a:rPr lang="en-US" sz="2400" b="1" dirty="0" smtClean="0">
                <a:solidFill>
                  <a:srgbClr val="C00000"/>
                </a:solidFill>
              </a:rPr>
              <a:t> of </a:t>
            </a:r>
            <a:r>
              <a:rPr lang="en-US" sz="2400" b="1" dirty="0" err="1" smtClean="0">
                <a:solidFill>
                  <a:srgbClr val="C00000"/>
                </a:solidFill>
              </a:rPr>
              <a:t>cuboid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is",self.l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  <a:r>
              <a:rPr lang="en-US" sz="2400" b="1" dirty="0" err="1" smtClean="0">
                <a:solidFill>
                  <a:srgbClr val="C00000"/>
                </a:solidFill>
              </a:rPr>
              <a:t>self.b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  <a:r>
              <a:rPr lang="en-US" sz="2400" b="1" dirty="0" err="1" smtClean="0">
                <a:solidFill>
                  <a:srgbClr val="C00000"/>
                </a:solidFill>
              </a:rPr>
              <a:t>self.h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US" sz="2400" dirty="0" smtClean="0"/>
              <a:t>		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obj</a:t>
            </a:r>
            <a:r>
              <a:rPr lang="en-US" sz="2400" b="1" dirty="0" smtClean="0">
                <a:solidFill>
                  <a:srgbClr val="7030A0"/>
                </a:solidFill>
              </a:rPr>
              <a:t>=</a:t>
            </a:r>
            <a:r>
              <a:rPr lang="en-US" sz="2400" b="1" dirty="0" err="1" smtClean="0">
                <a:solidFill>
                  <a:srgbClr val="7030A0"/>
                </a:solidFill>
              </a:rPr>
              <a:t>Cuboid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obj.volume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72206"/>
            <a:ext cx="3610479" cy="295316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00760" y="1428736"/>
            <a:ext cx="2714644" cy="2428892"/>
          </a:xfrm>
          <a:prstGeom prst="wedgeRectCallout">
            <a:avLst>
              <a:gd name="adj1" fmla="val -115634"/>
              <a:gd name="adj2" fmla="val 42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Notice that we have to explicitly pass the argument self while calling </a:t>
            </a:r>
            <a:r>
              <a:rPr lang="en-US" b="1" dirty="0" smtClean="0">
                <a:solidFill>
                  <a:srgbClr val="FFFF00"/>
                </a:solidFill>
              </a:rPr>
              <a:t>__init__() </a:t>
            </a:r>
            <a:r>
              <a:rPr lang="en-US" b="1" dirty="0" smtClean="0"/>
              <a:t>method of </a:t>
            </a:r>
            <a:r>
              <a:rPr lang="en-US" b="1" dirty="0" smtClean="0">
                <a:solidFill>
                  <a:srgbClr val="FFFF00"/>
                </a:solidFill>
              </a:rPr>
              <a:t>parent class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Calling Parent Constructor</a:t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super(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class Rectangle: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C00000"/>
                </a:solidFill>
              </a:rPr>
              <a:t>self.l</a:t>
            </a:r>
            <a:r>
              <a:rPr lang="en-US" sz="2400" b="1" dirty="0" smtClean="0">
                <a:solidFill>
                  <a:srgbClr val="C00000"/>
                </a:solidFill>
              </a:rPr>
              <a:t>=10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C00000"/>
                </a:solidFill>
              </a:rPr>
              <a:t>self.b</a:t>
            </a:r>
            <a:r>
              <a:rPr lang="en-US" sz="2400" b="1" dirty="0" smtClean="0">
                <a:solidFill>
                  <a:srgbClr val="C00000"/>
                </a:solidFill>
              </a:rPr>
              <a:t>=20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class </a:t>
            </a:r>
            <a:r>
              <a:rPr lang="en-US" sz="2400" b="1" dirty="0" err="1" smtClean="0">
                <a:solidFill>
                  <a:srgbClr val="C00000"/>
                </a:solidFill>
              </a:rPr>
              <a:t>Cuboid</a:t>
            </a:r>
            <a:r>
              <a:rPr lang="en-US" sz="2400" b="1" dirty="0" smtClean="0">
                <a:solidFill>
                  <a:srgbClr val="C00000"/>
                </a:solidFill>
              </a:rPr>
              <a:t>(Rectangle):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</a:rPr>
              <a:t> super().__init__();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C00000"/>
                </a:solidFill>
              </a:rPr>
              <a:t>self.h</a:t>
            </a:r>
            <a:r>
              <a:rPr lang="en-US" sz="2400" b="1" dirty="0" smtClean="0">
                <a:solidFill>
                  <a:srgbClr val="C00000"/>
                </a:solidFill>
              </a:rPr>
              <a:t>=30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def volume(self):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print("</a:t>
            </a:r>
            <a:r>
              <a:rPr lang="en-US" sz="2400" b="1" dirty="0" err="1" smtClean="0">
                <a:solidFill>
                  <a:srgbClr val="C00000"/>
                </a:solidFill>
              </a:rPr>
              <a:t>Vol</a:t>
            </a:r>
            <a:r>
              <a:rPr lang="en-US" sz="2400" b="1" dirty="0" smtClean="0">
                <a:solidFill>
                  <a:srgbClr val="C00000"/>
                </a:solidFill>
              </a:rPr>
              <a:t> of </a:t>
            </a:r>
            <a:r>
              <a:rPr lang="en-US" sz="2400" b="1" dirty="0" err="1" smtClean="0">
                <a:solidFill>
                  <a:srgbClr val="C00000"/>
                </a:solidFill>
              </a:rPr>
              <a:t>cuboid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is",self.l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  <a:r>
              <a:rPr lang="en-US" sz="2400" b="1" dirty="0" err="1" smtClean="0">
                <a:solidFill>
                  <a:srgbClr val="C00000"/>
                </a:solidFill>
              </a:rPr>
              <a:t>self.b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  <a:r>
              <a:rPr lang="en-US" sz="2400" b="1" dirty="0" err="1" smtClean="0">
                <a:solidFill>
                  <a:srgbClr val="C00000"/>
                </a:solidFill>
              </a:rPr>
              <a:t>self.h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US" sz="2400" dirty="0" smtClean="0"/>
              <a:t>		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obj</a:t>
            </a:r>
            <a:r>
              <a:rPr lang="en-US" sz="2400" b="1" dirty="0" smtClean="0">
                <a:solidFill>
                  <a:srgbClr val="7030A0"/>
                </a:solidFill>
              </a:rPr>
              <a:t>=</a:t>
            </a:r>
            <a:r>
              <a:rPr lang="en-US" sz="2400" b="1" dirty="0" err="1" smtClean="0">
                <a:solidFill>
                  <a:srgbClr val="7030A0"/>
                </a:solidFill>
              </a:rPr>
              <a:t>Cuboid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obj.volume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72206"/>
            <a:ext cx="3610479" cy="295316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00760" y="1428736"/>
            <a:ext cx="2714644" cy="2428892"/>
          </a:xfrm>
          <a:prstGeom prst="wedgeRectCallout">
            <a:avLst>
              <a:gd name="adj1" fmla="val -134091"/>
              <a:gd name="adj2" fmla="val 43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Again notice that this time we don’t have to pass the argument </a:t>
            </a:r>
            <a:r>
              <a:rPr lang="en-US" b="1" dirty="0" smtClean="0">
                <a:solidFill>
                  <a:srgbClr val="FFFF00"/>
                </a:solidFill>
              </a:rPr>
              <a:t>self</a:t>
            </a:r>
            <a:r>
              <a:rPr lang="en-US" b="1" dirty="0" smtClean="0"/>
              <a:t> when we are using </a:t>
            </a:r>
            <a:r>
              <a:rPr lang="en-US" b="1" dirty="0" smtClean="0">
                <a:solidFill>
                  <a:srgbClr val="FFFF00"/>
                </a:solidFill>
              </a:rPr>
              <a:t>super( ) </a:t>
            </a:r>
            <a:r>
              <a:rPr lang="en-US" b="1" dirty="0" smtClean="0"/>
              <a:t>as Python will automatically pass it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Advance Concepts Of Object Oriented Programming-II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Inheritance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Types Of Inheritance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Single Inheritance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super( 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Method Overriding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Really Is </a:t>
            </a:r>
            <a:r>
              <a:rPr lang="en-US" sz="2800" b="1" dirty="0" smtClean="0">
                <a:solidFill>
                  <a:srgbClr val="C00000"/>
                </a:solidFill>
              </a:rPr>
              <a:t>super( )</a:t>
            </a:r>
            <a:r>
              <a:rPr lang="en-US" sz="2800" b="1" dirty="0" smtClean="0"/>
              <a:t>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The method </a:t>
            </a:r>
            <a:r>
              <a:rPr lang="en-US" sz="2400" b="1" dirty="0" smtClean="0">
                <a:solidFill>
                  <a:srgbClr val="C00000"/>
                </a:solidFill>
              </a:rPr>
              <a:t>super() </a:t>
            </a:r>
            <a:r>
              <a:rPr lang="en-US" sz="2400" dirty="0" smtClean="0"/>
              <a:t>is a </a:t>
            </a:r>
            <a:r>
              <a:rPr lang="en-US" sz="2400" b="1" dirty="0" smtClean="0">
                <a:solidFill>
                  <a:srgbClr val="7030A0"/>
                </a:solidFill>
              </a:rPr>
              <a:t>special method </a:t>
            </a:r>
            <a:r>
              <a:rPr lang="en-US" sz="2400" dirty="0" smtClean="0"/>
              <a:t>made available by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which returns </a:t>
            </a:r>
            <a:r>
              <a:rPr lang="en-IN" sz="2400" i="1" dirty="0" smtClean="0"/>
              <a:t>a </a:t>
            </a:r>
            <a:r>
              <a:rPr lang="en-IN" sz="2400" b="1" i="1" dirty="0" smtClean="0">
                <a:solidFill>
                  <a:srgbClr val="002060"/>
                </a:solidFill>
              </a:rPr>
              <a:t>proxy object </a:t>
            </a:r>
            <a:r>
              <a:rPr lang="en-IN" sz="2400" i="1" dirty="0" smtClean="0"/>
              <a:t>that delegates method calls to a </a:t>
            </a:r>
            <a:r>
              <a:rPr lang="en-IN" sz="2400" b="1" i="1" dirty="0" smtClean="0">
                <a:solidFill>
                  <a:srgbClr val="002060"/>
                </a:solidFill>
              </a:rPr>
              <a:t>parent class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In simple words the method </a:t>
            </a:r>
            <a:r>
              <a:rPr lang="en-US" sz="2400" b="1" dirty="0" smtClean="0">
                <a:solidFill>
                  <a:srgbClr val="C00000"/>
                </a:solidFill>
              </a:rPr>
              <a:t>super( ) </a:t>
            </a:r>
            <a:r>
              <a:rPr lang="en-US" sz="2400" dirty="0" smtClean="0"/>
              <a:t>provides us a special object that can be used to transfer call to parent class methods</a:t>
            </a:r>
          </a:p>
          <a:p>
            <a:pPr lvl="1" fontAlgn="base"/>
            <a:endParaRPr lang="en-US" sz="1900" dirty="0" smtClean="0"/>
          </a:p>
          <a:p>
            <a:pPr fontAlgn="base">
              <a:buNone/>
            </a:pPr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Benefits Of </a:t>
            </a:r>
            <a:r>
              <a:rPr lang="en-US" sz="2800" b="1" dirty="0" smtClean="0">
                <a:solidFill>
                  <a:srgbClr val="C00000"/>
                </a:solidFill>
              </a:rPr>
              <a:t>super(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2400" dirty="0" smtClean="0"/>
              <a:t>A common question that arises in our mind is that why to use </a:t>
            </a:r>
            <a:r>
              <a:rPr lang="en-US" sz="2400" b="1" dirty="0" smtClean="0">
                <a:solidFill>
                  <a:srgbClr val="C00000"/>
                </a:solidFill>
              </a:rPr>
              <a:t>super( ) , </a:t>
            </a:r>
            <a:r>
              <a:rPr lang="en-US" sz="2400" dirty="0" smtClean="0"/>
              <a:t> if we can call the parent class methods using </a:t>
            </a:r>
            <a:r>
              <a:rPr lang="en-US" sz="2400" b="1" dirty="0" smtClean="0">
                <a:solidFill>
                  <a:srgbClr val="C00000"/>
                </a:solidFill>
              </a:rPr>
              <a:t>parent class name.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The answer is that </a:t>
            </a:r>
            <a:r>
              <a:rPr lang="en-US" sz="2400" b="1" dirty="0" smtClean="0">
                <a:solidFill>
                  <a:srgbClr val="C00000"/>
                </a:solidFill>
              </a:rPr>
              <a:t>super( ) </a:t>
            </a:r>
            <a:r>
              <a:rPr lang="en-US" sz="2400" dirty="0" smtClean="0"/>
              <a:t>gives </a:t>
            </a:r>
            <a:r>
              <a:rPr lang="en-US" sz="2400" b="1" dirty="0" smtClean="0">
                <a:solidFill>
                  <a:srgbClr val="C00000"/>
                </a:solidFill>
              </a:rPr>
              <a:t>4 benefits</a:t>
            </a:r>
            <a:r>
              <a:rPr lang="en-US" sz="2400" dirty="0" smtClean="0"/>
              <a:t>: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US" sz="1900" dirty="0" smtClean="0"/>
              <a:t>We don’t have to pass </a:t>
            </a:r>
            <a:r>
              <a:rPr lang="en-US" sz="1900" b="1" dirty="0" smtClean="0">
                <a:solidFill>
                  <a:srgbClr val="C00000"/>
                </a:solidFill>
              </a:rPr>
              <a:t>self </a:t>
            </a:r>
            <a:r>
              <a:rPr lang="en-US" sz="1900" dirty="0" smtClean="0"/>
              <a:t>while calling any method using </a:t>
            </a:r>
            <a:r>
              <a:rPr lang="en-US" sz="1900" b="1" dirty="0" smtClean="0">
                <a:solidFill>
                  <a:srgbClr val="C00000"/>
                </a:solidFill>
              </a:rPr>
              <a:t>super( ).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If the </a:t>
            </a:r>
            <a:r>
              <a:rPr lang="en-US" sz="1900" b="1" dirty="0" smtClean="0">
                <a:solidFill>
                  <a:srgbClr val="C00000"/>
                </a:solidFill>
              </a:rPr>
              <a:t>name of parent class changes</a:t>
            </a:r>
            <a:r>
              <a:rPr lang="en-US" sz="1900" dirty="0" smtClean="0"/>
              <a:t> after inheritance then we will not have to rewrite the code in child </a:t>
            </a:r>
            <a:r>
              <a:rPr lang="en-US" sz="1900" b="1" dirty="0" smtClean="0">
                <a:solidFill>
                  <a:srgbClr val="C00000"/>
                </a:solidFill>
              </a:rPr>
              <a:t>as super( ) will automatically connect itself to current parent 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It can be used to resolve </a:t>
            </a:r>
            <a:r>
              <a:rPr lang="en-US" sz="1900" b="1" dirty="0" smtClean="0">
                <a:solidFill>
                  <a:srgbClr val="C00000"/>
                </a:solidFill>
              </a:rPr>
              <a:t>method overriding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It is very helpful in </a:t>
            </a:r>
            <a:r>
              <a:rPr lang="en-US" sz="1900" b="1" dirty="0" smtClean="0">
                <a:solidFill>
                  <a:srgbClr val="C00000"/>
                </a:solidFill>
              </a:rPr>
              <a:t>multiple inheritance</a:t>
            </a:r>
          </a:p>
          <a:p>
            <a:pPr lvl="1" fontAlgn="base"/>
            <a:endParaRPr lang="en-US" sz="1900" dirty="0" smtClean="0"/>
          </a:p>
          <a:p>
            <a:pPr fontAlgn="base">
              <a:buNone/>
            </a:pPr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Method Overriding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To understand </a:t>
            </a:r>
            <a:r>
              <a:rPr lang="en-US" sz="2400" b="1" dirty="0" smtClean="0">
                <a:solidFill>
                  <a:srgbClr val="C00000"/>
                </a:solidFill>
              </a:rPr>
              <a:t>Method Overriding </a:t>
            </a:r>
            <a:r>
              <a:rPr lang="en-US" sz="2400" dirty="0" smtClean="0"/>
              <a:t>, try to figure out the output of the code given in the next slide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1900" dirty="0" smtClean="0"/>
          </a:p>
          <a:p>
            <a:pPr fontAlgn="base">
              <a:buNone/>
            </a:pPr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class Person: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def __init__(</a:t>
            </a:r>
            <a:r>
              <a:rPr lang="en-US" sz="1900" b="1" dirty="0" err="1" smtClean="0">
                <a:solidFill>
                  <a:srgbClr val="C00000"/>
                </a:solidFill>
              </a:rPr>
              <a:t>self,age,name</a:t>
            </a:r>
            <a:r>
              <a:rPr lang="en-US" sz="19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	</a:t>
            </a:r>
            <a:r>
              <a:rPr lang="en-US" sz="1900" b="1" dirty="0" err="1" smtClean="0">
                <a:solidFill>
                  <a:srgbClr val="C00000"/>
                </a:solidFill>
              </a:rPr>
              <a:t>self.age</a:t>
            </a:r>
            <a:r>
              <a:rPr lang="en-US" sz="1900" b="1" dirty="0" smtClean="0">
                <a:solidFill>
                  <a:srgbClr val="C00000"/>
                </a:solidFill>
              </a:rPr>
              <a:t>=age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	self.name=name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def </a:t>
            </a:r>
            <a:r>
              <a:rPr lang="en-US" sz="1900" b="1" dirty="0" smtClean="0">
                <a:solidFill>
                  <a:srgbClr val="C00000"/>
                </a:solidFill>
              </a:rPr>
              <a:t>__</a:t>
            </a:r>
            <a:r>
              <a:rPr lang="en-US" sz="1900" b="1" dirty="0" err="1" smtClean="0">
                <a:solidFill>
                  <a:srgbClr val="C00000"/>
                </a:solidFill>
              </a:rPr>
              <a:t>str</a:t>
            </a:r>
            <a:r>
              <a:rPr lang="en-US" sz="1900" b="1" dirty="0" smtClean="0">
                <a:solidFill>
                  <a:srgbClr val="C00000"/>
                </a:solidFill>
              </a:rPr>
              <a:t>__(self):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	return </a:t>
            </a:r>
            <a:r>
              <a:rPr lang="en-US" sz="1900" b="1" dirty="0" err="1" smtClean="0">
                <a:solidFill>
                  <a:srgbClr val="C00000"/>
                </a:solidFill>
              </a:rPr>
              <a:t>f"Age</a:t>
            </a:r>
            <a:r>
              <a:rPr lang="en-US" sz="1900" b="1" dirty="0" smtClean="0">
                <a:solidFill>
                  <a:srgbClr val="C00000"/>
                </a:solidFill>
              </a:rPr>
              <a:t>:{</a:t>
            </a:r>
            <a:r>
              <a:rPr lang="en-US" sz="1900" b="1" dirty="0" err="1" smtClean="0">
                <a:solidFill>
                  <a:srgbClr val="C00000"/>
                </a:solidFill>
              </a:rPr>
              <a:t>self.age</a:t>
            </a:r>
            <a:r>
              <a:rPr lang="en-US" sz="1900" b="1" dirty="0" smtClean="0">
                <a:solidFill>
                  <a:srgbClr val="C00000"/>
                </a:solidFill>
              </a:rPr>
              <a:t>},Name:{self.name}"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class </a:t>
            </a:r>
            <a:r>
              <a:rPr lang="en-US" sz="1900" b="1" dirty="0" err="1" smtClean="0">
                <a:solidFill>
                  <a:srgbClr val="C00000"/>
                </a:solidFill>
              </a:rPr>
              <a:t>Emp</a:t>
            </a:r>
            <a:r>
              <a:rPr lang="en-US" sz="1900" b="1" dirty="0" smtClean="0">
                <a:solidFill>
                  <a:srgbClr val="C00000"/>
                </a:solidFill>
              </a:rPr>
              <a:t>(Person):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def __init__(</a:t>
            </a:r>
            <a:r>
              <a:rPr lang="en-US" sz="1900" b="1" dirty="0" err="1" smtClean="0">
                <a:solidFill>
                  <a:srgbClr val="C00000"/>
                </a:solidFill>
              </a:rPr>
              <a:t>self,age,name,id,sal</a:t>
            </a:r>
            <a:r>
              <a:rPr lang="en-US" sz="19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	super().__init__(</a:t>
            </a:r>
            <a:r>
              <a:rPr lang="en-US" sz="1900" b="1" dirty="0" err="1" smtClean="0">
                <a:solidFill>
                  <a:srgbClr val="C00000"/>
                </a:solidFill>
              </a:rPr>
              <a:t>age,name</a:t>
            </a:r>
            <a:r>
              <a:rPr lang="en-US" sz="19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	self.id=id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	self.sal=</a:t>
            </a:r>
            <a:r>
              <a:rPr lang="en-US" sz="1900" b="1" dirty="0" err="1" smtClean="0">
                <a:solidFill>
                  <a:srgbClr val="C00000"/>
                </a:solidFill>
              </a:rPr>
              <a:t>sal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900" b="1" dirty="0" smtClean="0">
                <a:solidFill>
                  <a:srgbClr val="7030A0"/>
                </a:solidFill>
              </a:rPr>
              <a:t>e=</a:t>
            </a:r>
            <a:r>
              <a:rPr lang="en-US" sz="1900" b="1" dirty="0" err="1" smtClean="0">
                <a:solidFill>
                  <a:srgbClr val="7030A0"/>
                </a:solidFill>
              </a:rPr>
              <a:t>Emp</a:t>
            </a:r>
            <a:r>
              <a:rPr lang="en-US" sz="1900" b="1" dirty="0" smtClean="0">
                <a:solidFill>
                  <a:srgbClr val="7030A0"/>
                </a:solidFill>
              </a:rPr>
              <a:t>(24,"Nitin",101,45000)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7030A0"/>
                </a:solidFill>
              </a:rPr>
              <a:t>print(e)</a:t>
            </a:r>
            <a:endParaRPr lang="en-US" sz="19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9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6072206"/>
            <a:ext cx="2999264" cy="304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Explanation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we know , whenever we </a:t>
            </a:r>
            <a:r>
              <a:rPr lang="en-US" sz="2400" b="1" dirty="0" smtClean="0">
                <a:solidFill>
                  <a:srgbClr val="C00000"/>
                </a:solidFill>
              </a:rPr>
              <a:t>pass</a:t>
            </a:r>
            <a:r>
              <a:rPr lang="en-US" sz="2400" dirty="0" smtClean="0"/>
              <a:t> the name of an </a:t>
            </a:r>
            <a:r>
              <a:rPr lang="en-US" sz="2400" b="1" dirty="0" smtClean="0">
                <a:solidFill>
                  <a:srgbClr val="C00000"/>
                </a:solidFill>
              </a:rPr>
              <a:t>object reference</a:t>
            </a:r>
            <a:r>
              <a:rPr lang="en-US" sz="2400" dirty="0" smtClean="0"/>
              <a:t> as </a:t>
            </a:r>
            <a:r>
              <a:rPr lang="en-US" sz="2400" b="1" dirty="0" smtClean="0">
                <a:solidFill>
                  <a:srgbClr val="C00000"/>
                </a:solidFill>
              </a:rPr>
              <a:t>argument</a:t>
            </a:r>
            <a:r>
              <a:rPr lang="en-US" sz="2400" dirty="0" smtClean="0"/>
              <a:t> to the function </a:t>
            </a:r>
            <a:r>
              <a:rPr lang="en-US" sz="2400" b="1" dirty="0" smtClean="0">
                <a:solidFill>
                  <a:srgbClr val="C00000"/>
                </a:solidFill>
              </a:rPr>
              <a:t>print( )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calls the method </a:t>
            </a:r>
            <a:r>
              <a:rPr lang="en-US" sz="2400" b="1" dirty="0" smtClean="0">
                <a:solidFill>
                  <a:srgbClr val="C00000"/>
                </a:solidFill>
              </a:rPr>
              <a:t>__</a:t>
            </a: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r>
              <a:rPr lang="en-US" sz="2400" b="1" dirty="0" smtClean="0">
                <a:solidFill>
                  <a:srgbClr val="C00000"/>
                </a:solidFill>
              </a:rPr>
              <a:t>__().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But since the class </a:t>
            </a:r>
            <a:r>
              <a:rPr lang="en-US" sz="2400" b="1" dirty="0" err="1" smtClean="0">
                <a:solidFill>
                  <a:srgbClr val="C00000"/>
                </a:solidFill>
              </a:rPr>
              <a:t>Emp</a:t>
            </a:r>
            <a:r>
              <a:rPr lang="en-US" sz="2400" dirty="0" smtClean="0"/>
              <a:t> doesn’t has this method , so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b="1" dirty="0" smtClean="0">
                <a:solidFill>
                  <a:srgbClr val="002060"/>
                </a:solidFill>
              </a:rPr>
              <a:t>moves up in the inheritance chain </a:t>
            </a:r>
            <a:r>
              <a:rPr lang="en-US" sz="2400" dirty="0" smtClean="0"/>
              <a:t>to find this method in the base class </a:t>
            </a:r>
            <a:r>
              <a:rPr lang="en-US" sz="2400" b="1" dirty="0" smtClean="0">
                <a:solidFill>
                  <a:srgbClr val="C00000"/>
                </a:solidFill>
              </a:rPr>
              <a:t>Person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Now since the class </a:t>
            </a:r>
            <a:r>
              <a:rPr lang="en-US" sz="2400" b="1" dirty="0" smtClean="0">
                <a:solidFill>
                  <a:srgbClr val="C00000"/>
                </a:solidFill>
              </a:rPr>
              <a:t>Person</a:t>
            </a:r>
            <a:r>
              <a:rPr lang="en-US" sz="2400" dirty="0" smtClean="0"/>
              <a:t> has this method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calls the </a:t>
            </a:r>
            <a:r>
              <a:rPr lang="en-US" sz="2400" b="1" dirty="0" smtClean="0">
                <a:solidFill>
                  <a:srgbClr val="C00000"/>
                </a:solidFill>
              </a:rPr>
              <a:t>__</a:t>
            </a: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r>
              <a:rPr lang="en-US" sz="2400" b="1" dirty="0" smtClean="0">
                <a:solidFill>
                  <a:srgbClr val="C00000"/>
                </a:solidFill>
              </a:rPr>
              <a:t>__() </a:t>
            </a:r>
            <a:r>
              <a:rPr lang="en-US" sz="2400" dirty="0" smtClean="0"/>
              <a:t>method of </a:t>
            </a:r>
            <a:r>
              <a:rPr lang="en-US" sz="2400" b="1" dirty="0" smtClean="0">
                <a:solidFill>
                  <a:srgbClr val="C00000"/>
                </a:solidFill>
              </a:rPr>
              <a:t>Person</a:t>
            </a:r>
            <a:r>
              <a:rPr lang="en-US" sz="2400" dirty="0" smtClean="0"/>
              <a:t> which returns only the </a:t>
            </a:r>
            <a:r>
              <a:rPr lang="en-US" sz="2400" b="1" dirty="0" smtClean="0">
                <a:solidFill>
                  <a:srgbClr val="C00000"/>
                </a:solidFill>
              </a:rPr>
              <a:t>name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age </a:t>
            </a: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Method Overriding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if we want to change this </a:t>
            </a:r>
            <a:r>
              <a:rPr lang="en-US" sz="2400" b="1" dirty="0" smtClean="0">
                <a:solidFill>
                  <a:srgbClr val="C00000"/>
                </a:solidFill>
              </a:rPr>
              <a:t>behavior</a:t>
            </a:r>
            <a:r>
              <a:rPr lang="en-US" sz="2400" dirty="0" smtClean="0"/>
              <a:t> and show all </a:t>
            </a:r>
            <a:r>
              <a:rPr lang="en-US" sz="2400" b="1" dirty="0" smtClean="0">
                <a:solidFill>
                  <a:srgbClr val="C00000"/>
                </a:solidFill>
              </a:rPr>
              <a:t>4 attributes </a:t>
            </a:r>
            <a:r>
              <a:rPr lang="en-US" sz="2400" dirty="0" smtClean="0"/>
              <a:t>of the Employee i.e. his </a:t>
            </a:r>
            <a:r>
              <a:rPr lang="en-US" sz="2400" b="1" dirty="0" smtClean="0">
                <a:solidFill>
                  <a:srgbClr val="C00000"/>
                </a:solidFill>
              </a:rPr>
              <a:t>name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age</a:t>
            </a:r>
            <a:r>
              <a:rPr lang="en-US" sz="2400" dirty="0" smtClean="0"/>
              <a:t> ,</a:t>
            </a:r>
            <a:r>
              <a:rPr lang="en-US" sz="2400" b="1" dirty="0" smtClean="0">
                <a:solidFill>
                  <a:srgbClr val="C00000"/>
                </a:solidFill>
              </a:rPr>
              <a:t>id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salary</a:t>
            </a:r>
            <a:r>
              <a:rPr lang="en-US" sz="2400" dirty="0" smtClean="0"/>
              <a:t>, then we will have to </a:t>
            </a:r>
            <a:r>
              <a:rPr lang="en-US" sz="2400" b="1" dirty="0" smtClean="0">
                <a:solidFill>
                  <a:srgbClr val="002060"/>
                </a:solidFill>
              </a:rPr>
              <a:t>redefine the method </a:t>
            </a:r>
            <a:r>
              <a:rPr lang="en-US" sz="2400" b="1" dirty="0" smtClean="0">
                <a:solidFill>
                  <a:srgbClr val="C00000"/>
                </a:solidFill>
              </a:rPr>
              <a:t>__</a:t>
            </a: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r>
              <a:rPr lang="en-US" sz="2400" b="1" dirty="0" smtClean="0">
                <a:solidFill>
                  <a:srgbClr val="C00000"/>
                </a:solidFill>
              </a:rPr>
              <a:t>__() </a:t>
            </a:r>
            <a:r>
              <a:rPr lang="en-US" sz="2400" dirty="0" smtClean="0"/>
              <a:t>in our </a:t>
            </a:r>
            <a:r>
              <a:rPr lang="en-US" sz="2400" b="1" dirty="0" err="1" smtClean="0">
                <a:solidFill>
                  <a:srgbClr val="C00000"/>
                </a:solidFill>
              </a:rPr>
              <a:t>Emp</a:t>
            </a:r>
            <a:r>
              <a:rPr lang="en-US" sz="2400" dirty="0" smtClean="0"/>
              <a:t> class.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This is called </a:t>
            </a:r>
            <a:r>
              <a:rPr lang="en-US" sz="2400" b="1" u="sng" dirty="0" smtClean="0">
                <a:solidFill>
                  <a:srgbClr val="C00000"/>
                </a:solidFill>
              </a:rPr>
              <a:t>Method Overriding</a:t>
            </a:r>
          </a:p>
          <a:p>
            <a:endParaRPr lang="en-US" sz="2400" dirty="0" smtClean="0"/>
          </a:p>
          <a:p>
            <a:r>
              <a:rPr lang="en-US" sz="2400" dirty="0" smtClean="0"/>
              <a:t>Thus , </a:t>
            </a:r>
            <a:r>
              <a:rPr lang="en-US" sz="2400" b="1" dirty="0" smtClean="0">
                <a:solidFill>
                  <a:srgbClr val="C00000"/>
                </a:solidFill>
              </a:rPr>
              <a:t>Method Overriding </a:t>
            </a:r>
            <a:r>
              <a:rPr lang="en-US" sz="2400" dirty="0" smtClean="0"/>
              <a:t>is a concept in </a:t>
            </a:r>
            <a:r>
              <a:rPr lang="en-US" sz="2400" b="1" dirty="0" smtClean="0">
                <a:solidFill>
                  <a:srgbClr val="C00000"/>
                </a:solidFill>
              </a:rPr>
              <a:t>OOP</a:t>
            </a:r>
            <a:r>
              <a:rPr lang="en-US" sz="2400" dirty="0" smtClean="0"/>
              <a:t> which occurs whenever a </a:t>
            </a:r>
            <a:r>
              <a:rPr lang="en-US" sz="2400" b="1" dirty="0" smtClean="0">
                <a:solidFill>
                  <a:srgbClr val="C00000"/>
                </a:solidFill>
              </a:rPr>
              <a:t>derived class </a:t>
            </a:r>
            <a:r>
              <a:rPr lang="en-US" sz="2400" b="1" dirty="0" smtClean="0">
                <a:solidFill>
                  <a:srgbClr val="002060"/>
                </a:solidFill>
              </a:rPr>
              <a:t>redefines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002060"/>
                </a:solidFill>
              </a:rPr>
              <a:t>same method</a:t>
            </a:r>
            <a:r>
              <a:rPr lang="en-US" sz="2400" dirty="0" smtClean="0"/>
              <a:t> as </a:t>
            </a:r>
            <a:r>
              <a:rPr lang="en-US" sz="2400" b="1" dirty="0" smtClean="0">
                <a:solidFill>
                  <a:srgbClr val="C00000"/>
                </a:solidFill>
              </a:rPr>
              <a:t>inherited</a:t>
            </a:r>
            <a:r>
              <a:rPr lang="en-US" sz="2400" dirty="0" smtClean="0"/>
              <a:t> from the </a:t>
            </a:r>
            <a:r>
              <a:rPr lang="en-US" sz="2400" b="1" dirty="0" smtClean="0">
                <a:solidFill>
                  <a:srgbClr val="C00000"/>
                </a:solidFill>
              </a:rPr>
              <a:t>base class</a:t>
            </a:r>
          </a:p>
          <a:p>
            <a:endParaRPr lang="en-US" sz="2400" b="1" u="sng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Modified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class Person: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__init__(</a:t>
            </a:r>
            <a:r>
              <a:rPr lang="en-US" sz="1500" b="1" dirty="0" err="1" smtClean="0">
                <a:solidFill>
                  <a:srgbClr val="C00000"/>
                </a:solidFill>
              </a:rPr>
              <a:t>self,age,name</a:t>
            </a:r>
            <a:r>
              <a:rPr lang="en-US" sz="15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err="1" smtClean="0">
                <a:solidFill>
                  <a:srgbClr val="C00000"/>
                </a:solidFill>
              </a:rPr>
              <a:t>self.age</a:t>
            </a:r>
            <a:r>
              <a:rPr lang="en-US" sz="1500" b="1" dirty="0" smtClean="0">
                <a:solidFill>
                  <a:srgbClr val="C00000"/>
                </a:solidFill>
              </a:rPr>
              <a:t>=age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self.name=name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002060"/>
                </a:solidFill>
              </a:rPr>
              <a:t>def </a:t>
            </a:r>
            <a:r>
              <a:rPr lang="en-US" sz="1500" b="1" dirty="0" smtClean="0">
                <a:solidFill>
                  <a:srgbClr val="002060"/>
                </a:solidFill>
              </a:rPr>
              <a:t>__</a:t>
            </a:r>
            <a:r>
              <a:rPr lang="en-US" sz="1500" b="1" dirty="0" err="1" smtClean="0">
                <a:solidFill>
                  <a:srgbClr val="002060"/>
                </a:solidFill>
              </a:rPr>
              <a:t>str</a:t>
            </a:r>
            <a:r>
              <a:rPr lang="en-US" sz="1500" b="1" dirty="0" smtClean="0">
                <a:solidFill>
                  <a:srgbClr val="002060"/>
                </a:solidFill>
              </a:rPr>
              <a:t>__(self):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return </a:t>
            </a:r>
            <a:r>
              <a:rPr lang="en-US" sz="1500" b="1" dirty="0" err="1" smtClean="0">
                <a:solidFill>
                  <a:srgbClr val="002060"/>
                </a:solidFill>
              </a:rPr>
              <a:t>f"Age</a:t>
            </a:r>
            <a:r>
              <a:rPr lang="en-US" sz="1500" b="1" dirty="0" smtClean="0">
                <a:solidFill>
                  <a:srgbClr val="002060"/>
                </a:solidFill>
              </a:rPr>
              <a:t>:{</a:t>
            </a:r>
            <a:r>
              <a:rPr lang="en-US" sz="1500" b="1" dirty="0" err="1" smtClean="0">
                <a:solidFill>
                  <a:srgbClr val="002060"/>
                </a:solidFill>
              </a:rPr>
              <a:t>self.age</a:t>
            </a:r>
            <a:r>
              <a:rPr lang="en-US" sz="1500" b="1" dirty="0" smtClean="0">
                <a:solidFill>
                  <a:srgbClr val="002060"/>
                </a:solidFill>
              </a:rPr>
              <a:t>},Name:{self.name}"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class </a:t>
            </a:r>
            <a:r>
              <a:rPr lang="en-US" sz="1500" b="1" dirty="0" err="1" smtClean="0">
                <a:solidFill>
                  <a:srgbClr val="C00000"/>
                </a:solidFill>
              </a:rPr>
              <a:t>Emp</a:t>
            </a:r>
            <a:r>
              <a:rPr lang="en-US" sz="1500" b="1" dirty="0" smtClean="0">
                <a:solidFill>
                  <a:srgbClr val="C00000"/>
                </a:solidFill>
              </a:rPr>
              <a:t>(Person):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__init__(</a:t>
            </a:r>
            <a:r>
              <a:rPr lang="en-US" sz="1500" b="1" dirty="0" err="1" smtClean="0">
                <a:solidFill>
                  <a:srgbClr val="C00000"/>
                </a:solidFill>
              </a:rPr>
              <a:t>self,age,name,id,sal</a:t>
            </a:r>
            <a:r>
              <a:rPr lang="en-US" sz="15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super().__init__(</a:t>
            </a:r>
            <a:r>
              <a:rPr lang="en-US" sz="1500" b="1" dirty="0" err="1" smtClean="0">
                <a:solidFill>
                  <a:srgbClr val="C00000"/>
                </a:solidFill>
              </a:rPr>
              <a:t>age,name</a:t>
            </a:r>
            <a:r>
              <a:rPr lang="en-US" sz="15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self.id=id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self.sal=</a:t>
            </a:r>
            <a:r>
              <a:rPr lang="en-US" sz="1500" b="1" dirty="0" err="1" smtClean="0">
                <a:solidFill>
                  <a:srgbClr val="C00000"/>
                </a:solidFill>
              </a:rPr>
              <a:t>sal</a:t>
            </a:r>
            <a:endParaRPr lang="en-US" sz="15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002060"/>
                </a:solidFill>
              </a:rPr>
              <a:t>def </a:t>
            </a:r>
            <a:r>
              <a:rPr lang="en-US" sz="1500" b="1" dirty="0" smtClean="0">
                <a:solidFill>
                  <a:srgbClr val="002060"/>
                </a:solidFill>
              </a:rPr>
              <a:t>__</a:t>
            </a:r>
            <a:r>
              <a:rPr lang="en-US" sz="1500" b="1" dirty="0" err="1" smtClean="0">
                <a:solidFill>
                  <a:srgbClr val="002060"/>
                </a:solidFill>
              </a:rPr>
              <a:t>str</a:t>
            </a:r>
            <a:r>
              <a:rPr lang="en-US" sz="1500" b="1" dirty="0" smtClean="0">
                <a:solidFill>
                  <a:srgbClr val="002060"/>
                </a:solidFill>
              </a:rPr>
              <a:t>__(self):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return </a:t>
            </a:r>
            <a:r>
              <a:rPr lang="en-US" sz="1500" b="1" dirty="0" err="1" smtClean="0">
                <a:solidFill>
                  <a:srgbClr val="002060"/>
                </a:solidFill>
              </a:rPr>
              <a:t>f"Age</a:t>
            </a:r>
            <a:r>
              <a:rPr lang="en-US" sz="1500" b="1" dirty="0" smtClean="0">
                <a:solidFill>
                  <a:srgbClr val="002060"/>
                </a:solidFill>
              </a:rPr>
              <a:t>:{</a:t>
            </a:r>
            <a:r>
              <a:rPr lang="en-US" sz="1500" b="1" dirty="0" err="1" smtClean="0">
                <a:solidFill>
                  <a:srgbClr val="002060"/>
                </a:solidFill>
              </a:rPr>
              <a:t>self.age</a:t>
            </a:r>
            <a:r>
              <a:rPr lang="en-US" sz="1500" b="1" dirty="0" smtClean="0">
                <a:solidFill>
                  <a:srgbClr val="002060"/>
                </a:solidFill>
              </a:rPr>
              <a:t>},Name:{self.name},Id:{self.id},Salary:{self.sal}"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7030A0"/>
                </a:solidFill>
              </a:rPr>
              <a:t>e=</a:t>
            </a:r>
            <a:r>
              <a:rPr lang="en-US" sz="1500" b="1" dirty="0" err="1" smtClean="0">
                <a:solidFill>
                  <a:srgbClr val="7030A0"/>
                </a:solidFill>
              </a:rPr>
              <a:t>Emp</a:t>
            </a:r>
            <a:r>
              <a:rPr lang="en-US" sz="1500" b="1" dirty="0" smtClean="0">
                <a:solidFill>
                  <a:srgbClr val="7030A0"/>
                </a:solidFill>
              </a:rPr>
              <a:t>(24,"Nitin",101,45000)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7030A0"/>
                </a:solidFill>
              </a:rPr>
              <a:t>print(e) </a:t>
            </a:r>
          </a:p>
          <a:p>
            <a:pPr>
              <a:buNone/>
            </a:pPr>
            <a:r>
              <a:rPr lang="en-US" sz="19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72206"/>
            <a:ext cx="6429420" cy="481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Role Of </a:t>
            </a:r>
            <a:r>
              <a:rPr lang="en-US" sz="2800" b="1" dirty="0" smtClean="0">
                <a:solidFill>
                  <a:srgbClr val="C00000"/>
                </a:solidFill>
              </a:rPr>
              <a:t>super( )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In Method Overriding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we </a:t>
            </a:r>
            <a:r>
              <a:rPr lang="en-US" sz="2400" b="1" dirty="0" smtClean="0">
                <a:solidFill>
                  <a:srgbClr val="C00000"/>
                </a:solidFill>
              </a:rPr>
              <a:t>override</a:t>
            </a:r>
            <a:r>
              <a:rPr lang="en-US" sz="2400" dirty="0" smtClean="0"/>
              <a:t> a method of </a:t>
            </a:r>
            <a:r>
              <a:rPr lang="en-US" sz="2400" b="1" dirty="0" smtClean="0">
                <a:solidFill>
                  <a:srgbClr val="C00000"/>
                </a:solidFill>
              </a:rPr>
              <a:t>base class </a:t>
            </a: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rgbClr val="C00000"/>
                </a:solidFill>
              </a:rPr>
              <a:t>derived class </a:t>
            </a:r>
            <a:r>
              <a:rPr lang="en-US" sz="2400" dirty="0" smtClean="0"/>
              <a:t>then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will always call the </a:t>
            </a:r>
            <a:r>
              <a:rPr lang="en-US" sz="2400" b="1" dirty="0" err="1" smtClean="0">
                <a:solidFill>
                  <a:srgbClr val="002060"/>
                </a:solidFill>
              </a:rPr>
              <a:t>derive’s</a:t>
            </a:r>
            <a:r>
              <a:rPr lang="en-US" sz="2400" b="1" dirty="0" smtClean="0">
                <a:solidFill>
                  <a:srgbClr val="002060"/>
                </a:solidFill>
              </a:rPr>
              <a:t> version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of the method.</a:t>
            </a:r>
          </a:p>
          <a:p>
            <a:endParaRPr lang="en-US" sz="2400" dirty="0" smtClean="0"/>
          </a:p>
          <a:p>
            <a:r>
              <a:rPr lang="en-US" sz="2400" dirty="0" smtClean="0"/>
              <a:t>But in some cases we also want to call the </a:t>
            </a:r>
            <a:r>
              <a:rPr lang="en-US" sz="2400" b="1" dirty="0" smtClean="0">
                <a:solidFill>
                  <a:srgbClr val="002060"/>
                </a:solidFill>
              </a:rPr>
              <a:t>base class version </a:t>
            </a:r>
            <a:r>
              <a:rPr lang="en-US" sz="2400" dirty="0" smtClean="0"/>
              <a:t>of the </a:t>
            </a:r>
            <a:r>
              <a:rPr lang="en-US" sz="2400" b="1" dirty="0" smtClean="0">
                <a:solidFill>
                  <a:srgbClr val="C00000"/>
                </a:solidFill>
              </a:rPr>
              <a:t>overridden </a:t>
            </a:r>
            <a:r>
              <a:rPr lang="en-US" sz="2400" dirty="0" smtClean="0"/>
              <a:t>method.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In this case we can call the </a:t>
            </a:r>
            <a:r>
              <a:rPr lang="en-US" sz="2400" b="1" dirty="0" smtClean="0">
                <a:solidFill>
                  <a:srgbClr val="002060"/>
                </a:solidFill>
              </a:rPr>
              <a:t>base class version </a:t>
            </a:r>
            <a:r>
              <a:rPr lang="en-US" sz="2400" dirty="0" smtClean="0"/>
              <a:t>of the method from the </a:t>
            </a:r>
            <a:r>
              <a:rPr lang="en-US" sz="2400" b="1" dirty="0" smtClean="0">
                <a:solidFill>
                  <a:srgbClr val="C00000"/>
                </a:solidFill>
              </a:rPr>
              <a:t>derive class </a:t>
            </a:r>
            <a:r>
              <a:rPr lang="en-US" sz="2400" dirty="0" smtClean="0"/>
              <a:t>using the function </a:t>
            </a:r>
            <a:r>
              <a:rPr lang="en-US" sz="2400" b="1" dirty="0" smtClean="0">
                <a:solidFill>
                  <a:srgbClr val="C00000"/>
                </a:solidFill>
              </a:rPr>
              <a:t>super( )</a:t>
            </a:r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		super( ). &lt;</a:t>
            </a:r>
            <a:r>
              <a:rPr lang="en-US" sz="2400" b="1" dirty="0" err="1" smtClean="0">
                <a:solidFill>
                  <a:srgbClr val="00B050"/>
                </a:solidFill>
              </a:rPr>
              <a:t>method_name</a:t>
            </a:r>
            <a:r>
              <a:rPr lang="en-US" sz="2400" b="1" dirty="0" smtClean="0">
                <a:solidFill>
                  <a:srgbClr val="00B050"/>
                </a:solidFill>
              </a:rPr>
              <a:t>&gt;(&lt;</a:t>
            </a:r>
            <a:r>
              <a:rPr lang="en-US" sz="2400" b="1" dirty="0" err="1" smtClean="0">
                <a:solidFill>
                  <a:srgbClr val="00B050"/>
                </a:solidFill>
              </a:rPr>
              <a:t>arg</a:t>
            </a:r>
            <a:r>
              <a:rPr lang="en-US" sz="2400" b="1" dirty="0" smtClean="0">
                <a:solidFill>
                  <a:srgbClr val="00B050"/>
                </a:solidFill>
              </a:rPr>
              <a:t>&gt;)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Modified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class Person: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def __init__(</a:t>
            </a:r>
            <a:r>
              <a:rPr lang="en-US" sz="1400" b="1" dirty="0" err="1" smtClean="0">
                <a:solidFill>
                  <a:srgbClr val="C00000"/>
                </a:solidFill>
              </a:rPr>
              <a:t>self,age,name</a:t>
            </a:r>
            <a:r>
              <a:rPr lang="en-US" sz="14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	</a:t>
            </a:r>
            <a:r>
              <a:rPr lang="en-US" sz="1400" b="1" dirty="0" err="1" smtClean="0">
                <a:solidFill>
                  <a:srgbClr val="C00000"/>
                </a:solidFill>
              </a:rPr>
              <a:t>self.age</a:t>
            </a:r>
            <a:r>
              <a:rPr lang="en-US" sz="1400" b="1" dirty="0" smtClean="0">
                <a:solidFill>
                  <a:srgbClr val="C00000"/>
                </a:solidFill>
              </a:rPr>
              <a:t>=age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	self.name=name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</a:t>
            </a:r>
            <a:r>
              <a:rPr lang="en-US" sz="1400" b="1" dirty="0" smtClean="0">
                <a:solidFill>
                  <a:srgbClr val="002060"/>
                </a:solidFill>
              </a:rPr>
              <a:t>def </a:t>
            </a:r>
            <a:r>
              <a:rPr lang="en-US" sz="1400" b="1" dirty="0" smtClean="0">
                <a:solidFill>
                  <a:srgbClr val="002060"/>
                </a:solidFill>
              </a:rPr>
              <a:t>__</a:t>
            </a:r>
            <a:r>
              <a:rPr lang="en-US" sz="1400" b="1" dirty="0" err="1" smtClean="0">
                <a:solidFill>
                  <a:srgbClr val="002060"/>
                </a:solidFill>
              </a:rPr>
              <a:t>str</a:t>
            </a:r>
            <a:r>
              <a:rPr lang="en-US" sz="1400" b="1" dirty="0" smtClean="0">
                <a:solidFill>
                  <a:srgbClr val="002060"/>
                </a:solidFill>
              </a:rPr>
              <a:t>__(self):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		return </a:t>
            </a:r>
            <a:r>
              <a:rPr lang="en-US" sz="1400" b="1" dirty="0" err="1" smtClean="0">
                <a:solidFill>
                  <a:srgbClr val="002060"/>
                </a:solidFill>
              </a:rPr>
              <a:t>f"Age</a:t>
            </a:r>
            <a:r>
              <a:rPr lang="en-US" sz="1400" b="1" dirty="0" smtClean="0">
                <a:solidFill>
                  <a:srgbClr val="002060"/>
                </a:solidFill>
              </a:rPr>
              <a:t>:{</a:t>
            </a:r>
            <a:r>
              <a:rPr lang="en-US" sz="1400" b="1" dirty="0" err="1" smtClean="0">
                <a:solidFill>
                  <a:srgbClr val="002060"/>
                </a:solidFill>
              </a:rPr>
              <a:t>self.age</a:t>
            </a:r>
            <a:r>
              <a:rPr lang="en-US" sz="1400" b="1" dirty="0" smtClean="0">
                <a:solidFill>
                  <a:srgbClr val="002060"/>
                </a:solidFill>
              </a:rPr>
              <a:t>},Name:{self.name}"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class </a:t>
            </a:r>
            <a:r>
              <a:rPr lang="en-US" sz="1400" b="1" dirty="0" err="1" smtClean="0">
                <a:solidFill>
                  <a:srgbClr val="C00000"/>
                </a:solidFill>
              </a:rPr>
              <a:t>Emp</a:t>
            </a:r>
            <a:r>
              <a:rPr lang="en-US" sz="1400" b="1" dirty="0" smtClean="0">
                <a:solidFill>
                  <a:srgbClr val="C00000"/>
                </a:solidFill>
              </a:rPr>
              <a:t>(Person):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def __init__(</a:t>
            </a:r>
            <a:r>
              <a:rPr lang="en-US" sz="1400" b="1" dirty="0" err="1" smtClean="0">
                <a:solidFill>
                  <a:srgbClr val="C00000"/>
                </a:solidFill>
              </a:rPr>
              <a:t>self,age,name,id,sal</a:t>
            </a:r>
            <a:r>
              <a:rPr lang="en-US" sz="14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	super().__init__(</a:t>
            </a:r>
            <a:r>
              <a:rPr lang="en-US" sz="1400" b="1" dirty="0" err="1" smtClean="0">
                <a:solidFill>
                  <a:srgbClr val="C00000"/>
                </a:solidFill>
              </a:rPr>
              <a:t>age,name</a:t>
            </a:r>
            <a:r>
              <a:rPr lang="en-US" sz="1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	self.id=id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	self.sal=</a:t>
            </a:r>
            <a:r>
              <a:rPr lang="en-US" sz="1400" b="1" dirty="0" err="1" smtClean="0">
                <a:solidFill>
                  <a:srgbClr val="C00000"/>
                </a:solidFill>
              </a:rPr>
              <a:t>sal</a:t>
            </a:r>
            <a:endParaRPr lang="en-US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</a:t>
            </a:r>
            <a:r>
              <a:rPr lang="en-US" sz="1400" b="1" dirty="0" smtClean="0">
                <a:solidFill>
                  <a:srgbClr val="002060"/>
                </a:solidFill>
              </a:rPr>
              <a:t> def </a:t>
            </a:r>
            <a:r>
              <a:rPr lang="en-US" sz="1400" b="1" dirty="0" smtClean="0">
                <a:solidFill>
                  <a:srgbClr val="002060"/>
                </a:solidFill>
              </a:rPr>
              <a:t>__</a:t>
            </a:r>
            <a:r>
              <a:rPr lang="en-US" sz="1400" b="1" dirty="0" err="1" smtClean="0">
                <a:solidFill>
                  <a:srgbClr val="002060"/>
                </a:solidFill>
              </a:rPr>
              <a:t>str</a:t>
            </a:r>
            <a:r>
              <a:rPr lang="en-US" sz="1400" b="1" dirty="0" smtClean="0">
                <a:solidFill>
                  <a:srgbClr val="002060"/>
                </a:solidFill>
              </a:rPr>
              <a:t>__(self):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		</a:t>
            </a:r>
            <a:r>
              <a:rPr lang="en-US" sz="1400" b="1" dirty="0" err="1" smtClean="0">
                <a:solidFill>
                  <a:srgbClr val="C00000"/>
                </a:solidFill>
              </a:rPr>
              <a:t>str</a:t>
            </a:r>
            <a:r>
              <a:rPr lang="en-US" sz="1400" b="1" dirty="0" smtClean="0">
                <a:solidFill>
                  <a:srgbClr val="C00000"/>
                </a:solidFill>
              </a:rPr>
              <a:t>=super</a:t>
            </a:r>
            <a:r>
              <a:rPr lang="en-US" sz="1400" b="1" dirty="0" smtClean="0">
                <a:solidFill>
                  <a:srgbClr val="C00000"/>
                </a:solidFill>
              </a:rPr>
              <a:t>().__</a:t>
            </a:r>
            <a:r>
              <a:rPr lang="en-US" sz="1400" b="1" dirty="0" err="1" smtClean="0">
                <a:solidFill>
                  <a:srgbClr val="C00000"/>
                </a:solidFill>
              </a:rPr>
              <a:t>str</a:t>
            </a:r>
            <a:r>
              <a:rPr lang="en-US" sz="1400" b="1" dirty="0" smtClean="0">
                <a:solidFill>
                  <a:srgbClr val="C00000"/>
                </a:solidFill>
              </a:rPr>
              <a:t>__()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		return f"{</a:t>
            </a:r>
            <a:r>
              <a:rPr lang="en-US" sz="1400" b="1" dirty="0" err="1" smtClean="0">
                <a:solidFill>
                  <a:srgbClr val="002060"/>
                </a:solidFill>
              </a:rPr>
              <a:t>str</a:t>
            </a:r>
            <a:r>
              <a:rPr lang="en-US" sz="1400" b="1" dirty="0" smtClean="0">
                <a:solidFill>
                  <a:srgbClr val="002060"/>
                </a:solidFill>
              </a:rPr>
              <a:t>},Id:{self.id},Salary:{self.sal}" 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7030A0"/>
                </a:solidFill>
              </a:rPr>
              <a:t>e=</a:t>
            </a:r>
            <a:r>
              <a:rPr lang="en-US" sz="1500" b="1" dirty="0" err="1" smtClean="0">
                <a:solidFill>
                  <a:srgbClr val="7030A0"/>
                </a:solidFill>
              </a:rPr>
              <a:t>Emp</a:t>
            </a:r>
            <a:r>
              <a:rPr lang="en-US" sz="1500" b="1" dirty="0" smtClean="0">
                <a:solidFill>
                  <a:srgbClr val="7030A0"/>
                </a:solidFill>
              </a:rPr>
              <a:t>(24,"Nitin",101,45000)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7030A0"/>
                </a:solidFill>
              </a:rPr>
              <a:t>print(e) </a:t>
            </a:r>
          </a:p>
          <a:p>
            <a:pPr>
              <a:buNone/>
            </a:pPr>
            <a:r>
              <a:rPr lang="en-US" sz="19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163222"/>
            <a:ext cx="5214974" cy="390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1800" dirty="0" smtClean="0"/>
              <a:t>Write a program to create a class called </a:t>
            </a:r>
            <a:r>
              <a:rPr lang="en-US" sz="1800" b="1" dirty="0" smtClean="0">
                <a:solidFill>
                  <a:srgbClr val="C00000"/>
                </a:solidFill>
              </a:rPr>
              <a:t>Circle </a:t>
            </a:r>
            <a:r>
              <a:rPr lang="en-US" sz="1800" dirty="0" smtClean="0"/>
              <a:t>having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an instance member called </a:t>
            </a:r>
            <a:r>
              <a:rPr lang="en-US" sz="1800" b="1" dirty="0" smtClean="0">
                <a:solidFill>
                  <a:srgbClr val="C00000"/>
                </a:solidFill>
              </a:rPr>
              <a:t>radius</a:t>
            </a:r>
            <a:r>
              <a:rPr lang="en-US" sz="1800" dirty="0" smtClean="0"/>
              <a:t>. Provide following methods in </a:t>
            </a:r>
            <a:r>
              <a:rPr lang="en-US" sz="1800" b="1" dirty="0" smtClean="0">
                <a:solidFill>
                  <a:srgbClr val="C00000"/>
                </a:solidFill>
              </a:rPr>
              <a:t>Circle</a:t>
            </a:r>
            <a:r>
              <a:rPr lang="en-US" sz="1800" dirty="0" smtClean="0"/>
              <a:t> class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__init___() </a:t>
            </a:r>
            <a:r>
              <a:rPr lang="en-US" sz="1400" b="1" dirty="0" smtClean="0">
                <a:solidFill>
                  <a:srgbClr val="C00000"/>
                </a:solidFill>
              </a:rPr>
              <a:t>: </a:t>
            </a:r>
            <a:r>
              <a:rPr lang="en-US" sz="1600" dirty="0" smtClean="0">
                <a:solidFill>
                  <a:schemeClr val="tx1"/>
                </a:solidFill>
              </a:rPr>
              <a:t>This method should accept an argument and initialize radius with it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area(): </a:t>
            </a:r>
            <a:r>
              <a:rPr lang="en-US" sz="1600" dirty="0" smtClean="0">
                <a:solidFill>
                  <a:schemeClr val="tx1"/>
                </a:solidFill>
              </a:rPr>
              <a:t>This method should calculate and return Circle’s area</a:t>
            </a:r>
          </a:p>
          <a:p>
            <a:pPr fontAlgn="base"/>
            <a:endParaRPr lang="en-US" sz="1800" dirty="0" smtClean="0"/>
          </a:p>
          <a:p>
            <a:pPr fontAlgn="base"/>
            <a:r>
              <a:rPr lang="en-US" sz="1800" dirty="0" smtClean="0"/>
              <a:t>Now create a derived class of </a:t>
            </a:r>
            <a:r>
              <a:rPr lang="en-US" sz="1800" b="1" dirty="0" smtClean="0">
                <a:solidFill>
                  <a:srgbClr val="C00000"/>
                </a:solidFill>
              </a:rPr>
              <a:t>Circle</a:t>
            </a:r>
            <a:r>
              <a:rPr lang="en-US" sz="1800" dirty="0" smtClean="0"/>
              <a:t> called </a:t>
            </a:r>
            <a:r>
              <a:rPr lang="en-US" sz="1800" b="1" dirty="0" smtClean="0">
                <a:solidFill>
                  <a:srgbClr val="C00000"/>
                </a:solidFill>
              </a:rPr>
              <a:t>Cylinder</a:t>
            </a:r>
            <a:r>
              <a:rPr lang="en-US" sz="1800" dirty="0" smtClean="0"/>
              <a:t> having an instance member called </a:t>
            </a:r>
            <a:r>
              <a:rPr lang="en-US" sz="1800" b="1" dirty="0" smtClean="0">
                <a:solidFill>
                  <a:srgbClr val="C00000"/>
                </a:solidFill>
              </a:rPr>
              <a:t>height.</a:t>
            </a:r>
            <a:r>
              <a:rPr lang="en-US" sz="1800" dirty="0" smtClean="0"/>
              <a:t> Provide following methods in </a:t>
            </a:r>
            <a:r>
              <a:rPr lang="en-US" sz="1800" b="1" dirty="0" smtClean="0">
                <a:solidFill>
                  <a:srgbClr val="C00000"/>
                </a:solidFill>
              </a:rPr>
              <a:t>Cylinder</a:t>
            </a:r>
            <a:r>
              <a:rPr lang="en-US" sz="1800" dirty="0" smtClean="0"/>
              <a:t> class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__init___() : </a:t>
            </a:r>
            <a:r>
              <a:rPr lang="en-US" sz="1600" dirty="0" smtClean="0">
                <a:solidFill>
                  <a:schemeClr val="tx1"/>
                </a:solidFill>
              </a:rPr>
              <a:t>This method should initialize instance members  </a:t>
            </a:r>
            <a:r>
              <a:rPr lang="en-US" sz="1600" b="1" dirty="0" smtClean="0">
                <a:solidFill>
                  <a:srgbClr val="C00000"/>
                </a:solidFill>
              </a:rPr>
              <a:t>radius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b="1" dirty="0" smtClean="0">
                <a:solidFill>
                  <a:srgbClr val="C00000"/>
                </a:solidFill>
              </a:rPr>
              <a:t>height </a:t>
            </a:r>
            <a:r>
              <a:rPr lang="en-US" sz="1600" dirty="0" smtClean="0">
                <a:solidFill>
                  <a:schemeClr val="tx1"/>
                </a:solidFill>
              </a:rPr>
              <a:t>with the parameter passed. 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area( ): </a:t>
            </a:r>
            <a:r>
              <a:rPr lang="en-US" sz="1600" dirty="0" smtClean="0">
                <a:solidFill>
                  <a:schemeClr val="tx1"/>
                </a:solidFill>
              </a:rPr>
              <a:t>This method should override Circle’s area( ) to calculate and return area of Cylinder . ( formula: </a:t>
            </a:r>
            <a:r>
              <a:rPr lang="el-GR" sz="1600" b="1" dirty="0" smtClean="0">
                <a:solidFill>
                  <a:srgbClr val="C00000"/>
                </a:solidFill>
              </a:rPr>
              <a:t>2π</a:t>
            </a:r>
            <a:r>
              <a:rPr lang="en-US" sz="1600" b="1" dirty="0" smtClean="0">
                <a:solidFill>
                  <a:srgbClr val="C00000"/>
                </a:solidFill>
              </a:rPr>
              <a:t>r</a:t>
            </a:r>
            <a:r>
              <a:rPr lang="en-US" sz="16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1600" b="1" dirty="0" smtClean="0">
                <a:solidFill>
                  <a:srgbClr val="C00000"/>
                </a:solidFill>
              </a:rPr>
              <a:t>+2</a:t>
            </a:r>
            <a:r>
              <a:rPr lang="el-GR" sz="1600" b="1" dirty="0" smtClean="0">
                <a:solidFill>
                  <a:srgbClr val="C00000"/>
                </a:solidFill>
              </a:rPr>
              <a:t>π</a:t>
            </a:r>
            <a:r>
              <a:rPr lang="en-US" sz="1600" b="1" dirty="0" err="1" smtClean="0">
                <a:solidFill>
                  <a:srgbClr val="C00000"/>
                </a:solidFill>
              </a:rPr>
              <a:t>rh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volume():</a:t>
            </a:r>
            <a:r>
              <a:rPr lang="en-US" sz="1800" dirty="0" smtClean="0">
                <a:solidFill>
                  <a:schemeClr val="tx1"/>
                </a:solidFill>
              </a:rPr>
              <a:t> This method should calculate and return Cylinder’s volume(formula: </a:t>
            </a:r>
            <a:r>
              <a:rPr lang="el-GR" sz="1800" b="1" dirty="0" smtClean="0">
                <a:solidFill>
                  <a:srgbClr val="C00000"/>
                </a:solidFill>
              </a:rPr>
              <a:t>π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en-US" sz="18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1800" b="1" dirty="0" smtClean="0">
                <a:solidFill>
                  <a:srgbClr val="C00000"/>
                </a:solidFill>
              </a:rPr>
              <a:t>h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Inheritance is a </a:t>
            </a:r>
            <a:r>
              <a:rPr lang="en-IN" sz="2400" b="1" dirty="0" smtClean="0">
                <a:solidFill>
                  <a:srgbClr val="C00000"/>
                </a:solidFill>
              </a:rPr>
              <a:t>powerful feature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object oriented programming.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refers to defining a </a:t>
            </a:r>
            <a:r>
              <a:rPr lang="en-IN" sz="2400" b="1" dirty="0" smtClean="0">
                <a:solidFill>
                  <a:srgbClr val="C00000"/>
                </a:solidFill>
              </a:rPr>
              <a:t>new class</a:t>
            </a:r>
            <a:r>
              <a:rPr lang="en-IN" sz="2400" dirty="0" smtClean="0"/>
              <a:t> with </a:t>
            </a:r>
            <a:r>
              <a:rPr lang="en-IN" sz="2400" b="1" dirty="0" smtClean="0">
                <a:solidFill>
                  <a:srgbClr val="002060"/>
                </a:solidFill>
              </a:rPr>
              <a:t>little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or no modification </a:t>
            </a:r>
            <a:r>
              <a:rPr lang="en-IN" sz="2400" dirty="0" smtClean="0"/>
              <a:t>to an </a:t>
            </a:r>
            <a:r>
              <a:rPr lang="en-IN" sz="2400" b="1" dirty="0" smtClean="0">
                <a:solidFill>
                  <a:srgbClr val="C00000"/>
                </a:solidFill>
              </a:rPr>
              <a:t>existing class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new class </a:t>
            </a:r>
            <a:r>
              <a:rPr lang="en-IN" sz="2400" dirty="0" smtClean="0"/>
              <a:t>is called </a:t>
            </a:r>
            <a:r>
              <a:rPr lang="en-IN" sz="2400" b="1" dirty="0" smtClean="0">
                <a:solidFill>
                  <a:srgbClr val="7030A0"/>
                </a:solidFill>
              </a:rPr>
              <a:t>derived </a:t>
            </a:r>
            <a:r>
              <a:rPr lang="en-IN" sz="2400" b="1" dirty="0" smtClean="0"/>
              <a:t>(or child) </a:t>
            </a:r>
            <a:r>
              <a:rPr lang="en-IN" sz="2400" b="1" dirty="0" smtClean="0">
                <a:solidFill>
                  <a:srgbClr val="7030A0"/>
                </a:solidFill>
              </a:rPr>
              <a:t>class</a:t>
            </a:r>
            <a:r>
              <a:rPr lang="en-IN" sz="2400" dirty="0" smtClean="0"/>
              <a:t> and the one from which it inherits is called the </a:t>
            </a:r>
            <a:r>
              <a:rPr lang="en-IN" sz="2400" b="1" dirty="0" smtClean="0">
                <a:solidFill>
                  <a:srgbClr val="7030A0"/>
                </a:solidFill>
              </a:rPr>
              <a:t>base</a:t>
            </a:r>
            <a:r>
              <a:rPr lang="en-IN" sz="2400" b="1" dirty="0" smtClean="0"/>
              <a:t> (or parent) </a:t>
            </a:r>
            <a:r>
              <a:rPr lang="en-IN" sz="2400" b="1" dirty="0" smtClean="0">
                <a:solidFill>
                  <a:srgbClr val="7030A0"/>
                </a:solidFill>
              </a:rPr>
              <a:t>class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import math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Circle: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def __init__(</a:t>
            </a:r>
            <a:r>
              <a:rPr lang="en-IN" sz="1500" b="1" dirty="0" err="1" smtClean="0">
                <a:solidFill>
                  <a:srgbClr val="002060"/>
                </a:solidFill>
              </a:rPr>
              <a:t>self,radius</a:t>
            </a:r>
            <a:r>
              <a:rPr lang="en-IN" sz="1500" b="1" dirty="0" smtClean="0">
                <a:solidFill>
                  <a:srgbClr val="00206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C00000"/>
                </a:solidFill>
              </a:rPr>
              <a:t>self.radius</a:t>
            </a:r>
            <a:r>
              <a:rPr lang="en-IN" sz="1500" b="1" dirty="0" smtClean="0">
                <a:solidFill>
                  <a:srgbClr val="C00000"/>
                </a:solidFill>
              </a:rPr>
              <a:t>=radius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def area(self):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</a:t>
            </a:r>
            <a:r>
              <a:rPr lang="en-IN" sz="1500" b="1" dirty="0" smtClean="0">
                <a:solidFill>
                  <a:srgbClr val="C00000"/>
                </a:solidFill>
              </a:rPr>
              <a:t>return </a:t>
            </a:r>
            <a:r>
              <a:rPr lang="en-IN" sz="1500" b="1" dirty="0" err="1" smtClean="0">
                <a:solidFill>
                  <a:srgbClr val="C00000"/>
                </a:solidFill>
              </a:rPr>
              <a:t>math.pi</a:t>
            </a:r>
            <a:r>
              <a:rPr lang="en-IN" sz="1500" b="1" dirty="0" smtClean="0">
                <a:solidFill>
                  <a:srgbClr val="C00000"/>
                </a:solidFill>
              </a:rPr>
              <a:t>*</a:t>
            </a:r>
            <a:r>
              <a:rPr lang="en-IN" sz="1500" b="1" dirty="0" err="1" smtClean="0">
                <a:solidFill>
                  <a:srgbClr val="C00000"/>
                </a:solidFill>
              </a:rPr>
              <a:t>math.pow</a:t>
            </a:r>
            <a:r>
              <a:rPr lang="en-IN" sz="1500" b="1" dirty="0" smtClean="0">
                <a:solidFill>
                  <a:srgbClr val="C00000"/>
                </a:solidFill>
              </a:rPr>
              <a:t>(self.radius,2)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Cylinder(Circle):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def __init__(</a:t>
            </a:r>
            <a:r>
              <a:rPr lang="en-IN" sz="1500" b="1" dirty="0" err="1" smtClean="0">
                <a:solidFill>
                  <a:srgbClr val="002060"/>
                </a:solidFill>
              </a:rPr>
              <a:t>self,radius,height</a:t>
            </a:r>
            <a:r>
              <a:rPr lang="en-IN" sz="1500" b="1" dirty="0" smtClean="0">
                <a:solidFill>
                  <a:srgbClr val="00206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B050"/>
                </a:solidFill>
              </a:rPr>
              <a:t>super().__init__(radius)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C00000"/>
                </a:solidFill>
              </a:rPr>
              <a:t>self.height</a:t>
            </a:r>
            <a:r>
              <a:rPr lang="en-IN" sz="1500" b="1" dirty="0" smtClean="0">
                <a:solidFill>
                  <a:srgbClr val="C00000"/>
                </a:solidFill>
              </a:rPr>
              <a:t>=height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def area(self):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</a:t>
            </a:r>
            <a:r>
              <a:rPr lang="en-IN" sz="1500" b="1" dirty="0" smtClean="0">
                <a:solidFill>
                  <a:srgbClr val="C00000"/>
                </a:solidFill>
              </a:rPr>
              <a:t>return 2*</a:t>
            </a:r>
            <a:r>
              <a:rPr lang="en-IN" sz="1500" b="1" dirty="0" smtClean="0">
                <a:solidFill>
                  <a:srgbClr val="00B050"/>
                </a:solidFill>
              </a:rPr>
              <a:t>super().area()</a:t>
            </a:r>
            <a:r>
              <a:rPr lang="en-IN" sz="1500" b="1" dirty="0" smtClean="0">
                <a:solidFill>
                  <a:srgbClr val="C00000"/>
                </a:solidFill>
              </a:rPr>
              <a:t>+2*</a:t>
            </a:r>
            <a:r>
              <a:rPr lang="en-IN" sz="1500" b="1" dirty="0" err="1" smtClean="0">
                <a:solidFill>
                  <a:srgbClr val="C00000"/>
                </a:solidFill>
              </a:rPr>
              <a:t>math.pi</a:t>
            </a:r>
            <a:r>
              <a:rPr lang="en-IN" sz="1500" b="1" dirty="0" smtClean="0">
                <a:solidFill>
                  <a:srgbClr val="C00000"/>
                </a:solidFill>
              </a:rPr>
              <a:t>*</a:t>
            </a:r>
            <a:r>
              <a:rPr lang="en-IN" sz="1500" b="1" dirty="0" err="1" smtClean="0">
                <a:solidFill>
                  <a:srgbClr val="00B050"/>
                </a:solidFill>
              </a:rPr>
              <a:t>self.radius</a:t>
            </a:r>
            <a:r>
              <a:rPr lang="en-IN" sz="1500" b="1" dirty="0" smtClean="0">
                <a:solidFill>
                  <a:srgbClr val="C00000"/>
                </a:solidFill>
              </a:rPr>
              <a:t>*</a:t>
            </a:r>
            <a:r>
              <a:rPr lang="en-IN" sz="1500" b="1" dirty="0" err="1" smtClean="0">
                <a:solidFill>
                  <a:srgbClr val="C00000"/>
                </a:solidFill>
              </a:rPr>
              <a:t>self.height</a:t>
            </a:r>
            <a:endParaRPr lang="en-IN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def volume(self):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return </a:t>
            </a:r>
            <a:r>
              <a:rPr lang="en-IN" sz="1500" b="1" dirty="0" smtClean="0">
                <a:solidFill>
                  <a:srgbClr val="00B050"/>
                </a:solidFill>
              </a:rPr>
              <a:t>super().area()</a:t>
            </a:r>
            <a:r>
              <a:rPr lang="en-IN" sz="1500" b="1" dirty="0" smtClean="0">
                <a:solidFill>
                  <a:srgbClr val="C00000"/>
                </a:solidFill>
              </a:rPr>
              <a:t>*</a:t>
            </a:r>
            <a:r>
              <a:rPr lang="en-IN" sz="1500" b="1" dirty="0" err="1" smtClean="0">
                <a:solidFill>
                  <a:srgbClr val="C00000"/>
                </a:solidFill>
              </a:rPr>
              <a:t>self.height</a:t>
            </a:r>
            <a:endParaRPr lang="en-IN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000" b="1" dirty="0" smtClean="0"/>
              <a:t>Output:</a:t>
            </a:r>
            <a:endParaRPr lang="en-IN" sz="20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07" y="1500174"/>
            <a:ext cx="450059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err="1" smtClean="0">
                <a:solidFill>
                  <a:srgbClr val="7030A0"/>
                </a:solidFill>
              </a:rPr>
              <a:t>obj</a:t>
            </a:r>
            <a:r>
              <a:rPr lang="en-IN" sz="1600" b="1" dirty="0" smtClean="0">
                <a:solidFill>
                  <a:srgbClr val="7030A0"/>
                </a:solidFill>
              </a:rPr>
              <a:t>=Cylinder(10,20)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print("Area of cylinder </a:t>
            </a:r>
            <a:r>
              <a:rPr lang="en-IN" sz="1600" b="1" dirty="0" err="1" smtClean="0">
                <a:solidFill>
                  <a:srgbClr val="7030A0"/>
                </a:solidFill>
              </a:rPr>
              <a:t>is",obj.area</a:t>
            </a:r>
            <a:r>
              <a:rPr lang="en-IN" sz="1600" b="1" dirty="0" smtClean="0">
                <a:solidFill>
                  <a:srgbClr val="7030A0"/>
                </a:solidFill>
              </a:rPr>
              <a:t>())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print("Volume of cylinder </a:t>
            </a:r>
            <a:r>
              <a:rPr lang="en-IN" sz="1500" b="1" dirty="0" err="1" smtClean="0">
                <a:solidFill>
                  <a:srgbClr val="7030A0"/>
                </a:solidFill>
              </a:rPr>
              <a:t>is",obj.volume</a:t>
            </a:r>
            <a:r>
              <a:rPr lang="en-IN" sz="1500" b="1" dirty="0" smtClean="0">
                <a:solidFill>
                  <a:srgbClr val="7030A0"/>
                </a:solidFill>
              </a:rPr>
              <a:t>())</a:t>
            </a:r>
            <a:endParaRPr lang="en-US" sz="1500" dirty="0" smtClean="0">
              <a:solidFill>
                <a:srgbClr val="7030A0"/>
              </a:solidFill>
            </a:endParaRPr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6000768"/>
            <a:ext cx="8501122" cy="523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 Very Important Point!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Can we call the base class version of an overridden method from outside the derived class ?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For example </a:t>
            </a:r>
            <a:r>
              <a:rPr lang="en-US" sz="2400" dirty="0" smtClean="0"/>
              <a:t>, in the previous code we want to call the method </a:t>
            </a:r>
            <a:r>
              <a:rPr lang="en-US" sz="2400" b="1" dirty="0" smtClean="0">
                <a:solidFill>
                  <a:srgbClr val="C00000"/>
                </a:solidFill>
              </a:rPr>
              <a:t>area( )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C00000"/>
                </a:solidFill>
              </a:rPr>
              <a:t>Circle</a:t>
            </a:r>
            <a:r>
              <a:rPr lang="en-US" sz="2400" dirty="0" smtClean="0"/>
              <a:t> class from our </a:t>
            </a:r>
            <a:r>
              <a:rPr lang="en-US" sz="2400" b="1" dirty="0" smtClean="0">
                <a:solidFill>
                  <a:srgbClr val="C00000"/>
                </a:solidFill>
              </a:rPr>
              <a:t>main script </a:t>
            </a:r>
            <a:r>
              <a:rPr lang="en-US" sz="2400" dirty="0" smtClean="0"/>
              <a:t>. </a:t>
            </a:r>
            <a:r>
              <a:rPr lang="en-US" sz="2400" b="1" dirty="0" smtClean="0"/>
              <a:t>How can we do this  ?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Yes this is possible and for this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provides us a special syntax: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		</a:t>
            </a:r>
            <a:r>
              <a:rPr lang="en-US" sz="2200" b="1" dirty="0" smtClean="0">
                <a:solidFill>
                  <a:srgbClr val="00B050"/>
                </a:solidFill>
              </a:rPr>
              <a:t>&lt;</a:t>
            </a:r>
            <a:r>
              <a:rPr lang="en-US" sz="2200" b="1" dirty="0" err="1" smtClean="0">
                <a:solidFill>
                  <a:srgbClr val="00B050"/>
                </a:solidFill>
              </a:rPr>
              <a:t>base_class_name</a:t>
            </a:r>
            <a:r>
              <a:rPr lang="en-US" sz="2200" b="1" dirty="0" smtClean="0">
                <a:solidFill>
                  <a:srgbClr val="00B050"/>
                </a:solidFill>
              </a:rPr>
              <a:t>&gt;.&lt;</a:t>
            </a:r>
            <a:r>
              <a:rPr lang="en-US" sz="2200" b="1" dirty="0" err="1" smtClean="0">
                <a:solidFill>
                  <a:srgbClr val="00B050"/>
                </a:solidFill>
              </a:rPr>
              <a:t>method_name</a:t>
            </a:r>
            <a:r>
              <a:rPr lang="en-US" sz="2200" b="1" dirty="0" smtClean="0">
                <a:solidFill>
                  <a:srgbClr val="00B050"/>
                </a:solidFill>
              </a:rPr>
              <a:t>&gt;(&lt;</a:t>
            </a:r>
            <a:r>
              <a:rPr lang="en-US" sz="2200" b="1" dirty="0" err="1" smtClean="0">
                <a:solidFill>
                  <a:srgbClr val="00B050"/>
                </a:solidFill>
              </a:rPr>
              <a:t>der_obj</a:t>
            </a:r>
            <a:r>
              <a:rPr lang="en-US" sz="2200" b="1" dirty="0" smtClean="0">
                <a:solidFill>
                  <a:srgbClr val="00B050"/>
                </a:solidFill>
              </a:rPr>
              <a:t>&gt;)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import math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Circle: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__init__(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self,radius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C00000"/>
                </a:solidFill>
              </a:rPr>
              <a:t>self.radius</a:t>
            </a:r>
            <a:r>
              <a:rPr lang="en-IN" sz="1500" b="1" dirty="0" smtClean="0">
                <a:solidFill>
                  <a:srgbClr val="C00000"/>
                </a:solidFill>
              </a:rPr>
              <a:t>=radius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area(self):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return </a:t>
            </a:r>
            <a:r>
              <a:rPr lang="en-IN" sz="1500" b="1" dirty="0" err="1" smtClean="0">
                <a:solidFill>
                  <a:srgbClr val="C00000"/>
                </a:solidFill>
              </a:rPr>
              <a:t>math.pi</a:t>
            </a:r>
            <a:r>
              <a:rPr lang="en-IN" sz="1500" b="1" dirty="0" smtClean="0">
                <a:solidFill>
                  <a:srgbClr val="C00000"/>
                </a:solidFill>
              </a:rPr>
              <a:t>*</a:t>
            </a:r>
            <a:r>
              <a:rPr lang="en-IN" sz="1500" b="1" dirty="0" err="1" smtClean="0">
                <a:solidFill>
                  <a:srgbClr val="C00000"/>
                </a:solidFill>
              </a:rPr>
              <a:t>math.pow</a:t>
            </a:r>
            <a:r>
              <a:rPr lang="en-IN" sz="1500" b="1" dirty="0" smtClean="0">
                <a:solidFill>
                  <a:srgbClr val="C00000"/>
                </a:solidFill>
              </a:rPr>
              <a:t>(self.radius,2)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Cylinder(Circle):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__init__(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self,radius,height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super().__init__(radius)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C00000"/>
                </a:solidFill>
              </a:rPr>
              <a:t>self.height</a:t>
            </a:r>
            <a:r>
              <a:rPr lang="en-IN" sz="1500" b="1" dirty="0" smtClean="0">
                <a:solidFill>
                  <a:srgbClr val="C00000"/>
                </a:solidFill>
              </a:rPr>
              <a:t>=height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area(self):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return 2*super().area()+2*</a:t>
            </a:r>
            <a:r>
              <a:rPr lang="en-IN" sz="1500" b="1" dirty="0" err="1" smtClean="0">
                <a:solidFill>
                  <a:srgbClr val="C00000"/>
                </a:solidFill>
              </a:rPr>
              <a:t>math.pi</a:t>
            </a:r>
            <a:r>
              <a:rPr lang="en-IN" sz="1500" b="1" dirty="0" smtClean="0">
                <a:solidFill>
                  <a:srgbClr val="C00000"/>
                </a:solidFill>
              </a:rPr>
              <a:t>*</a:t>
            </a:r>
            <a:r>
              <a:rPr lang="en-IN" sz="1500" b="1" dirty="0" err="1" smtClean="0">
                <a:solidFill>
                  <a:srgbClr val="C00000"/>
                </a:solidFill>
              </a:rPr>
              <a:t>self.radius</a:t>
            </a:r>
            <a:r>
              <a:rPr lang="en-IN" sz="1500" b="1" dirty="0" smtClean="0">
                <a:solidFill>
                  <a:srgbClr val="C00000"/>
                </a:solidFill>
              </a:rPr>
              <a:t>*</a:t>
            </a:r>
            <a:r>
              <a:rPr lang="en-IN" sz="1500" b="1" dirty="0" err="1" smtClean="0">
                <a:solidFill>
                  <a:srgbClr val="C00000"/>
                </a:solidFill>
              </a:rPr>
              <a:t>self.height</a:t>
            </a:r>
            <a:endParaRPr lang="en-IN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volume(self):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return super().area()*</a:t>
            </a:r>
            <a:r>
              <a:rPr lang="en-IN" sz="1500" b="1" dirty="0" err="1" smtClean="0">
                <a:solidFill>
                  <a:srgbClr val="C00000"/>
                </a:solidFill>
              </a:rPr>
              <a:t>self.height</a:t>
            </a:r>
            <a:endParaRPr lang="en-IN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000" b="1" dirty="0" smtClean="0"/>
              <a:t>Output:</a:t>
            </a:r>
            <a:endParaRPr lang="en-IN" sz="20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07" y="1500174"/>
            <a:ext cx="45005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err="1" smtClean="0">
                <a:solidFill>
                  <a:srgbClr val="C00000"/>
                </a:solidFill>
              </a:rPr>
              <a:t>obj</a:t>
            </a:r>
            <a:r>
              <a:rPr lang="en-IN" sz="1600" b="1" dirty="0" smtClean="0">
                <a:solidFill>
                  <a:srgbClr val="C00000"/>
                </a:solidFill>
              </a:rPr>
              <a:t>=Cylinder(10,20)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print("Area of cylinder </a:t>
            </a:r>
            <a:r>
              <a:rPr lang="en-IN" sz="1600" b="1" dirty="0" err="1" smtClean="0">
                <a:solidFill>
                  <a:srgbClr val="C00000"/>
                </a:solidFill>
              </a:rPr>
              <a:t>is",obj.area</a:t>
            </a:r>
            <a:r>
              <a:rPr lang="en-IN" sz="1600" b="1" dirty="0" smtClean="0">
                <a:solidFill>
                  <a:srgbClr val="C00000"/>
                </a:solidFill>
              </a:rPr>
              <a:t>())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print("Volume of cylinder </a:t>
            </a:r>
            <a:r>
              <a:rPr lang="en-IN" sz="1500" b="1" dirty="0" err="1" smtClean="0">
                <a:solidFill>
                  <a:srgbClr val="C00000"/>
                </a:solidFill>
              </a:rPr>
              <a:t>is",obj.volume</a:t>
            </a:r>
            <a:r>
              <a:rPr lang="en-IN" sz="1500" b="1" dirty="0" smtClean="0">
                <a:solidFill>
                  <a:srgbClr val="C00000"/>
                </a:solidFill>
              </a:rPr>
              <a:t>())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print("Area of Circle:",</a:t>
            </a:r>
            <a:r>
              <a:rPr lang="en-IN" sz="1500" b="1" dirty="0" err="1" smtClean="0">
                <a:solidFill>
                  <a:srgbClr val="002060"/>
                </a:solidFill>
              </a:rPr>
              <a:t>Circle.area</a:t>
            </a:r>
            <a:r>
              <a:rPr lang="en-IN" sz="1500" b="1" dirty="0" smtClean="0">
                <a:solidFill>
                  <a:srgbClr val="002060"/>
                </a:solidFill>
              </a:rPr>
              <a:t>(</a:t>
            </a:r>
            <a:r>
              <a:rPr lang="en-IN" sz="1500" b="1" dirty="0" err="1" smtClean="0">
                <a:solidFill>
                  <a:srgbClr val="002060"/>
                </a:solidFill>
              </a:rPr>
              <a:t>obj</a:t>
            </a:r>
            <a:r>
              <a:rPr lang="en-IN" sz="1500" b="1" dirty="0" smtClean="0">
                <a:solidFill>
                  <a:srgbClr val="002060"/>
                </a:solidFill>
              </a:rPr>
              <a:t>))</a:t>
            </a:r>
            <a:endParaRPr lang="en-US" sz="1500" b="1" dirty="0" smtClean="0">
              <a:solidFill>
                <a:srgbClr val="002060"/>
              </a:solidFill>
            </a:endParaRPr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6072206"/>
            <a:ext cx="7715304" cy="523948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6715140" y="3071810"/>
            <a:ext cx="2143140" cy="1500198"/>
          </a:xfrm>
          <a:prstGeom prst="wedgeRectCallout">
            <a:avLst>
              <a:gd name="adj1" fmla="val 6643"/>
              <a:gd name="adj2" fmla="val -95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By calling in this way we can bypass the </a:t>
            </a:r>
            <a:r>
              <a:rPr lang="en-US" sz="1400" b="1" dirty="0" smtClean="0">
                <a:solidFill>
                  <a:srgbClr val="FFFF00"/>
                </a:solidFill>
              </a:rPr>
              <a:t>area( ) </a:t>
            </a:r>
            <a:r>
              <a:rPr lang="en-US" sz="1400" b="1" dirty="0" smtClean="0"/>
              <a:t>method of </a:t>
            </a:r>
            <a:r>
              <a:rPr lang="en-US" sz="1400" b="1" dirty="0" smtClean="0">
                <a:solidFill>
                  <a:srgbClr val="FFFF00"/>
                </a:solidFill>
              </a:rPr>
              <a:t>Cylinder</a:t>
            </a:r>
            <a:r>
              <a:rPr lang="en-US" sz="1400" b="1" dirty="0" smtClean="0"/>
              <a:t> and directly call </a:t>
            </a:r>
            <a:r>
              <a:rPr lang="en-US" sz="1400" b="1" dirty="0" smtClean="0">
                <a:solidFill>
                  <a:srgbClr val="FFFF00"/>
                </a:solidFill>
              </a:rPr>
              <a:t>area( ) </a:t>
            </a:r>
            <a:r>
              <a:rPr lang="en-US" sz="1400" b="1" dirty="0" smtClean="0"/>
              <a:t>method of </a:t>
            </a:r>
            <a:r>
              <a:rPr lang="en-US" sz="1400" b="1" dirty="0" smtClean="0">
                <a:solidFill>
                  <a:srgbClr val="FFFF00"/>
                </a:solidFill>
              </a:rPr>
              <a:t>Circle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Real Life Examples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eritance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Real Life Examples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eritance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7298"/>
            <a:ext cx="9001156" cy="535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Benefits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It represents </a:t>
            </a:r>
            <a:r>
              <a:rPr lang="en-IN" sz="2400" b="1" dirty="0" smtClean="0">
                <a:solidFill>
                  <a:srgbClr val="002060"/>
                </a:solidFill>
              </a:rPr>
              <a:t>real-world relationships </a:t>
            </a:r>
            <a:r>
              <a:rPr lang="en-IN" sz="2400" dirty="0" smtClean="0"/>
              <a:t>well.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provides </a:t>
            </a:r>
            <a:r>
              <a:rPr lang="en-IN" sz="2400" b="1" dirty="0" smtClean="0">
                <a:solidFill>
                  <a:srgbClr val="002060"/>
                </a:solidFill>
              </a:rPr>
              <a:t>reusability</a:t>
            </a:r>
            <a:r>
              <a:rPr lang="en-IN" sz="2400" dirty="0" smtClean="0"/>
              <a:t> of a code. We </a:t>
            </a:r>
            <a:r>
              <a:rPr lang="en-IN" sz="2400" b="1" dirty="0" smtClean="0">
                <a:solidFill>
                  <a:srgbClr val="C00000"/>
                </a:solidFill>
              </a:rPr>
              <a:t>don’t have to </a:t>
            </a:r>
            <a:r>
              <a:rPr lang="en-IN" sz="2400" dirty="0" smtClean="0"/>
              <a:t>write the </a:t>
            </a:r>
            <a:r>
              <a:rPr lang="en-IN" sz="2400" b="1" dirty="0" smtClean="0">
                <a:solidFill>
                  <a:srgbClr val="C00000"/>
                </a:solidFill>
              </a:rPr>
              <a:t>same code again and again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also allows us to </a:t>
            </a:r>
            <a:r>
              <a:rPr lang="en-IN" sz="2400" b="1" dirty="0" smtClean="0">
                <a:solidFill>
                  <a:srgbClr val="002060"/>
                </a:solidFill>
              </a:rPr>
              <a:t>add more features </a:t>
            </a:r>
            <a:r>
              <a:rPr lang="en-IN" sz="2400" dirty="0" smtClean="0"/>
              <a:t>to a class without modifying it.</a:t>
            </a:r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Types Of Inheritance </a:t>
            </a:r>
            <a:br>
              <a:rPr lang="en-US" sz="2800" b="1" dirty="0" smtClean="0"/>
            </a:br>
            <a:r>
              <a:rPr lang="en-US" sz="2800" b="1" dirty="0" smtClean="0"/>
              <a:t>Supported By Python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ypes-of-Inheritance-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82" y="1428736"/>
            <a:ext cx="8715436" cy="5241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Syntax Of </a:t>
            </a:r>
            <a:r>
              <a:rPr lang="en-US" sz="2800" b="1" dirty="0" smtClean="0">
                <a:solidFill>
                  <a:srgbClr val="C00000"/>
                </a:solidFill>
              </a:rPr>
              <a:t>Single Inheritance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class </a:t>
            </a:r>
            <a:r>
              <a:rPr lang="en-IN" sz="2400" b="1" dirty="0" err="1" smtClean="0">
                <a:solidFill>
                  <a:srgbClr val="7030A0"/>
                </a:solidFill>
              </a:rPr>
              <a:t>BaseClass</a:t>
            </a:r>
            <a:r>
              <a:rPr lang="en-IN" sz="2400" b="1" dirty="0" smtClean="0">
                <a:solidFill>
                  <a:srgbClr val="7030A0"/>
                </a:solidFill>
              </a:rPr>
              <a:t>: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i="1" dirty="0" smtClean="0">
                <a:solidFill>
                  <a:srgbClr val="C00000"/>
                </a:solidFill>
              </a:rPr>
              <a:t>Body of base class 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class </a:t>
            </a:r>
            <a:r>
              <a:rPr lang="en-IN" sz="2400" b="1" dirty="0" err="1" smtClean="0">
                <a:solidFill>
                  <a:srgbClr val="7030A0"/>
                </a:solidFill>
              </a:rPr>
              <a:t>DerivedClass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BaseClass</a:t>
            </a:r>
            <a:r>
              <a:rPr lang="en-IN" sz="2400" b="1" dirty="0" smtClean="0">
                <a:solidFill>
                  <a:srgbClr val="7030A0"/>
                </a:solidFill>
              </a:rPr>
              <a:t>):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i="1" dirty="0" smtClean="0">
                <a:solidFill>
                  <a:srgbClr val="C00000"/>
                </a:solidFill>
              </a:rPr>
              <a:t>Body of derived class</a:t>
            </a:r>
          </a:p>
          <a:p>
            <a:pPr fontAlgn="base">
              <a:buNone/>
            </a:pPr>
            <a:r>
              <a:rPr lang="en-US" sz="2400" b="1" u="sng" dirty="0" smtClean="0"/>
              <a:t>For Ex: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class Account: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pass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class </a:t>
            </a:r>
            <a:r>
              <a:rPr lang="en-US" sz="2400" b="1" dirty="0" err="1" smtClean="0">
                <a:solidFill>
                  <a:srgbClr val="002060"/>
                </a:solidFill>
              </a:rPr>
              <a:t>SavingAccount</a:t>
            </a:r>
            <a:r>
              <a:rPr lang="en-US" sz="2400" b="1" dirty="0" smtClean="0">
                <a:solidFill>
                  <a:srgbClr val="002060"/>
                </a:solidFill>
              </a:rPr>
              <a:t>(Account):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pass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sz="1900" b="1" dirty="0" smtClean="0">
                <a:solidFill>
                  <a:srgbClr val="C00000"/>
                </a:solidFill>
              </a:rPr>
              <a:t>class Animal: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	def eat(self):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    	</a:t>
            </a:r>
            <a:r>
              <a:rPr lang="en-IN" sz="1900" b="1" dirty="0" smtClean="0">
                <a:solidFill>
                  <a:srgbClr val="C00000"/>
                </a:solidFill>
              </a:rPr>
              <a:t>print("It eats.")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 def sleep(self):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    	</a:t>
            </a:r>
            <a:r>
              <a:rPr lang="en-IN" sz="1900" b="1" dirty="0" smtClean="0">
                <a:solidFill>
                  <a:srgbClr val="C00000"/>
                </a:solidFill>
              </a:rPr>
              <a:t>print("It sleeps.")</a:t>
            </a:r>
          </a:p>
          <a:p>
            <a:pPr fontAlgn="base">
              <a:buNone/>
            </a:pPr>
            <a:endParaRPr lang="en-IN" sz="19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1900" b="1" dirty="0" smtClean="0">
                <a:solidFill>
                  <a:srgbClr val="C00000"/>
                </a:solidFill>
              </a:rPr>
              <a:t>class Bird(Animal):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	def </a:t>
            </a:r>
            <a:r>
              <a:rPr lang="en-IN" sz="1900" b="1" dirty="0" err="1" smtClean="0">
                <a:solidFill>
                  <a:srgbClr val="7030A0"/>
                </a:solidFill>
              </a:rPr>
              <a:t>set_type</a:t>
            </a:r>
            <a:r>
              <a:rPr lang="en-IN" sz="1900" b="1" dirty="0" smtClean="0">
                <a:solidFill>
                  <a:srgbClr val="7030A0"/>
                </a:solidFill>
              </a:rPr>
              <a:t>(</a:t>
            </a:r>
            <a:r>
              <a:rPr lang="en-IN" sz="1900" b="1" dirty="0" err="1" smtClean="0">
                <a:solidFill>
                  <a:srgbClr val="7030A0"/>
                </a:solidFill>
              </a:rPr>
              <a:t>self,type</a:t>
            </a:r>
            <a:r>
              <a:rPr lang="en-IN" sz="19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		</a:t>
            </a:r>
            <a:r>
              <a:rPr lang="en-IN" sz="1900" b="1" dirty="0" err="1" smtClean="0">
                <a:solidFill>
                  <a:srgbClr val="C00000"/>
                </a:solidFill>
              </a:rPr>
              <a:t>self.type</a:t>
            </a:r>
            <a:r>
              <a:rPr lang="en-IN" sz="1900" b="1" dirty="0" smtClean="0">
                <a:solidFill>
                  <a:srgbClr val="C00000"/>
                </a:solidFill>
              </a:rPr>
              <a:t>=type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	def fly(self):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		</a:t>
            </a:r>
            <a:r>
              <a:rPr lang="en-IN" sz="1900" b="1" dirty="0" smtClean="0">
                <a:solidFill>
                  <a:srgbClr val="C00000"/>
                </a:solidFill>
              </a:rPr>
              <a:t>print("It flies in the sky.")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	def speak(</a:t>
            </a:r>
            <a:r>
              <a:rPr lang="en-IN" sz="1900" b="1" dirty="0" err="1" smtClean="0">
                <a:solidFill>
                  <a:srgbClr val="7030A0"/>
                </a:solidFill>
              </a:rPr>
              <a:t>self,sound</a:t>
            </a:r>
            <a:r>
              <a:rPr lang="en-IN" sz="19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		</a:t>
            </a:r>
            <a:r>
              <a:rPr lang="en-IN" sz="1900" b="1" dirty="0" smtClean="0">
                <a:solidFill>
                  <a:srgbClr val="C00000"/>
                </a:solidFill>
              </a:rPr>
              <a:t>print(</a:t>
            </a:r>
            <a:r>
              <a:rPr lang="en-IN" sz="1900" b="1" dirty="0" err="1" smtClean="0">
                <a:solidFill>
                  <a:srgbClr val="C00000"/>
                </a:solidFill>
              </a:rPr>
              <a:t>f"It</a:t>
            </a:r>
            <a:r>
              <a:rPr lang="en-IN" sz="1900" b="1" dirty="0" smtClean="0">
                <a:solidFill>
                  <a:srgbClr val="C00000"/>
                </a:solidFill>
              </a:rPr>
              <a:t> speaks:{sound},{sound}")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	def __</a:t>
            </a:r>
            <a:r>
              <a:rPr lang="en-IN" sz="1900" b="1" dirty="0" err="1" smtClean="0">
                <a:solidFill>
                  <a:srgbClr val="7030A0"/>
                </a:solidFill>
              </a:rPr>
              <a:t>repr</a:t>
            </a:r>
            <a:r>
              <a:rPr lang="en-IN" sz="1900" b="1" dirty="0" smtClean="0">
                <a:solidFill>
                  <a:srgbClr val="7030A0"/>
                </a:solidFill>
              </a:rPr>
              <a:t>__(self):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		</a:t>
            </a:r>
            <a:r>
              <a:rPr lang="en-IN" sz="1900" b="1" dirty="0" smtClean="0">
                <a:solidFill>
                  <a:srgbClr val="C00000"/>
                </a:solidFill>
              </a:rPr>
              <a:t>return "This is a "+</a:t>
            </a:r>
            <a:r>
              <a:rPr lang="en-IN" sz="1900" b="1" dirty="0" err="1" smtClean="0">
                <a:solidFill>
                  <a:srgbClr val="C00000"/>
                </a:solidFill>
              </a:rPr>
              <a:t>self.type</a:t>
            </a:r>
            <a:r>
              <a:rPr lang="en-IN" sz="1900" b="1" dirty="0" smtClean="0">
                <a:solidFill>
                  <a:srgbClr val="C00000"/>
                </a:solidFill>
              </a:rPr>
              <a:t>;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00694" y="1428736"/>
            <a:ext cx="29017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rgbClr val="002060"/>
                </a:solidFill>
              </a:rPr>
              <a:t>duck=Bird()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rgbClr val="002060"/>
                </a:solidFill>
              </a:rPr>
              <a:t>duck.set_type</a:t>
            </a:r>
            <a:r>
              <a:rPr lang="en-IN" b="1" dirty="0" smtClean="0">
                <a:solidFill>
                  <a:srgbClr val="002060"/>
                </a:solidFill>
              </a:rPr>
              <a:t>("Duck")</a:t>
            </a:r>
          </a:p>
          <a:p>
            <a:pPr fontAlgn="base">
              <a:buNone/>
            </a:pPr>
            <a:r>
              <a:rPr lang="en-IN" b="1" dirty="0" smtClean="0">
                <a:solidFill>
                  <a:srgbClr val="002060"/>
                </a:solidFill>
              </a:rPr>
              <a:t>print(duck)</a:t>
            </a:r>
          </a:p>
          <a:p>
            <a:pPr fontAlgn="base">
              <a:buNone/>
            </a:pPr>
            <a:r>
              <a:rPr lang="en-IN" b="1" dirty="0" smtClean="0">
                <a:solidFill>
                  <a:srgbClr val="002060"/>
                </a:solidFill>
              </a:rPr>
              <a:t>duck.eat()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rgbClr val="002060"/>
                </a:solidFill>
              </a:rPr>
              <a:t>duck.sleep</a:t>
            </a:r>
            <a:r>
              <a:rPr lang="en-IN" b="1" dirty="0" smtClean="0">
                <a:solidFill>
                  <a:srgbClr val="002060"/>
                </a:solidFill>
              </a:rPr>
              <a:t>()</a:t>
            </a:r>
          </a:p>
          <a:p>
            <a:pPr fontAlgn="base">
              <a:buNone/>
            </a:pPr>
            <a:r>
              <a:rPr lang="en-IN" b="1" dirty="0" smtClean="0">
                <a:solidFill>
                  <a:srgbClr val="002060"/>
                </a:solidFill>
              </a:rPr>
              <a:t>duck.fly()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rgbClr val="002060"/>
                </a:solidFill>
              </a:rPr>
              <a:t>duck.speak</a:t>
            </a:r>
            <a:r>
              <a:rPr lang="en-IN" b="1" dirty="0" smtClean="0">
                <a:solidFill>
                  <a:srgbClr val="002060"/>
                </a:solidFill>
              </a:rPr>
              <a:t>("Quack")</a:t>
            </a:r>
          </a:p>
          <a:p>
            <a:pPr fontAlgn="base">
              <a:buNone/>
            </a:pPr>
            <a:endParaRPr lang="en-US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Output: </a:t>
            </a:r>
          </a:p>
          <a:p>
            <a:pPr fontAlgn="base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dirty="0" smtClean="0">
              <a:solidFill>
                <a:srgbClr val="002060"/>
              </a:solidFill>
            </a:endParaRPr>
          </a:p>
        </p:txBody>
      </p:sp>
      <p:pic>
        <p:nvPicPr>
          <p:cNvPr id="7" name="Picture 6" descr="inh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694" y="4000504"/>
            <a:ext cx="2823077" cy="1000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13368</TotalTime>
  <Words>1113</Words>
  <Application>Microsoft Office PowerPoint</Application>
  <PresentationFormat>On-screen Show (4:3)</PresentationFormat>
  <Paragraphs>571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Slide 1</vt:lpstr>
      <vt:lpstr>Today’s Agenda</vt:lpstr>
      <vt:lpstr> Inheritance</vt:lpstr>
      <vt:lpstr> Real Life Examples</vt:lpstr>
      <vt:lpstr> Real Life Examples</vt:lpstr>
      <vt:lpstr> Benefits</vt:lpstr>
      <vt:lpstr> Types Of Inheritance  Supported By Python</vt:lpstr>
      <vt:lpstr> Syntax Of Single Inheritance In Python</vt:lpstr>
      <vt:lpstr> Example</vt:lpstr>
      <vt:lpstr> Using super()</vt:lpstr>
      <vt:lpstr> How Constructors Behave In Inheritance ?</vt:lpstr>
      <vt:lpstr> How Constructors Behave In Inheritance ?</vt:lpstr>
      <vt:lpstr> How Constructors Behave In Inheritance ?</vt:lpstr>
      <vt:lpstr> How Constructors Behave In Inheritance ?</vt:lpstr>
      <vt:lpstr>How Constructors Behave In Inheritance ?</vt:lpstr>
      <vt:lpstr> How Constructors Behave In Inheritance ?</vt:lpstr>
      <vt:lpstr> How Can We Explicitly Call __init__() Of Parent Class ?</vt:lpstr>
      <vt:lpstr> Calling Parent Constructor Using Name</vt:lpstr>
      <vt:lpstr> Calling Parent Constructor Using super( )</vt:lpstr>
      <vt:lpstr> What Really Is super( ) ?</vt:lpstr>
      <vt:lpstr> Benefits Of super( )</vt:lpstr>
      <vt:lpstr> Method Overriding</vt:lpstr>
      <vt:lpstr> Guess The Output ?</vt:lpstr>
      <vt:lpstr>  Explanation</vt:lpstr>
      <vt:lpstr>  Method Overriding</vt:lpstr>
      <vt:lpstr> Modified Example</vt:lpstr>
      <vt:lpstr>  Role Of super( ) In Method Overriding</vt:lpstr>
      <vt:lpstr> Modified Example</vt:lpstr>
      <vt:lpstr>Exercise</vt:lpstr>
      <vt:lpstr>Solution</vt:lpstr>
      <vt:lpstr>  A Very Important Point!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1587</cp:revision>
  <dcterms:created xsi:type="dcterms:W3CDTF">2015-12-21T13:46:48Z</dcterms:created>
  <dcterms:modified xsi:type="dcterms:W3CDTF">2019-04-27T05:36:07Z</dcterms:modified>
</cp:coreProperties>
</file>