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1286" r:id="rId4"/>
    <p:sldId id="1287" r:id="rId5"/>
    <p:sldId id="1288" r:id="rId6"/>
    <p:sldId id="1289" r:id="rId7"/>
    <p:sldId id="1248" r:id="rId8"/>
    <p:sldId id="1291" r:id="rId9"/>
    <p:sldId id="1293" r:id="rId10"/>
    <p:sldId id="1294" r:id="rId11"/>
    <p:sldId id="1295" r:id="rId12"/>
    <p:sldId id="1296" r:id="rId13"/>
    <p:sldId id="1292" r:id="rId14"/>
    <p:sldId id="1297" r:id="rId15"/>
    <p:sldId id="1290" r:id="rId16"/>
    <p:sldId id="1298" r:id="rId17"/>
    <p:sldId id="1299" r:id="rId18"/>
    <p:sldId id="1300" r:id="rId19"/>
    <p:sldId id="1301" r:id="rId20"/>
    <p:sldId id="1302" r:id="rId21"/>
    <p:sldId id="1303" r:id="rId22"/>
    <p:sldId id="1249" r:id="rId23"/>
    <p:sldId id="130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27-04-2019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46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7030A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print("m of A called")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B: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7030A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print("m of B called")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C(A,B):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7030A0"/>
                </a:solidFill>
              </a:rPr>
              <a:t>pass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print(C.mro())</a:t>
            </a:r>
          </a:p>
          <a:p>
            <a:pPr>
              <a:buNone/>
            </a:pPr>
            <a:r>
              <a:rPr lang="en-US" sz="2400" b="1" u="sng" dirty="0" smtClean="0"/>
              <a:t>Output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inhdemo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6000768"/>
            <a:ext cx="8572560" cy="694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Another Way To See MRO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There is a </a:t>
            </a:r>
            <a:r>
              <a:rPr lang="en-IN" sz="2400" dirty="0" err="1" smtClean="0"/>
              <a:t>tuple</a:t>
            </a:r>
            <a:r>
              <a:rPr lang="en-IN" sz="2400" dirty="0" smtClean="0"/>
              <a:t> also called </a:t>
            </a:r>
            <a:r>
              <a:rPr lang="en-IN" sz="2400" b="1" dirty="0" smtClean="0">
                <a:solidFill>
                  <a:srgbClr val="C00000"/>
                </a:solidFill>
              </a:rPr>
              <a:t>__</a:t>
            </a:r>
            <a:r>
              <a:rPr lang="en-IN" sz="2400" b="1" dirty="0" err="1" smtClean="0">
                <a:solidFill>
                  <a:srgbClr val="C00000"/>
                </a:solidFill>
              </a:rPr>
              <a:t>mro</a:t>
            </a:r>
            <a:r>
              <a:rPr lang="en-IN" sz="2400" b="1" dirty="0" smtClean="0">
                <a:solidFill>
                  <a:srgbClr val="C00000"/>
                </a:solidFill>
              </a:rPr>
              <a:t>__ </a:t>
            </a:r>
            <a:r>
              <a:rPr lang="en-IN" sz="2400" dirty="0" smtClean="0"/>
              <a:t>made available in </a:t>
            </a:r>
            <a:r>
              <a:rPr lang="en-IN" sz="2400" b="1" dirty="0" smtClean="0">
                <a:solidFill>
                  <a:srgbClr val="C00000"/>
                </a:solidFill>
              </a:rPr>
              <a:t>every class</a:t>
            </a:r>
            <a:r>
              <a:rPr lang="en-IN" sz="2400" dirty="0" smtClean="0"/>
              <a:t> by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using which we can get the same output as before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7030A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print("m of A called")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B: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7030A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print("m of B called")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C(A,B):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7030A0"/>
                </a:solidFill>
              </a:rPr>
              <a:t>pass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print(</a:t>
            </a:r>
            <a:r>
              <a:rPr lang="en-IN" sz="2000" b="1" dirty="0" err="1" smtClean="0">
                <a:solidFill>
                  <a:srgbClr val="002060"/>
                </a:solidFill>
              </a:rPr>
              <a:t>C.__mro</a:t>
            </a:r>
            <a:r>
              <a:rPr lang="en-IN" sz="2000" b="1" dirty="0" smtClean="0">
                <a:solidFill>
                  <a:srgbClr val="002060"/>
                </a:solidFill>
              </a:rPr>
              <a:t>__)</a:t>
            </a:r>
          </a:p>
          <a:p>
            <a:pPr>
              <a:buNone/>
            </a:pPr>
            <a:r>
              <a:rPr lang="en-US" sz="2400" b="1" u="sng" dirty="0" smtClean="0"/>
              <a:t>Output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inhdemo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6000768"/>
            <a:ext cx="8572560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Hybrid Inheritance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This form combines more than one form of inheritance. Basically, it is a blend of more than one type of inheritance.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ybrid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071810"/>
            <a:ext cx="8858312" cy="378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m1(self):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print("m1 of A called")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B(A):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m2(self):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print("m2 of B called")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C(A):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m3(self):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print("m3 of C called")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D(B,C):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pass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inhdemo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72206"/>
            <a:ext cx="3643338" cy="6429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72132" y="1643050"/>
            <a:ext cx="13356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</a:t>
            </a:r>
            <a:r>
              <a:rPr lang="en-IN" sz="2000" b="1" dirty="0" smtClean="0">
                <a:solidFill>
                  <a:srgbClr val="7030A0"/>
                </a:solidFill>
              </a:rPr>
              <a:t>=D()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obj.m1()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obj.m2()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obj.m3()</a:t>
            </a:r>
          </a:p>
          <a:p>
            <a:pPr fontAlgn="base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Diamond Problem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The </a:t>
            </a:r>
            <a:r>
              <a:rPr lang="en-IN" sz="2400" b="1" u="sng" dirty="0" smtClean="0">
                <a:solidFill>
                  <a:srgbClr val="C00000"/>
                </a:solidFill>
              </a:rPr>
              <a:t>“diamond problem” </a:t>
            </a:r>
            <a:r>
              <a:rPr lang="en-IN" sz="2400" dirty="0" smtClean="0"/>
              <a:t>is the generally used term for an </a:t>
            </a:r>
            <a:r>
              <a:rPr lang="en-IN" sz="2400" b="1" dirty="0" smtClean="0">
                <a:solidFill>
                  <a:srgbClr val="7030A0"/>
                </a:solidFill>
              </a:rPr>
              <a:t>ambiguity</a:t>
            </a:r>
            <a:r>
              <a:rPr lang="en-IN" sz="2400" dirty="0" smtClean="0"/>
              <a:t> that arises in </a:t>
            </a:r>
            <a:r>
              <a:rPr lang="en-IN" sz="2400" b="1" dirty="0" smtClean="0">
                <a:solidFill>
                  <a:srgbClr val="C00000"/>
                </a:solidFill>
              </a:rPr>
              <a:t>hybrid inheritance </a:t>
            </a:r>
            <a:r>
              <a:rPr lang="en-IN" sz="2400" dirty="0" smtClean="0"/>
              <a:t>.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Suppose two classes </a:t>
            </a:r>
            <a:r>
              <a:rPr lang="en-IN" sz="2400" b="1" dirty="0" smtClean="0">
                <a:solidFill>
                  <a:srgbClr val="C00000"/>
                </a:solidFill>
              </a:rPr>
              <a:t>B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C</a:t>
            </a:r>
            <a:r>
              <a:rPr lang="en-IN" sz="2400" dirty="0" smtClean="0"/>
              <a:t> inherit from a </a:t>
            </a:r>
            <a:r>
              <a:rPr lang="en-IN" sz="2400" dirty="0" err="1" smtClean="0"/>
              <a:t>superclass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A</a:t>
            </a:r>
            <a:r>
              <a:rPr lang="en-IN" sz="2400" dirty="0" smtClean="0"/>
              <a:t>, and another class </a:t>
            </a:r>
            <a:r>
              <a:rPr lang="en-IN" sz="2400" b="1" dirty="0" smtClean="0">
                <a:solidFill>
                  <a:srgbClr val="C00000"/>
                </a:solidFill>
              </a:rPr>
              <a:t>D</a:t>
            </a:r>
            <a:r>
              <a:rPr lang="en-IN" sz="2400" dirty="0" smtClean="0"/>
              <a:t> inherits from both </a:t>
            </a:r>
            <a:r>
              <a:rPr lang="en-IN" sz="2400" b="1" dirty="0" smtClean="0">
                <a:solidFill>
                  <a:srgbClr val="C00000"/>
                </a:solidFill>
              </a:rPr>
              <a:t>B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C</a:t>
            </a:r>
            <a:r>
              <a:rPr lang="en-IN" sz="2400" dirty="0" smtClean="0"/>
              <a:t>. 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If there is a </a:t>
            </a:r>
            <a:r>
              <a:rPr lang="en-IN" sz="2400" b="1" dirty="0" smtClean="0">
                <a:solidFill>
                  <a:srgbClr val="002060"/>
                </a:solidFill>
              </a:rPr>
              <a:t>method "m"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A</a:t>
            </a:r>
            <a:r>
              <a:rPr lang="en-IN" sz="2400" dirty="0" smtClean="0"/>
              <a:t> that </a:t>
            </a:r>
            <a:r>
              <a:rPr lang="en-IN" sz="2400" b="1" dirty="0" smtClean="0">
                <a:solidFill>
                  <a:srgbClr val="C00000"/>
                </a:solidFill>
              </a:rPr>
              <a:t>B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C</a:t>
            </a:r>
            <a:r>
              <a:rPr lang="en-IN" sz="2400" dirty="0" smtClean="0"/>
              <a:t> have  overridden, then the question is </a:t>
            </a:r>
            <a:r>
              <a:rPr lang="en-IN" sz="2400" b="1" dirty="0" smtClean="0">
                <a:solidFill>
                  <a:srgbClr val="0070C0"/>
                </a:solidFill>
              </a:rPr>
              <a:t>which version of the method does D inherit? </a:t>
            </a:r>
          </a:p>
          <a:p>
            <a:pPr fontAlgn="base"/>
            <a:endParaRPr lang="en-IN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A called")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B(A):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B called")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C(A):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C called")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D(B,C):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pass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inhdemo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00768"/>
            <a:ext cx="3643338" cy="337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72132" y="1643050"/>
            <a:ext cx="1223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</a:t>
            </a:r>
            <a:r>
              <a:rPr lang="en-IN" sz="2000" b="1" dirty="0" smtClean="0">
                <a:solidFill>
                  <a:srgbClr val="7030A0"/>
                </a:solidFill>
              </a:rPr>
              <a:t>=D()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obj.m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endParaRPr lang="en-US" sz="2000" dirty="0" smtClean="0"/>
          </a:p>
        </p:txBody>
      </p:sp>
      <p:sp>
        <p:nvSpPr>
          <p:cNvPr id="9" name="Rectangular Callout 8"/>
          <p:cNvSpPr/>
          <p:nvPr/>
        </p:nvSpPr>
        <p:spPr>
          <a:xfrm>
            <a:off x="4857752" y="2428868"/>
            <a:ext cx="4000528" cy="3071834"/>
          </a:xfrm>
          <a:prstGeom prst="wedgeRectCallout">
            <a:avLst>
              <a:gd name="adj1" fmla="val -110732"/>
              <a:gd name="adj2" fmla="val 64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Why </a:t>
            </a:r>
            <a:r>
              <a:rPr lang="en-US" sz="2000" b="1" dirty="0" smtClean="0">
                <a:solidFill>
                  <a:srgbClr val="FFFF00"/>
                </a:solidFill>
              </a:rPr>
              <a:t>m() </a:t>
            </a:r>
            <a:r>
              <a:rPr lang="en-US" sz="2000" b="1" dirty="0" smtClean="0"/>
              <a:t>of </a:t>
            </a:r>
            <a:r>
              <a:rPr lang="en-US" sz="2000" b="1" dirty="0" smtClean="0">
                <a:solidFill>
                  <a:srgbClr val="FFFF00"/>
                </a:solidFill>
              </a:rPr>
              <a:t>B</a:t>
            </a:r>
            <a:r>
              <a:rPr lang="en-US" sz="2000" b="1" dirty="0" smtClean="0"/>
              <a:t> was called ?</a:t>
            </a:r>
          </a:p>
          <a:p>
            <a:pPr algn="ctr"/>
            <a:endParaRPr lang="en-US" sz="2200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As discussed previously , </a:t>
            </a:r>
            <a:r>
              <a:rPr lang="en-US" b="1" dirty="0" smtClean="0">
                <a:solidFill>
                  <a:srgbClr val="FFFF00"/>
                </a:solidFill>
              </a:rPr>
              <a:t>Python</a:t>
            </a:r>
            <a:r>
              <a:rPr lang="en-US" b="1" dirty="0" smtClean="0">
                <a:solidFill>
                  <a:schemeClr val="bg1"/>
                </a:solidFill>
              </a:rPr>
              <a:t> uses </a:t>
            </a:r>
            <a:r>
              <a:rPr lang="en-US" b="1" dirty="0" smtClean="0">
                <a:solidFill>
                  <a:srgbClr val="FFFF00"/>
                </a:solidFill>
              </a:rPr>
              <a:t>MRO</a:t>
            </a:r>
            <a:r>
              <a:rPr lang="en-US" b="1" dirty="0" smtClean="0">
                <a:solidFill>
                  <a:schemeClr val="bg1"/>
                </a:solidFill>
              </a:rPr>
              <a:t> to search for an attribute which goes from </a:t>
            </a:r>
            <a:r>
              <a:rPr lang="en-US" b="1" dirty="0" smtClean="0">
                <a:solidFill>
                  <a:srgbClr val="FFFF00"/>
                </a:solidFill>
              </a:rPr>
              <a:t>left to right </a:t>
            </a:r>
            <a:r>
              <a:rPr lang="en-US" b="1" dirty="0" smtClean="0">
                <a:solidFill>
                  <a:schemeClr val="bg1"/>
                </a:solidFill>
              </a:rPr>
              <a:t>and then in </a:t>
            </a:r>
            <a:r>
              <a:rPr lang="en-US" b="1" dirty="0" smtClean="0">
                <a:solidFill>
                  <a:srgbClr val="FFFF00"/>
                </a:solidFill>
              </a:rPr>
              <a:t>depth first</a:t>
            </a:r>
            <a:r>
              <a:rPr lang="en-US" b="1" dirty="0" smtClean="0">
                <a:solidFill>
                  <a:schemeClr val="bg1"/>
                </a:solidFill>
              </a:rPr>
              <a:t>. Now since </a:t>
            </a:r>
            <a:r>
              <a:rPr lang="en-US" b="1" dirty="0" smtClean="0">
                <a:solidFill>
                  <a:srgbClr val="FFFF00"/>
                </a:solidFill>
              </a:rPr>
              <a:t>B</a:t>
            </a:r>
            <a:r>
              <a:rPr lang="en-US" b="1" dirty="0" smtClean="0">
                <a:solidFill>
                  <a:schemeClr val="bg1"/>
                </a:solidFill>
              </a:rPr>
              <a:t> is the </a:t>
            </a:r>
            <a:r>
              <a:rPr lang="en-US" b="1" dirty="0" smtClean="0">
                <a:solidFill>
                  <a:srgbClr val="FFFF00"/>
                </a:solidFill>
              </a:rPr>
              <a:t>first inherited class </a:t>
            </a:r>
            <a:r>
              <a:rPr lang="en-US" b="1" dirty="0" smtClean="0">
                <a:solidFill>
                  <a:schemeClr val="bg1"/>
                </a:solidFill>
              </a:rPr>
              <a:t>of </a:t>
            </a:r>
            <a:r>
              <a:rPr lang="en-US" b="1" dirty="0" smtClean="0">
                <a:solidFill>
                  <a:srgbClr val="FFFF00"/>
                </a:solidFill>
              </a:rPr>
              <a:t>D</a:t>
            </a:r>
            <a:r>
              <a:rPr lang="en-US" b="1" dirty="0" smtClean="0">
                <a:solidFill>
                  <a:schemeClr val="bg1"/>
                </a:solidFill>
              </a:rPr>
              <a:t> so Python called </a:t>
            </a:r>
            <a:r>
              <a:rPr lang="en-US" b="1" dirty="0" smtClean="0">
                <a:solidFill>
                  <a:srgbClr val="FFFF00"/>
                </a:solidFill>
              </a:rPr>
              <a:t>m( ) </a:t>
            </a:r>
            <a:r>
              <a:rPr lang="en-US" b="1" dirty="0" smtClean="0">
                <a:solidFill>
                  <a:schemeClr val="bg1"/>
                </a:solidFill>
              </a:rPr>
              <a:t>of </a:t>
            </a:r>
            <a:r>
              <a:rPr lang="en-US" dirty="0" smtClean="0">
                <a:solidFill>
                  <a:srgbClr val="FFFF00"/>
                </a:solidFill>
              </a:rPr>
              <a:t>B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A called")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B(A):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B called")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C(A):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C called")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D(C,B):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pass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inhdemo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48" y="6000768"/>
            <a:ext cx="3338357" cy="337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72132" y="1643050"/>
            <a:ext cx="1223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</a:t>
            </a:r>
            <a:r>
              <a:rPr lang="en-IN" sz="2000" b="1" dirty="0" smtClean="0">
                <a:solidFill>
                  <a:srgbClr val="7030A0"/>
                </a:solidFill>
              </a:rPr>
              <a:t>=D()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obj.m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A called")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B(A):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pass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C(A):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C called")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D(B,C):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pass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inhdemo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48" y="6000768"/>
            <a:ext cx="3338357" cy="337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72132" y="1643050"/>
            <a:ext cx="1223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</a:t>
            </a:r>
            <a:r>
              <a:rPr lang="en-IN" sz="2000" b="1" dirty="0" smtClean="0">
                <a:solidFill>
                  <a:srgbClr val="7030A0"/>
                </a:solidFill>
              </a:rPr>
              <a:t>=D()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obj.m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endParaRPr lang="en-US" sz="2000" dirty="0" smtClean="0"/>
          </a:p>
        </p:txBody>
      </p:sp>
      <p:sp>
        <p:nvSpPr>
          <p:cNvPr id="9" name="Rectangular Callout 8"/>
          <p:cNvSpPr/>
          <p:nvPr/>
        </p:nvSpPr>
        <p:spPr>
          <a:xfrm>
            <a:off x="4857752" y="2428868"/>
            <a:ext cx="4000528" cy="3071834"/>
          </a:xfrm>
          <a:prstGeom prst="wedgeRectCallout">
            <a:avLst>
              <a:gd name="adj1" fmla="val -110732"/>
              <a:gd name="adj2" fmla="val 64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Why </a:t>
            </a:r>
            <a:r>
              <a:rPr lang="en-US" sz="2000" b="1" dirty="0" smtClean="0">
                <a:solidFill>
                  <a:srgbClr val="FFFF00"/>
                </a:solidFill>
              </a:rPr>
              <a:t>m() </a:t>
            </a:r>
            <a:r>
              <a:rPr lang="en-US" sz="2000" b="1" dirty="0" smtClean="0"/>
              <a:t>of </a:t>
            </a:r>
            <a:r>
              <a:rPr lang="en-US" sz="2000" b="1" dirty="0" smtClean="0">
                <a:solidFill>
                  <a:srgbClr val="FFFF00"/>
                </a:solidFill>
              </a:rPr>
              <a:t>C</a:t>
            </a:r>
            <a:r>
              <a:rPr lang="en-US" sz="2000" b="1" dirty="0" smtClean="0"/>
              <a:t> was called ?</a:t>
            </a:r>
          </a:p>
          <a:p>
            <a:pPr algn="ctr"/>
            <a:endParaRPr lang="en-US" sz="2200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MRO</a:t>
            </a:r>
            <a:r>
              <a:rPr lang="en-US" b="1" dirty="0" smtClean="0">
                <a:solidFill>
                  <a:schemeClr val="bg1"/>
                </a:solidFill>
              </a:rPr>
              <a:t> goes from </a:t>
            </a:r>
            <a:r>
              <a:rPr lang="en-US" b="1" dirty="0" smtClean="0">
                <a:solidFill>
                  <a:srgbClr val="FFFF00"/>
                </a:solidFill>
              </a:rPr>
              <a:t>left to right </a:t>
            </a:r>
            <a:r>
              <a:rPr lang="en-US" b="1" dirty="0" smtClean="0">
                <a:solidFill>
                  <a:schemeClr val="bg1"/>
                </a:solidFill>
              </a:rPr>
              <a:t>first and then </a:t>
            </a:r>
            <a:r>
              <a:rPr lang="en-US" b="1" dirty="0" smtClean="0">
                <a:solidFill>
                  <a:srgbClr val="FFFF00"/>
                </a:solidFill>
              </a:rPr>
              <a:t>depth first</a:t>
            </a:r>
            <a:r>
              <a:rPr lang="en-US" b="1" dirty="0" smtClean="0">
                <a:solidFill>
                  <a:schemeClr val="bg1"/>
                </a:solidFill>
              </a:rPr>
              <a:t>. In our case Python will look for method </a:t>
            </a:r>
            <a:r>
              <a:rPr lang="en-US" b="1" dirty="0" smtClean="0">
                <a:solidFill>
                  <a:srgbClr val="FFFF00"/>
                </a:solidFill>
              </a:rPr>
              <a:t>m() </a:t>
            </a:r>
            <a:r>
              <a:rPr lang="en-US" b="1" dirty="0" smtClean="0">
                <a:solidFill>
                  <a:schemeClr val="bg1"/>
                </a:solidFill>
              </a:rPr>
              <a:t>in </a:t>
            </a:r>
            <a:r>
              <a:rPr lang="en-US" b="1" dirty="0" smtClean="0">
                <a:solidFill>
                  <a:srgbClr val="FFFF00"/>
                </a:solidFill>
              </a:rPr>
              <a:t>B</a:t>
            </a:r>
            <a:r>
              <a:rPr lang="en-US" b="1" dirty="0" smtClean="0">
                <a:solidFill>
                  <a:schemeClr val="bg1"/>
                </a:solidFill>
              </a:rPr>
              <a:t> but it won’t find it there . Then it will search </a:t>
            </a:r>
            <a:r>
              <a:rPr lang="en-US" b="1" dirty="0" smtClean="0">
                <a:solidFill>
                  <a:srgbClr val="FFFF00"/>
                </a:solidFill>
              </a:rPr>
              <a:t>m() </a:t>
            </a:r>
            <a:r>
              <a:rPr lang="en-US" b="1" dirty="0" smtClean="0">
                <a:solidFill>
                  <a:schemeClr val="bg1"/>
                </a:solidFill>
              </a:rPr>
              <a:t>in </a:t>
            </a:r>
            <a:r>
              <a:rPr lang="en-US" b="1" dirty="0" smtClean="0">
                <a:solidFill>
                  <a:srgbClr val="FFFF00"/>
                </a:solidFill>
              </a:rPr>
              <a:t>C</a:t>
            </a:r>
            <a:r>
              <a:rPr lang="en-US" b="1" dirty="0" smtClean="0">
                <a:solidFill>
                  <a:schemeClr val="bg1"/>
                </a:solidFill>
              </a:rPr>
              <a:t> before going to </a:t>
            </a:r>
            <a:r>
              <a:rPr lang="en-US" b="1" dirty="0" smtClean="0">
                <a:solidFill>
                  <a:srgbClr val="FFFF00"/>
                </a:solidFill>
              </a:rPr>
              <a:t>A</a:t>
            </a:r>
            <a:r>
              <a:rPr lang="en-US" b="1" dirty="0" smtClean="0">
                <a:solidFill>
                  <a:schemeClr val="bg1"/>
                </a:solidFill>
              </a:rPr>
              <a:t>. Since it finds </a:t>
            </a:r>
            <a:r>
              <a:rPr lang="en-US" b="1" dirty="0" smtClean="0">
                <a:solidFill>
                  <a:srgbClr val="FFFF00"/>
                </a:solidFill>
              </a:rPr>
              <a:t>m() </a:t>
            </a:r>
            <a:r>
              <a:rPr lang="en-US" b="1" dirty="0" smtClean="0">
                <a:solidFill>
                  <a:schemeClr val="bg1"/>
                </a:solidFill>
              </a:rPr>
              <a:t>in </a:t>
            </a:r>
            <a:r>
              <a:rPr lang="en-US" b="1" dirty="0" smtClean="0">
                <a:solidFill>
                  <a:srgbClr val="FFFF00"/>
                </a:solidFill>
              </a:rPr>
              <a:t>C</a:t>
            </a:r>
            <a:r>
              <a:rPr lang="en-US" b="1" dirty="0" smtClean="0">
                <a:solidFill>
                  <a:schemeClr val="bg1"/>
                </a:solidFill>
              </a:rPr>
              <a:t>, it executes it dropping the further search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A called")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B(A):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B called")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C(A):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C called")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D(B,C):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D called")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inhdemo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286520"/>
            <a:ext cx="2928958" cy="2637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72132" y="1643050"/>
            <a:ext cx="1223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</a:t>
            </a:r>
            <a:r>
              <a:rPr lang="en-IN" sz="2000" b="1" dirty="0" smtClean="0">
                <a:solidFill>
                  <a:srgbClr val="7030A0"/>
                </a:solidFill>
              </a:rPr>
              <a:t>=D()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obj.m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Advance Concepts Of Object Oriented Programming-IV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Multiple Inheritance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MRO Algorithm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Hybrid Inheritance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Diamond Problem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    </a:t>
            </a:r>
            <a:r>
              <a:rPr lang="en-IN" sz="17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        print("m of A called")</a:t>
            </a:r>
          </a:p>
          <a:p>
            <a:pPr fontAlgn="base">
              <a:buNone/>
            </a:pPr>
            <a:endParaRPr lang="en-IN" sz="17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class B(A):</a:t>
            </a:r>
          </a:p>
          <a:p>
            <a:pPr fontAlgn="base"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 </a:t>
            </a:r>
            <a:r>
              <a:rPr lang="en-IN" sz="17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        print("m of B called")</a:t>
            </a:r>
          </a:p>
          <a:p>
            <a:pPr fontAlgn="base"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    </a:t>
            </a:r>
          </a:p>
          <a:p>
            <a:pPr fontAlgn="base"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class C(A):</a:t>
            </a:r>
          </a:p>
          <a:p>
            <a:pPr fontAlgn="base"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    </a:t>
            </a:r>
            <a:r>
              <a:rPr lang="en-IN" sz="17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        print("m of C called")</a:t>
            </a:r>
          </a:p>
          <a:p>
            <a:pPr fontAlgn="base">
              <a:buNone/>
            </a:pPr>
            <a:endParaRPr lang="en-IN" sz="17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1700" b="1" smtClean="0">
                <a:solidFill>
                  <a:srgbClr val="C00000"/>
                </a:solidFill>
              </a:rPr>
              <a:t>class D(B,C):</a:t>
            </a:r>
            <a:endParaRPr lang="en-IN" sz="17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 </a:t>
            </a:r>
            <a:r>
              <a:rPr lang="en-IN" sz="17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       print("m of D called")</a:t>
            </a:r>
          </a:p>
          <a:p>
            <a:pPr fontAlgn="base"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	  </a:t>
            </a:r>
            <a:r>
              <a:rPr lang="en-IN" sz="1700" b="1" dirty="0" err="1" smtClean="0">
                <a:solidFill>
                  <a:srgbClr val="002060"/>
                </a:solidFill>
              </a:rPr>
              <a:t>B.m</a:t>
            </a:r>
            <a:r>
              <a:rPr lang="en-IN" sz="1700" b="1" dirty="0" smtClean="0">
                <a:solidFill>
                  <a:srgbClr val="002060"/>
                </a:solidFill>
              </a:rPr>
              <a:t>(self)</a:t>
            </a:r>
          </a:p>
          <a:p>
            <a:pPr fontAlgn="base"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	  </a:t>
            </a:r>
            <a:r>
              <a:rPr lang="en-IN" sz="1700" b="1" dirty="0" err="1" smtClean="0">
                <a:solidFill>
                  <a:srgbClr val="002060"/>
                </a:solidFill>
              </a:rPr>
              <a:t>C.m</a:t>
            </a:r>
            <a:r>
              <a:rPr lang="en-IN" sz="1700" b="1" dirty="0" smtClean="0">
                <a:solidFill>
                  <a:srgbClr val="002060"/>
                </a:solidFill>
              </a:rPr>
              <a:t>(self)</a:t>
            </a:r>
          </a:p>
          <a:p>
            <a:pPr fontAlgn="base">
              <a:buNone/>
            </a:pPr>
            <a:r>
              <a:rPr lang="en-IN" sz="1700" b="1" dirty="0" smtClean="0">
                <a:solidFill>
                  <a:srgbClr val="002060"/>
                </a:solidFill>
              </a:rPr>
              <a:t>	  </a:t>
            </a:r>
            <a:r>
              <a:rPr lang="en-IN" sz="1700" b="1" dirty="0" err="1" smtClean="0">
                <a:solidFill>
                  <a:srgbClr val="002060"/>
                </a:solidFill>
              </a:rPr>
              <a:t>A.m</a:t>
            </a:r>
            <a:r>
              <a:rPr lang="en-IN" sz="1700" b="1" dirty="0" smtClean="0">
                <a:solidFill>
                  <a:srgbClr val="002060"/>
                </a:solidFill>
              </a:rPr>
              <a:t>(self)</a:t>
            </a:r>
          </a:p>
          <a:p>
            <a:pPr fontAlgn="base">
              <a:buNone/>
            </a:pPr>
            <a:r>
              <a:rPr lang="en-US" sz="1700" b="1" u="sng" dirty="0" smtClean="0"/>
              <a:t>Output: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inhdemo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1" y="6143644"/>
            <a:ext cx="2786082" cy="571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72132" y="1643050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</a:t>
            </a:r>
            <a:r>
              <a:rPr lang="en-IN" sz="2000" b="1" dirty="0" smtClean="0">
                <a:solidFill>
                  <a:srgbClr val="7030A0"/>
                </a:solidFill>
              </a:rPr>
              <a:t>=D()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obj.m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    def m(self):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        	print("m of A called")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class B(A):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</a:t>
            </a:r>
            <a:r>
              <a:rPr lang="en-IN" sz="14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		print("m of B called")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		</a:t>
            </a:r>
            <a:r>
              <a:rPr lang="en-IN" sz="1400" b="1" dirty="0" err="1" smtClean="0">
                <a:solidFill>
                  <a:srgbClr val="002060"/>
                </a:solidFill>
              </a:rPr>
              <a:t>A.m</a:t>
            </a:r>
            <a:r>
              <a:rPr lang="en-IN" sz="1400" b="1" dirty="0" smtClean="0">
                <a:solidFill>
                  <a:srgbClr val="002060"/>
                </a:solidFill>
              </a:rPr>
              <a:t>(self)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class C(A):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</a:t>
            </a:r>
            <a:r>
              <a:rPr lang="en-IN" sz="14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		print("m of C called")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		</a:t>
            </a:r>
            <a:r>
              <a:rPr lang="en-IN" sz="1400" b="1" dirty="0" err="1" smtClean="0">
                <a:solidFill>
                  <a:srgbClr val="002060"/>
                </a:solidFill>
              </a:rPr>
              <a:t>A.m</a:t>
            </a:r>
            <a:r>
              <a:rPr lang="en-IN" sz="1400" b="1" dirty="0" smtClean="0">
                <a:solidFill>
                  <a:srgbClr val="002060"/>
                </a:solidFill>
              </a:rPr>
              <a:t>(self)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class D(B,C):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</a:t>
            </a:r>
            <a:r>
              <a:rPr lang="en-IN" sz="14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		print("m of D called")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		</a:t>
            </a:r>
            <a:r>
              <a:rPr lang="en-IN" sz="1400" b="1" dirty="0" err="1" smtClean="0">
                <a:solidFill>
                  <a:srgbClr val="002060"/>
                </a:solidFill>
              </a:rPr>
              <a:t>B.m</a:t>
            </a:r>
            <a:r>
              <a:rPr lang="en-IN" sz="1400" b="1" dirty="0" smtClean="0">
                <a:solidFill>
                  <a:srgbClr val="002060"/>
                </a:solidFill>
              </a:rPr>
              <a:t>(self)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		</a:t>
            </a:r>
            <a:r>
              <a:rPr lang="en-IN" sz="1400" b="1" dirty="0" err="1" smtClean="0">
                <a:solidFill>
                  <a:srgbClr val="002060"/>
                </a:solidFill>
              </a:rPr>
              <a:t>C.m</a:t>
            </a:r>
            <a:r>
              <a:rPr lang="en-IN" sz="1400" b="1" dirty="0" smtClean="0">
                <a:solidFill>
                  <a:srgbClr val="002060"/>
                </a:solidFill>
              </a:rPr>
              <a:t>(self)</a:t>
            </a:r>
          </a:p>
          <a:p>
            <a:pPr fontAlgn="base">
              <a:buNone/>
            </a:pPr>
            <a:r>
              <a:rPr lang="en-US" sz="1700" b="1" u="sng" dirty="0" smtClean="0"/>
              <a:t>Output: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inhdemo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929330"/>
            <a:ext cx="3500462" cy="7858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72132" y="1643050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</a:t>
            </a:r>
            <a:r>
              <a:rPr lang="en-IN" sz="2000" b="1" dirty="0" smtClean="0">
                <a:solidFill>
                  <a:srgbClr val="7030A0"/>
                </a:solidFill>
              </a:rPr>
              <a:t>=D()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obj.m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4857752" y="2428868"/>
            <a:ext cx="4000528" cy="3071834"/>
          </a:xfrm>
          <a:prstGeom prst="wedgeRectCallout">
            <a:avLst>
              <a:gd name="adj1" fmla="val -110732"/>
              <a:gd name="adj2" fmla="val 64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Why </a:t>
            </a:r>
            <a:r>
              <a:rPr lang="en-US" sz="2000" b="1" dirty="0" smtClean="0">
                <a:solidFill>
                  <a:srgbClr val="FFFF00"/>
                </a:solidFill>
              </a:rPr>
              <a:t>m() </a:t>
            </a:r>
            <a:r>
              <a:rPr lang="en-US" sz="2000" b="1" dirty="0" smtClean="0"/>
              <a:t>of </a:t>
            </a:r>
            <a:r>
              <a:rPr lang="en-US" sz="2000" b="1" dirty="0" smtClean="0">
                <a:solidFill>
                  <a:srgbClr val="FFFF00"/>
                </a:solidFill>
              </a:rPr>
              <a:t>A</a:t>
            </a:r>
            <a:r>
              <a:rPr lang="en-US" sz="2000" b="1" dirty="0" smtClean="0"/>
              <a:t> was called twice?</a:t>
            </a:r>
          </a:p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This is because we have called </a:t>
            </a:r>
            <a:r>
              <a:rPr lang="en-US" sz="2200" b="1" dirty="0" err="1" smtClean="0">
                <a:solidFill>
                  <a:srgbClr val="FFFF00"/>
                </a:solidFill>
              </a:rPr>
              <a:t>A.m</a:t>
            </a:r>
            <a:r>
              <a:rPr lang="en-US" sz="2200" b="1" dirty="0" smtClean="0">
                <a:solidFill>
                  <a:srgbClr val="FFFF00"/>
                </a:solidFill>
              </a:rPr>
              <a:t>(self)</a:t>
            </a:r>
            <a:r>
              <a:rPr lang="en-US" sz="2200" b="1" dirty="0" smtClean="0">
                <a:solidFill>
                  <a:schemeClr val="bg1"/>
                </a:solidFill>
              </a:rPr>
              <a:t> in both </a:t>
            </a:r>
            <a:r>
              <a:rPr lang="en-US" sz="2200" b="1" dirty="0" smtClean="0">
                <a:solidFill>
                  <a:srgbClr val="FFFF00"/>
                </a:solidFill>
              </a:rPr>
              <a:t>B</a:t>
            </a:r>
            <a:r>
              <a:rPr lang="en-US" sz="2200" b="1" dirty="0" smtClean="0">
                <a:solidFill>
                  <a:schemeClr val="bg1"/>
                </a:solidFill>
              </a:rPr>
              <a:t> and </a:t>
            </a:r>
            <a:r>
              <a:rPr lang="en-US" sz="2200" b="1" dirty="0" smtClean="0">
                <a:solidFill>
                  <a:srgbClr val="FFFF00"/>
                </a:solidFill>
              </a:rPr>
              <a:t>C</a:t>
            </a:r>
            <a:r>
              <a:rPr lang="en-US" sz="2200" b="1" dirty="0" smtClean="0">
                <a:solidFill>
                  <a:schemeClr val="bg1"/>
                </a:solidFill>
              </a:rPr>
              <a:t> classes due to which the method </a:t>
            </a:r>
            <a:r>
              <a:rPr lang="en-US" sz="2200" b="1" dirty="0" smtClean="0">
                <a:solidFill>
                  <a:srgbClr val="FFFF00"/>
                </a:solidFill>
              </a:rPr>
              <a:t>m() </a:t>
            </a:r>
            <a:r>
              <a:rPr lang="en-US" sz="2200" b="1" dirty="0" smtClean="0">
                <a:solidFill>
                  <a:schemeClr val="bg1"/>
                </a:solidFill>
              </a:rPr>
              <a:t>of </a:t>
            </a:r>
            <a:r>
              <a:rPr lang="en-US" sz="2200" b="1" dirty="0" smtClean="0">
                <a:solidFill>
                  <a:srgbClr val="FFFF00"/>
                </a:solidFill>
              </a:rPr>
              <a:t>A</a:t>
            </a:r>
            <a:r>
              <a:rPr lang="en-US" sz="2200" b="1" dirty="0" smtClean="0">
                <a:solidFill>
                  <a:schemeClr val="bg1"/>
                </a:solidFill>
              </a:rPr>
              <a:t> gets called </a:t>
            </a:r>
            <a:r>
              <a:rPr lang="en-US" sz="2200" b="1" dirty="0" smtClean="0">
                <a:solidFill>
                  <a:srgbClr val="FFFF00"/>
                </a:solidFill>
              </a:rPr>
              <a:t>2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super( ) To Solve </a:t>
            </a:r>
            <a:br>
              <a:rPr lang="en-US" sz="2800" b="1" dirty="0" smtClean="0"/>
            </a:br>
            <a:r>
              <a:rPr lang="en-US" sz="2800" b="1" dirty="0" smtClean="0"/>
              <a:t>The Previous Problem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In the previous code the method </a:t>
            </a:r>
            <a:r>
              <a:rPr lang="en-US" sz="2400" b="1" dirty="0" smtClean="0">
                <a:solidFill>
                  <a:srgbClr val="C00000"/>
                </a:solidFill>
              </a:rPr>
              <a:t>m( )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dirty="0" smtClean="0"/>
              <a:t> was getting called </a:t>
            </a:r>
            <a:r>
              <a:rPr lang="en-US" sz="2400" b="1" dirty="0" smtClean="0">
                <a:solidFill>
                  <a:srgbClr val="7030A0"/>
                </a:solidFill>
              </a:rPr>
              <a:t>twice</a:t>
            </a:r>
            <a:r>
              <a:rPr lang="en-US" sz="2400" dirty="0" smtClean="0"/>
              <a:t>.</a:t>
            </a: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To resolve this problem we can use </a:t>
            </a:r>
            <a:r>
              <a:rPr lang="en-US" sz="2400" b="1" dirty="0" smtClean="0">
                <a:solidFill>
                  <a:srgbClr val="C00000"/>
                </a:solidFill>
              </a:rPr>
              <a:t>super( )</a:t>
            </a:r>
            <a:r>
              <a:rPr lang="en-US" sz="2400" dirty="0" smtClean="0"/>
              <a:t> function to call </a:t>
            </a:r>
            <a:r>
              <a:rPr lang="en-US" sz="2400" b="1" dirty="0" smtClean="0">
                <a:solidFill>
                  <a:srgbClr val="C00000"/>
                </a:solidFill>
              </a:rPr>
              <a:t>m() </a:t>
            </a:r>
            <a:r>
              <a:rPr lang="en-US" sz="2400" dirty="0" smtClean="0"/>
              <a:t>from </a:t>
            </a:r>
            <a:r>
              <a:rPr lang="en-US" sz="2400" b="1" dirty="0" smtClean="0">
                <a:solidFill>
                  <a:srgbClr val="C00000"/>
                </a:solidFill>
              </a:rPr>
              <a:t>B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C</a:t>
            </a:r>
            <a:r>
              <a:rPr lang="en-US" sz="2400" dirty="0" smtClean="0"/>
              <a:t> 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As previously mentioned Python follows </a:t>
            </a:r>
            <a:r>
              <a:rPr lang="en-US" sz="2400" b="1" dirty="0" smtClean="0">
                <a:solidFill>
                  <a:srgbClr val="C00000"/>
                </a:solidFill>
              </a:rPr>
              <a:t>MRO</a:t>
            </a:r>
            <a:r>
              <a:rPr lang="en-US" sz="2400" dirty="0" smtClean="0"/>
              <a:t> and </a:t>
            </a:r>
            <a:r>
              <a:rPr lang="en-US" sz="2400" b="1" i="1" dirty="0" smtClean="0">
                <a:solidFill>
                  <a:srgbClr val="7030A0"/>
                </a:solidFill>
              </a:rPr>
              <a:t>never calls same method twice </a:t>
            </a:r>
            <a:r>
              <a:rPr lang="en-US" sz="2400" dirty="0" smtClean="0"/>
              <a:t>so it will remove extra call to </a:t>
            </a:r>
            <a:r>
              <a:rPr lang="en-US" sz="2400" b="1" dirty="0" smtClean="0">
                <a:solidFill>
                  <a:srgbClr val="C00000"/>
                </a:solidFill>
              </a:rPr>
              <a:t>m( )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dirty="0" smtClean="0"/>
              <a:t> and will execute </a:t>
            </a:r>
            <a:r>
              <a:rPr lang="en-US" sz="2400" b="1" dirty="0" smtClean="0">
                <a:solidFill>
                  <a:srgbClr val="C00000"/>
                </a:solidFill>
              </a:rPr>
              <a:t>m() </a:t>
            </a:r>
            <a:r>
              <a:rPr lang="en-US" sz="2400" b="1" dirty="0" smtClean="0">
                <a:solidFill>
                  <a:srgbClr val="7030A0"/>
                </a:solidFill>
              </a:rPr>
              <a:t>only once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    </a:t>
            </a:r>
            <a:r>
              <a:rPr lang="en-IN" sz="14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        	print("m of A called")</a:t>
            </a:r>
          </a:p>
          <a:p>
            <a:pPr fontAlgn="base">
              <a:buNone/>
            </a:pPr>
            <a:endParaRPr lang="en-IN" sz="1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class B(A):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</a:t>
            </a:r>
            <a:r>
              <a:rPr lang="en-IN" sz="14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		print("m of B called")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		</a:t>
            </a:r>
            <a:r>
              <a:rPr lang="en-IN" sz="1400" b="1" dirty="0" smtClean="0">
                <a:solidFill>
                  <a:srgbClr val="FF0000"/>
                </a:solidFill>
              </a:rPr>
              <a:t>super().m()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class C(A):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</a:t>
            </a:r>
            <a:r>
              <a:rPr lang="en-IN" sz="14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		print("m of C called")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		</a:t>
            </a:r>
            <a:r>
              <a:rPr lang="en-IN" sz="1400" b="1" dirty="0" smtClean="0">
                <a:solidFill>
                  <a:srgbClr val="FF0000"/>
                </a:solidFill>
              </a:rPr>
              <a:t>super().m()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class D(B,C):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</a:t>
            </a:r>
            <a:r>
              <a:rPr lang="en-IN" sz="14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		print("m of D called")</a:t>
            </a:r>
          </a:p>
          <a:p>
            <a:pPr fontAlgn="base">
              <a:buNone/>
            </a:pPr>
            <a:r>
              <a:rPr lang="en-IN" sz="1400" b="1" dirty="0" smtClean="0">
                <a:solidFill>
                  <a:srgbClr val="002060"/>
                </a:solidFill>
              </a:rPr>
              <a:t>		</a:t>
            </a:r>
            <a:r>
              <a:rPr lang="en-IN" sz="1400" b="1" dirty="0" smtClean="0">
                <a:solidFill>
                  <a:srgbClr val="FF0000"/>
                </a:solidFill>
              </a:rPr>
              <a:t>super().m() </a:t>
            </a:r>
          </a:p>
          <a:p>
            <a:pPr fontAlgn="base">
              <a:buNone/>
            </a:pPr>
            <a:r>
              <a:rPr lang="en-US" sz="1700" b="1" u="sng" dirty="0" smtClean="0"/>
              <a:t>Output: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inhdemo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929330"/>
            <a:ext cx="2500330" cy="7858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72132" y="1643050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</a:t>
            </a:r>
            <a:r>
              <a:rPr lang="en-IN" sz="2000" b="1" dirty="0" smtClean="0">
                <a:solidFill>
                  <a:srgbClr val="7030A0"/>
                </a:solidFill>
              </a:rPr>
              <a:t>=D()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obj.m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Multiple Inheritance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Like </a:t>
            </a:r>
            <a:r>
              <a:rPr lang="en-IN" sz="2400" b="1" dirty="0" smtClean="0">
                <a:solidFill>
                  <a:srgbClr val="C00000"/>
                </a:solidFill>
              </a:rPr>
              <a:t>C++</a:t>
            </a:r>
            <a:r>
              <a:rPr lang="en-IN" sz="2400" dirty="0" smtClean="0"/>
              <a:t>,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also a class  can be derived from more than one base class.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is called </a:t>
            </a:r>
            <a:r>
              <a:rPr lang="en-IN" sz="2400" b="1" dirty="0" smtClean="0">
                <a:solidFill>
                  <a:srgbClr val="C00000"/>
                </a:solidFill>
              </a:rPr>
              <a:t>multiple inheritance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multiple inheritance</a:t>
            </a:r>
            <a:r>
              <a:rPr lang="en-IN" sz="2400" dirty="0" smtClean="0"/>
              <a:t>, the features of all the base classes are inherited into the derived class. 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Multiple Inheritance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ultilevel-inheritance-in-python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34" y="2071678"/>
            <a:ext cx="7733756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Syntax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A: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# properties of </a:t>
            </a:r>
            <a:r>
              <a:rPr lang="en-IN" sz="2400" b="1" dirty="0" smtClean="0">
                <a:solidFill>
                  <a:srgbClr val="00B050"/>
                </a:solidFill>
              </a:rPr>
              <a:t>class A 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B: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#properties of </a:t>
            </a:r>
            <a:r>
              <a:rPr lang="en-IN" sz="2400" b="1" dirty="0" smtClean="0">
                <a:solidFill>
                  <a:srgbClr val="00B050"/>
                </a:solidFill>
              </a:rPr>
              <a:t>class B 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C(A,B):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# </a:t>
            </a:r>
            <a:r>
              <a:rPr lang="en-IN" sz="2400" b="1" dirty="0" smtClean="0">
                <a:solidFill>
                  <a:srgbClr val="00B050"/>
                </a:solidFill>
              </a:rPr>
              <a:t>class C</a:t>
            </a:r>
            <a:r>
              <a:rPr lang="en-IN" sz="2400" b="1" dirty="0" smtClean="0">
                <a:solidFill>
                  <a:srgbClr val="7030A0"/>
                </a:solidFill>
              </a:rPr>
              <a:t> inheriting property of </a:t>
            </a:r>
            <a:r>
              <a:rPr lang="en-IN" sz="2400" b="1" dirty="0" smtClean="0">
                <a:solidFill>
                  <a:srgbClr val="00B050"/>
                </a:solidFill>
              </a:rPr>
              <a:t>class A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# </a:t>
            </a:r>
            <a:r>
              <a:rPr lang="en-IN" sz="2400" b="1" dirty="0" smtClean="0">
                <a:solidFill>
                  <a:srgbClr val="00B050"/>
                </a:solidFill>
              </a:rPr>
              <a:t>class C</a:t>
            </a:r>
            <a:r>
              <a:rPr lang="en-IN" sz="2400" b="1" dirty="0" smtClean="0">
                <a:solidFill>
                  <a:srgbClr val="7030A0"/>
                </a:solidFill>
              </a:rPr>
              <a:t> inheriting property of </a:t>
            </a:r>
            <a:r>
              <a:rPr lang="en-IN" sz="2400" b="1" smtClean="0">
                <a:solidFill>
                  <a:srgbClr val="00B050"/>
                </a:solidFill>
              </a:rPr>
              <a:t>class B</a:t>
            </a:r>
            <a:endParaRPr lang="en-IN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# more properties of </a:t>
            </a:r>
            <a:r>
              <a:rPr lang="en-IN" sz="2400" b="1" dirty="0" smtClean="0">
                <a:solidFill>
                  <a:srgbClr val="00B050"/>
                </a:solidFill>
              </a:rPr>
              <a:t>class C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class Person: 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__init__(</a:t>
            </a:r>
            <a:r>
              <a:rPr lang="en-US" sz="1500" b="1" dirty="0" err="1" smtClean="0">
                <a:solidFill>
                  <a:srgbClr val="C00000"/>
                </a:solidFill>
              </a:rPr>
              <a:t>self,name,age</a:t>
            </a:r>
            <a:r>
              <a:rPr lang="en-US" sz="15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7030A0"/>
                </a:solidFill>
              </a:rPr>
              <a:t>self.name=name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7030A0"/>
                </a:solidFill>
              </a:rPr>
              <a:t>		</a:t>
            </a:r>
            <a:r>
              <a:rPr lang="en-US" sz="1500" b="1" dirty="0" err="1" smtClean="0">
                <a:solidFill>
                  <a:srgbClr val="7030A0"/>
                </a:solidFill>
              </a:rPr>
              <a:t>self.age</a:t>
            </a:r>
            <a:r>
              <a:rPr lang="en-US" sz="1500" b="1" dirty="0" smtClean="0">
                <a:solidFill>
                  <a:srgbClr val="7030A0"/>
                </a:solidFill>
              </a:rPr>
              <a:t>=age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</a:t>
            </a:r>
            <a:r>
              <a:rPr lang="en-US" sz="1500" b="1" dirty="0" err="1" smtClean="0">
                <a:solidFill>
                  <a:srgbClr val="C00000"/>
                </a:solidFill>
              </a:rPr>
              <a:t>getname</a:t>
            </a:r>
            <a:r>
              <a:rPr lang="en-US" sz="1500" b="1" dirty="0" smtClean="0">
                <a:solidFill>
                  <a:srgbClr val="C00000"/>
                </a:solidFill>
              </a:rPr>
              <a:t>(self):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7030A0"/>
                </a:solidFill>
              </a:rPr>
              <a:t>return self.name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</a:t>
            </a:r>
            <a:r>
              <a:rPr lang="en-US" sz="1500" b="1" dirty="0" err="1" smtClean="0">
                <a:solidFill>
                  <a:srgbClr val="C00000"/>
                </a:solidFill>
              </a:rPr>
              <a:t>getage</a:t>
            </a:r>
            <a:r>
              <a:rPr lang="en-US" sz="1500" b="1" dirty="0" smtClean="0">
                <a:solidFill>
                  <a:srgbClr val="C00000"/>
                </a:solidFill>
              </a:rPr>
              <a:t>(self):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7030A0"/>
                </a:solidFill>
              </a:rPr>
              <a:t>return </a:t>
            </a:r>
            <a:r>
              <a:rPr lang="en-US" sz="1500" b="1" dirty="0" err="1" smtClean="0">
                <a:solidFill>
                  <a:srgbClr val="7030A0"/>
                </a:solidFill>
              </a:rPr>
              <a:t>self.age</a:t>
            </a:r>
            <a:endParaRPr lang="en-US" sz="15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class Student: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__init__(</a:t>
            </a:r>
            <a:r>
              <a:rPr lang="en-US" sz="1500" b="1" dirty="0" err="1" smtClean="0">
                <a:solidFill>
                  <a:srgbClr val="C00000"/>
                </a:solidFill>
              </a:rPr>
              <a:t>self,roll,per</a:t>
            </a:r>
            <a:r>
              <a:rPr lang="en-US" sz="15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err="1" smtClean="0">
                <a:solidFill>
                  <a:srgbClr val="7030A0"/>
                </a:solidFill>
              </a:rPr>
              <a:t>self.roll</a:t>
            </a:r>
            <a:r>
              <a:rPr lang="en-US" sz="1500" b="1" dirty="0" smtClean="0">
                <a:solidFill>
                  <a:srgbClr val="7030A0"/>
                </a:solidFill>
              </a:rPr>
              <a:t>=roll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7030A0"/>
                </a:solidFill>
              </a:rPr>
              <a:t>		</a:t>
            </a:r>
            <a:r>
              <a:rPr lang="en-US" sz="1500" b="1" dirty="0" err="1" smtClean="0">
                <a:solidFill>
                  <a:srgbClr val="7030A0"/>
                </a:solidFill>
              </a:rPr>
              <a:t>self.per</a:t>
            </a:r>
            <a:r>
              <a:rPr lang="en-US" sz="1500" b="1" dirty="0" smtClean="0">
                <a:solidFill>
                  <a:srgbClr val="7030A0"/>
                </a:solidFill>
              </a:rPr>
              <a:t>=per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</a:t>
            </a:r>
            <a:r>
              <a:rPr lang="en-US" sz="1500" b="1" dirty="0" err="1" smtClean="0">
                <a:solidFill>
                  <a:srgbClr val="C00000"/>
                </a:solidFill>
              </a:rPr>
              <a:t>getroll</a:t>
            </a:r>
            <a:r>
              <a:rPr lang="en-US" sz="1500" b="1" dirty="0" smtClean="0">
                <a:solidFill>
                  <a:srgbClr val="C00000"/>
                </a:solidFill>
              </a:rPr>
              <a:t>(self):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7030A0"/>
                </a:solidFill>
              </a:rPr>
              <a:t>return </a:t>
            </a:r>
            <a:r>
              <a:rPr lang="en-US" sz="1500" b="1" dirty="0" err="1" smtClean="0">
                <a:solidFill>
                  <a:srgbClr val="7030A0"/>
                </a:solidFill>
              </a:rPr>
              <a:t>self.roll</a:t>
            </a:r>
            <a:endParaRPr lang="en-US" sz="15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</a:t>
            </a:r>
            <a:r>
              <a:rPr lang="en-US" sz="1500" b="1" dirty="0" err="1" smtClean="0">
                <a:solidFill>
                  <a:srgbClr val="C00000"/>
                </a:solidFill>
              </a:rPr>
              <a:t>getper</a:t>
            </a:r>
            <a:r>
              <a:rPr lang="en-US" sz="1500" b="1" dirty="0" smtClean="0">
                <a:solidFill>
                  <a:srgbClr val="C00000"/>
                </a:solidFill>
              </a:rPr>
              <a:t>(self):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7030A0"/>
                </a:solidFill>
              </a:rPr>
              <a:t>return </a:t>
            </a:r>
            <a:r>
              <a:rPr lang="en-US" sz="1500" b="1" dirty="0" err="1" smtClean="0">
                <a:solidFill>
                  <a:srgbClr val="7030A0"/>
                </a:solidFill>
              </a:rPr>
              <a:t>self.per</a:t>
            </a:r>
            <a:endParaRPr lang="en-US" sz="15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00496" y="1500174"/>
            <a:ext cx="4972836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>
                <a:solidFill>
                  <a:srgbClr val="C00000"/>
                </a:solidFill>
              </a:rPr>
              <a:t>class </a:t>
            </a:r>
            <a:r>
              <a:rPr lang="en-IN" sz="1400" b="1" dirty="0" err="1" smtClean="0">
                <a:solidFill>
                  <a:srgbClr val="C00000"/>
                </a:solidFill>
              </a:rPr>
              <a:t>ScienceStudent</a:t>
            </a:r>
            <a:r>
              <a:rPr lang="en-IN" sz="1400" b="1" dirty="0" smtClean="0">
                <a:solidFill>
                  <a:srgbClr val="C00000"/>
                </a:solidFill>
              </a:rPr>
              <a:t>(</a:t>
            </a:r>
            <a:r>
              <a:rPr lang="en-IN" sz="1400" b="1" dirty="0" err="1" smtClean="0">
                <a:solidFill>
                  <a:srgbClr val="C00000"/>
                </a:solidFill>
              </a:rPr>
              <a:t>Person,Student</a:t>
            </a:r>
            <a:r>
              <a:rPr lang="en-IN" sz="1400" b="1" dirty="0" smtClean="0">
                <a:solidFill>
                  <a:srgbClr val="C00000"/>
                </a:solidFill>
              </a:rPr>
              <a:t>):</a:t>
            </a:r>
          </a:p>
          <a:p>
            <a:r>
              <a:rPr lang="en-IN" sz="1400" b="1" dirty="0" smtClean="0">
                <a:solidFill>
                  <a:srgbClr val="C00000"/>
                </a:solidFill>
              </a:rPr>
              <a:t>	</a:t>
            </a:r>
          </a:p>
          <a:p>
            <a:r>
              <a:rPr lang="en-IN" sz="1400" b="1" dirty="0" smtClean="0">
                <a:solidFill>
                  <a:srgbClr val="C00000"/>
                </a:solidFill>
              </a:rPr>
              <a:t>    def __init__(</a:t>
            </a:r>
            <a:r>
              <a:rPr lang="en-IN" sz="1400" b="1" dirty="0" err="1" smtClean="0">
                <a:solidFill>
                  <a:srgbClr val="C00000"/>
                </a:solidFill>
              </a:rPr>
              <a:t>self,name,age,roll,per,stream</a:t>
            </a:r>
            <a:r>
              <a:rPr lang="en-IN" sz="1400" b="1" dirty="0" smtClean="0">
                <a:solidFill>
                  <a:srgbClr val="C00000"/>
                </a:solidFill>
              </a:rPr>
              <a:t>):</a:t>
            </a:r>
          </a:p>
          <a:p>
            <a:r>
              <a:rPr lang="en-IN" sz="1400" b="1" dirty="0" smtClean="0">
                <a:solidFill>
                  <a:srgbClr val="C00000"/>
                </a:solidFill>
              </a:rPr>
              <a:t>	</a:t>
            </a:r>
            <a:r>
              <a:rPr lang="en-IN" sz="1400" b="1" dirty="0" err="1" smtClean="0">
                <a:solidFill>
                  <a:srgbClr val="7030A0"/>
                </a:solidFill>
              </a:rPr>
              <a:t>Person.__init</a:t>
            </a:r>
            <a:r>
              <a:rPr lang="en-IN" sz="1400" b="1" dirty="0" smtClean="0">
                <a:solidFill>
                  <a:srgbClr val="7030A0"/>
                </a:solidFill>
              </a:rPr>
              <a:t>__(</a:t>
            </a:r>
            <a:r>
              <a:rPr lang="en-IN" sz="1400" b="1" dirty="0" err="1" smtClean="0">
                <a:solidFill>
                  <a:srgbClr val="7030A0"/>
                </a:solidFill>
              </a:rPr>
              <a:t>self,name,age</a:t>
            </a:r>
            <a:r>
              <a:rPr lang="en-IN" sz="1400" b="1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IN" sz="1400" b="1" dirty="0" smtClean="0">
                <a:solidFill>
                  <a:srgbClr val="7030A0"/>
                </a:solidFill>
              </a:rPr>
              <a:t>	</a:t>
            </a:r>
            <a:r>
              <a:rPr lang="en-IN" sz="1400" b="1" dirty="0" err="1" smtClean="0">
                <a:solidFill>
                  <a:srgbClr val="7030A0"/>
                </a:solidFill>
              </a:rPr>
              <a:t>Student.__init</a:t>
            </a:r>
            <a:r>
              <a:rPr lang="en-IN" sz="1400" b="1" dirty="0" smtClean="0">
                <a:solidFill>
                  <a:srgbClr val="7030A0"/>
                </a:solidFill>
              </a:rPr>
              <a:t>__(</a:t>
            </a:r>
            <a:r>
              <a:rPr lang="en-IN" sz="1400" b="1" dirty="0" err="1" smtClean="0">
                <a:solidFill>
                  <a:srgbClr val="7030A0"/>
                </a:solidFill>
              </a:rPr>
              <a:t>self,roll,per</a:t>
            </a:r>
            <a:r>
              <a:rPr lang="en-IN" sz="1400" b="1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IN" sz="1400" b="1" dirty="0" smtClean="0">
                <a:solidFill>
                  <a:srgbClr val="7030A0"/>
                </a:solidFill>
              </a:rPr>
              <a:t>	</a:t>
            </a:r>
            <a:r>
              <a:rPr lang="en-IN" sz="1400" b="1" dirty="0" err="1" smtClean="0">
                <a:solidFill>
                  <a:srgbClr val="7030A0"/>
                </a:solidFill>
              </a:rPr>
              <a:t>self.stream</a:t>
            </a:r>
            <a:r>
              <a:rPr lang="en-IN" sz="1400" b="1" dirty="0" smtClean="0">
                <a:solidFill>
                  <a:srgbClr val="7030A0"/>
                </a:solidFill>
              </a:rPr>
              <a:t>=stream</a:t>
            </a:r>
          </a:p>
          <a:p>
            <a:r>
              <a:rPr lang="en-IN" sz="1400" b="1" dirty="0" smtClean="0">
                <a:solidFill>
                  <a:srgbClr val="C00000"/>
                </a:solidFill>
              </a:rPr>
              <a:t>    def </a:t>
            </a:r>
            <a:r>
              <a:rPr lang="en-IN" sz="1400" b="1" dirty="0" err="1" smtClean="0">
                <a:solidFill>
                  <a:srgbClr val="C00000"/>
                </a:solidFill>
              </a:rPr>
              <a:t>getstream</a:t>
            </a:r>
            <a:r>
              <a:rPr lang="en-IN" sz="1400" b="1" dirty="0" smtClean="0">
                <a:solidFill>
                  <a:srgbClr val="C00000"/>
                </a:solidFill>
              </a:rPr>
              <a:t>(self):</a:t>
            </a:r>
          </a:p>
          <a:p>
            <a:r>
              <a:rPr lang="en-IN" sz="1400" b="1" dirty="0" smtClean="0">
                <a:solidFill>
                  <a:srgbClr val="C00000"/>
                </a:solidFill>
              </a:rPr>
              <a:t>	</a:t>
            </a:r>
            <a:r>
              <a:rPr lang="en-IN" sz="1400" b="1" dirty="0" smtClean="0">
                <a:solidFill>
                  <a:srgbClr val="7030A0"/>
                </a:solidFill>
              </a:rPr>
              <a:t>return </a:t>
            </a:r>
            <a:r>
              <a:rPr lang="en-IN" sz="1400" b="1" dirty="0" err="1" smtClean="0">
                <a:solidFill>
                  <a:srgbClr val="7030A0"/>
                </a:solidFill>
              </a:rPr>
              <a:t>self.stream</a:t>
            </a:r>
            <a:endParaRPr lang="en-IN" sz="1400" b="1" dirty="0" smtClean="0">
              <a:solidFill>
                <a:srgbClr val="7030A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r>
              <a:rPr lang="en-IN" sz="1400" b="1" dirty="0" smtClean="0">
                <a:solidFill>
                  <a:srgbClr val="002060"/>
                </a:solidFill>
              </a:rPr>
              <a:t>ms=</a:t>
            </a:r>
            <a:r>
              <a:rPr lang="en-IN" sz="1400" b="1" dirty="0" err="1" smtClean="0">
                <a:solidFill>
                  <a:srgbClr val="002060"/>
                </a:solidFill>
              </a:rPr>
              <a:t>ScienceStudent</a:t>
            </a:r>
            <a:r>
              <a:rPr lang="en-IN" sz="1400" b="1" dirty="0" smtClean="0">
                <a:solidFill>
                  <a:srgbClr val="002060"/>
                </a:solidFill>
              </a:rPr>
              <a:t>("Suresh",19,203,89.4,"maths")</a:t>
            </a:r>
          </a:p>
          <a:p>
            <a:r>
              <a:rPr lang="en-IN" sz="1400" b="1" dirty="0" smtClean="0">
                <a:solidFill>
                  <a:srgbClr val="002060"/>
                </a:solidFill>
              </a:rPr>
              <a:t>print("Name:",</a:t>
            </a:r>
            <a:r>
              <a:rPr lang="en-IN" sz="1400" b="1" dirty="0" err="1" smtClean="0">
                <a:solidFill>
                  <a:srgbClr val="002060"/>
                </a:solidFill>
              </a:rPr>
              <a:t>ms.getname</a:t>
            </a:r>
            <a:r>
              <a:rPr lang="en-IN" sz="1400" b="1" dirty="0" smtClean="0">
                <a:solidFill>
                  <a:srgbClr val="002060"/>
                </a:solidFill>
              </a:rPr>
              <a:t>()) </a:t>
            </a:r>
          </a:p>
          <a:p>
            <a:r>
              <a:rPr lang="en-IN" sz="1400" b="1" dirty="0" smtClean="0">
                <a:solidFill>
                  <a:srgbClr val="002060"/>
                </a:solidFill>
              </a:rPr>
              <a:t>print("Age:",</a:t>
            </a:r>
            <a:r>
              <a:rPr lang="en-IN" sz="1400" b="1" dirty="0" err="1" smtClean="0">
                <a:solidFill>
                  <a:srgbClr val="002060"/>
                </a:solidFill>
              </a:rPr>
              <a:t>ms.getage</a:t>
            </a:r>
            <a:r>
              <a:rPr lang="en-IN" sz="1400" b="1" dirty="0" smtClean="0">
                <a:solidFill>
                  <a:srgbClr val="002060"/>
                </a:solidFill>
              </a:rPr>
              <a:t>()) </a:t>
            </a:r>
          </a:p>
          <a:p>
            <a:r>
              <a:rPr lang="en-IN" sz="1400" b="1" dirty="0" smtClean="0">
                <a:solidFill>
                  <a:srgbClr val="002060"/>
                </a:solidFill>
              </a:rPr>
              <a:t>print("Roll:",</a:t>
            </a:r>
            <a:r>
              <a:rPr lang="en-IN" sz="1400" b="1" dirty="0" err="1" smtClean="0">
                <a:solidFill>
                  <a:srgbClr val="002060"/>
                </a:solidFill>
              </a:rPr>
              <a:t>ms.getroll</a:t>
            </a:r>
            <a:r>
              <a:rPr lang="en-IN" sz="1400" b="1" dirty="0" smtClean="0">
                <a:solidFill>
                  <a:srgbClr val="002060"/>
                </a:solidFill>
              </a:rPr>
              <a:t>()) </a:t>
            </a:r>
          </a:p>
          <a:p>
            <a:r>
              <a:rPr lang="en-IN" sz="1400" b="1" dirty="0" smtClean="0">
                <a:solidFill>
                  <a:srgbClr val="002060"/>
                </a:solidFill>
              </a:rPr>
              <a:t>print("Per:",</a:t>
            </a:r>
            <a:r>
              <a:rPr lang="en-IN" sz="1400" b="1" dirty="0" err="1" smtClean="0">
                <a:solidFill>
                  <a:srgbClr val="002060"/>
                </a:solidFill>
              </a:rPr>
              <a:t>ms.getper</a:t>
            </a:r>
            <a:r>
              <a:rPr lang="en-IN" sz="1400" b="1" dirty="0" smtClean="0">
                <a:solidFill>
                  <a:srgbClr val="002060"/>
                </a:solidFill>
              </a:rPr>
              <a:t>()) </a:t>
            </a:r>
          </a:p>
          <a:p>
            <a:r>
              <a:rPr lang="en-IN" sz="1400" b="1" dirty="0" smtClean="0">
                <a:solidFill>
                  <a:srgbClr val="002060"/>
                </a:solidFill>
              </a:rPr>
              <a:t>print("Stream:",</a:t>
            </a:r>
            <a:r>
              <a:rPr lang="en-IN" sz="1400" b="1" dirty="0" err="1" smtClean="0">
                <a:solidFill>
                  <a:srgbClr val="002060"/>
                </a:solidFill>
              </a:rPr>
              <a:t>ms.getstream</a:t>
            </a:r>
            <a:r>
              <a:rPr lang="en-IN" sz="1400" b="1" dirty="0" smtClean="0">
                <a:solidFill>
                  <a:srgbClr val="002060"/>
                </a:solidFill>
              </a:rPr>
              <a:t>()) </a:t>
            </a:r>
          </a:p>
          <a:p>
            <a:endParaRPr lang="en-US" sz="1400" b="1" dirty="0" smtClean="0">
              <a:solidFill>
                <a:srgbClr val="002060"/>
              </a:solidFill>
            </a:endParaRPr>
          </a:p>
          <a:p>
            <a:r>
              <a:rPr lang="en-US" sz="2000" b="1" u="sng" dirty="0" smtClean="0">
                <a:solidFill>
                  <a:srgbClr val="0070C0"/>
                </a:solidFill>
              </a:rPr>
              <a:t>Output:</a:t>
            </a:r>
          </a:p>
          <a:p>
            <a:endParaRPr lang="en-US" sz="2000" b="1" u="sng" dirty="0" smtClean="0">
              <a:solidFill>
                <a:srgbClr val="0070C0"/>
              </a:solidFill>
            </a:endParaRPr>
          </a:p>
          <a:p>
            <a:endParaRPr lang="en-IN" sz="1400" b="1" dirty="0">
              <a:solidFill>
                <a:srgbClr val="002060"/>
              </a:solidFill>
            </a:endParaRPr>
          </a:p>
        </p:txBody>
      </p:sp>
      <p:pic>
        <p:nvPicPr>
          <p:cNvPr id="7" name="Picture 6" descr="inhdemo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934" y="5357826"/>
            <a:ext cx="1751547" cy="1047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</a:t>
            </a:r>
            <a:r>
              <a:rPr lang="en-IN" sz="2400" b="1" dirty="0" smtClean="0">
                <a:solidFill>
                  <a:srgbClr val="7030A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    print("m of A called")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B: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</a:t>
            </a:r>
            <a:r>
              <a:rPr lang="en-IN" sz="2400" b="1" dirty="0" smtClean="0">
                <a:solidFill>
                  <a:srgbClr val="7030A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    print("m of B called")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C(A,B):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</a:t>
            </a:r>
            <a:r>
              <a:rPr lang="en-IN" sz="2400" b="1" dirty="0" smtClean="0">
                <a:solidFill>
                  <a:srgbClr val="7030A0"/>
                </a:solidFill>
              </a:rPr>
              <a:t>pass</a:t>
            </a:r>
          </a:p>
          <a:p>
            <a:pPr fontAlgn="base">
              <a:buNone/>
            </a:pPr>
            <a:endParaRPr lang="en-IN" sz="2400" dirty="0" smtClean="0"/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002060"/>
                </a:solidFill>
              </a:rPr>
              <a:t>obj</a:t>
            </a:r>
            <a:r>
              <a:rPr lang="en-IN" sz="2400" b="1" dirty="0" smtClean="0">
                <a:solidFill>
                  <a:srgbClr val="002060"/>
                </a:solidFill>
              </a:rPr>
              <a:t>=C()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002060"/>
                </a:solidFill>
              </a:rPr>
              <a:t>obj.m</a:t>
            </a:r>
            <a:r>
              <a:rPr lang="en-IN" sz="2400" b="1" dirty="0" smtClean="0">
                <a:solidFill>
                  <a:srgbClr val="002060"/>
                </a:solidFill>
              </a:rPr>
              <a:t>()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57884" y="1643050"/>
            <a:ext cx="25003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7" name="Picture 6" descr="inhdemo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84" y="2214554"/>
            <a:ext cx="2257740" cy="276264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5857884" y="2786058"/>
            <a:ext cx="2571768" cy="1928826"/>
          </a:xfrm>
          <a:prstGeom prst="wedgeRectCallout">
            <a:avLst>
              <a:gd name="adj1" fmla="val -49548"/>
              <a:gd name="adj2" fmla="val 16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Why did </a:t>
            </a:r>
            <a:r>
              <a:rPr lang="en-US" b="1" dirty="0" smtClean="0">
                <a:solidFill>
                  <a:srgbClr val="FFFF00"/>
                </a:solidFill>
              </a:rPr>
              <a:t>m( ) </a:t>
            </a:r>
            <a:r>
              <a:rPr lang="en-US" b="1" dirty="0" smtClean="0"/>
              <a:t>of </a:t>
            </a:r>
            <a:r>
              <a:rPr lang="en-US" b="1" dirty="0" smtClean="0">
                <a:solidFill>
                  <a:srgbClr val="FFFF00"/>
                </a:solidFill>
              </a:rPr>
              <a:t>A</a:t>
            </a:r>
            <a:r>
              <a:rPr lang="en-US" b="1" dirty="0" smtClean="0"/>
              <a:t> got called ?</a:t>
            </a: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This is because of a special rule in </a:t>
            </a:r>
            <a:r>
              <a:rPr lang="en-US" b="1" dirty="0" smtClean="0">
                <a:solidFill>
                  <a:srgbClr val="FFFF00"/>
                </a:solidFill>
              </a:rPr>
              <a:t>Python</a:t>
            </a:r>
            <a:r>
              <a:rPr lang="en-US" b="1" dirty="0" smtClean="0">
                <a:solidFill>
                  <a:schemeClr val="bg1"/>
                </a:solidFill>
              </a:rPr>
              <a:t> called </a:t>
            </a:r>
            <a:r>
              <a:rPr lang="en-US" b="1" dirty="0" smtClean="0">
                <a:solidFill>
                  <a:srgbClr val="FFFF00"/>
                </a:solidFill>
              </a:rPr>
              <a:t>MRO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MRO In Python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In languages that use </a:t>
            </a:r>
            <a:r>
              <a:rPr lang="en-IN" sz="2400" b="1" dirty="0" smtClean="0">
                <a:solidFill>
                  <a:srgbClr val="C00000"/>
                </a:solidFill>
              </a:rPr>
              <a:t>multiple inheritance</a:t>
            </a:r>
            <a:r>
              <a:rPr lang="en-IN" sz="2400" dirty="0" smtClean="0"/>
              <a:t>, the order in which </a:t>
            </a:r>
            <a:r>
              <a:rPr lang="en-IN" sz="2400" b="1" dirty="0" smtClean="0">
                <a:solidFill>
                  <a:srgbClr val="C00000"/>
                </a:solidFill>
              </a:rPr>
              <a:t>base classes </a:t>
            </a:r>
            <a:r>
              <a:rPr lang="en-IN" sz="2400" dirty="0" smtClean="0"/>
              <a:t>are searched when looking for a </a:t>
            </a:r>
            <a:r>
              <a:rPr lang="en-IN" sz="2400" b="1" dirty="0" smtClean="0">
                <a:solidFill>
                  <a:srgbClr val="C00000"/>
                </a:solidFill>
              </a:rPr>
              <a:t>method</a:t>
            </a:r>
            <a:r>
              <a:rPr lang="en-IN" sz="2400" dirty="0" smtClean="0"/>
              <a:t> is often called the </a:t>
            </a:r>
            <a:r>
              <a:rPr lang="en-IN" sz="2400" b="1" dirty="0" smtClean="0">
                <a:solidFill>
                  <a:srgbClr val="C00000"/>
                </a:solidFill>
              </a:rPr>
              <a:t>Method Resolution Order</a:t>
            </a:r>
            <a:r>
              <a:rPr lang="en-IN" sz="2400" dirty="0" smtClean="0"/>
              <a:t>, or </a:t>
            </a:r>
            <a:r>
              <a:rPr lang="en-IN" sz="2400" b="1" dirty="0" smtClean="0">
                <a:solidFill>
                  <a:srgbClr val="C00000"/>
                </a:solidFill>
              </a:rPr>
              <a:t>MRO.</a:t>
            </a: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MRO RULE :</a:t>
            </a:r>
            <a:endParaRPr lang="en-IN" sz="2400" b="1" u="sng" dirty="0" smtClean="0">
              <a:solidFill>
                <a:srgbClr val="002060"/>
              </a:solidFill>
            </a:endParaRPr>
          </a:p>
          <a:p>
            <a:pPr lvl="1"/>
            <a:r>
              <a:rPr lang="en-IN" sz="1900" dirty="0" smtClean="0"/>
              <a:t>In the multiple inheritance scenario, any specified attribute is searched </a:t>
            </a:r>
            <a:r>
              <a:rPr lang="en-IN" sz="1900" b="1" dirty="0" smtClean="0">
                <a:solidFill>
                  <a:srgbClr val="FF0000"/>
                </a:solidFill>
              </a:rPr>
              <a:t>first in the current class</a:t>
            </a:r>
            <a:r>
              <a:rPr lang="en-IN" sz="1900" dirty="0" smtClean="0"/>
              <a:t>. If not found, the search continues into </a:t>
            </a:r>
            <a:r>
              <a:rPr lang="en-IN" sz="1900" b="1" dirty="0" smtClean="0">
                <a:solidFill>
                  <a:srgbClr val="C00000"/>
                </a:solidFill>
              </a:rPr>
              <a:t>parent classes</a:t>
            </a:r>
            <a:r>
              <a:rPr lang="en-IN" sz="1900" dirty="0" smtClean="0"/>
              <a:t>, </a:t>
            </a:r>
            <a:r>
              <a:rPr lang="en-IN" sz="1900" b="1" dirty="0" smtClean="0">
                <a:solidFill>
                  <a:srgbClr val="FF0000"/>
                </a:solidFill>
              </a:rPr>
              <a:t>left-right fashion </a:t>
            </a:r>
            <a:r>
              <a:rPr lang="en-IN" sz="1900" dirty="0" smtClean="0"/>
              <a:t>and </a:t>
            </a:r>
            <a:r>
              <a:rPr lang="en-IN" sz="1900" b="1" dirty="0" smtClean="0">
                <a:solidFill>
                  <a:srgbClr val="FF0000"/>
                </a:solidFill>
              </a:rPr>
              <a:t>then in depth-first </a:t>
            </a:r>
            <a:r>
              <a:rPr lang="en-IN" sz="1900" b="1" dirty="0" smtClean="0">
                <a:solidFill>
                  <a:srgbClr val="C00000"/>
                </a:solidFill>
              </a:rPr>
              <a:t>without searching same class twice.</a:t>
            </a:r>
          </a:p>
          <a:p>
            <a:pPr fontAlgn="base"/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Can We See This MRO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Yes, Python allows us to see this MRO by calling a method called </a:t>
            </a:r>
            <a:r>
              <a:rPr lang="en-IN" sz="2400" b="1" dirty="0" err="1" smtClean="0">
                <a:solidFill>
                  <a:srgbClr val="C00000"/>
                </a:solidFill>
              </a:rPr>
              <a:t>mro</a:t>
            </a:r>
            <a:r>
              <a:rPr lang="en-IN" sz="2400" b="1" dirty="0" smtClean="0">
                <a:solidFill>
                  <a:srgbClr val="C00000"/>
                </a:solidFill>
              </a:rPr>
              <a:t>( ) </a:t>
            </a:r>
            <a:r>
              <a:rPr lang="en-IN" sz="2400" dirty="0" smtClean="0"/>
              <a:t>which is present in every class by default.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13697</TotalTime>
  <Words>1000</Words>
  <Application>Microsoft Office PowerPoint</Application>
  <PresentationFormat>On-screen Show (4:3)</PresentationFormat>
  <Paragraphs>464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Slide 1</vt:lpstr>
      <vt:lpstr>Today’s Agenda</vt:lpstr>
      <vt:lpstr> Multiple Inheritance</vt:lpstr>
      <vt:lpstr> Multiple Inheritance</vt:lpstr>
      <vt:lpstr> Syntax</vt:lpstr>
      <vt:lpstr> Example</vt:lpstr>
      <vt:lpstr> Guess The Output ?</vt:lpstr>
      <vt:lpstr> What Is MRO In Python ?</vt:lpstr>
      <vt:lpstr> Can We See This MRO ?</vt:lpstr>
      <vt:lpstr> Example</vt:lpstr>
      <vt:lpstr> Another Way To See MRO ?</vt:lpstr>
      <vt:lpstr> Example</vt:lpstr>
      <vt:lpstr> The Hybrid Inheritance</vt:lpstr>
      <vt:lpstr> Example</vt:lpstr>
      <vt:lpstr> The Diamond Problem</vt:lpstr>
      <vt:lpstr> Guess The Output</vt:lpstr>
      <vt:lpstr> Guess The Output</vt:lpstr>
      <vt:lpstr> Guess The Output</vt:lpstr>
      <vt:lpstr> Guess The Output</vt:lpstr>
      <vt:lpstr> Guess The Output</vt:lpstr>
      <vt:lpstr> Guess The Output</vt:lpstr>
      <vt:lpstr> Using super( ) To Solve  The Previous Problem</vt:lpstr>
      <vt:lpstr> Guess The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1630</cp:revision>
  <dcterms:created xsi:type="dcterms:W3CDTF">2015-12-21T13:46:48Z</dcterms:created>
  <dcterms:modified xsi:type="dcterms:W3CDTF">2019-04-27T05:59:41Z</dcterms:modified>
</cp:coreProperties>
</file>