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423" r:id="rId3"/>
    <p:sldId id="424" r:id="rId4"/>
    <p:sldId id="450" r:id="rId5"/>
    <p:sldId id="451" r:id="rId6"/>
    <p:sldId id="456" r:id="rId7"/>
    <p:sldId id="452" r:id="rId8"/>
    <p:sldId id="458" r:id="rId9"/>
    <p:sldId id="457" r:id="rId10"/>
    <p:sldId id="453" r:id="rId11"/>
    <p:sldId id="454" r:id="rId12"/>
    <p:sldId id="455" r:id="rId13"/>
    <p:sldId id="426" r:id="rId14"/>
    <p:sldId id="459" r:id="rId15"/>
    <p:sldId id="460" r:id="rId16"/>
    <p:sldId id="461" r:id="rId17"/>
    <p:sldId id="462" r:id="rId18"/>
    <p:sldId id="463" r:id="rId19"/>
    <p:sldId id="464" r:id="rId20"/>
    <p:sldId id="465" r:id="rId21"/>
    <p:sldId id="466" r:id="rId22"/>
    <p:sldId id="467" r:id="rId23"/>
    <p:sldId id="468" r:id="rId24"/>
    <p:sldId id="469" r:id="rId25"/>
    <p:sldId id="470" r:id="rId26"/>
    <p:sldId id="471" r:id="rId27"/>
    <p:sldId id="472" r:id="rId28"/>
    <p:sldId id="473" r:id="rId29"/>
    <p:sldId id="475" r:id="rId30"/>
    <p:sldId id="477" r:id="rId31"/>
    <p:sldId id="476" r:id="rId32"/>
    <p:sldId id="481" r:id="rId33"/>
    <p:sldId id="479" r:id="rId34"/>
    <p:sldId id="480" r:id="rId35"/>
    <p:sldId id="482" r:id="rId36"/>
    <p:sldId id="483" r:id="rId37"/>
    <p:sldId id="48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20-08-2018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29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30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31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32</a:t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33</a:t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34</a:t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35</a:t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36</a:t>
            </a:fld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37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25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20-08-2018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20-08-2018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20-08-2018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20-08-2018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20-08-2018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Very Important Points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starts with </a:t>
            </a:r>
            <a:r>
              <a:rPr lang="en-US" sz="2400" b="1" dirty="0" smtClean="0">
                <a:solidFill>
                  <a:srgbClr val="7030A0"/>
                </a:solidFill>
              </a:rPr>
              <a:t>initial size </a:t>
            </a:r>
            <a:r>
              <a:rPr lang="en-US" sz="2400" dirty="0" smtClean="0">
                <a:solidFill>
                  <a:schemeClr val="tx1"/>
                </a:solidFill>
              </a:rPr>
              <a:t>for a variable and then </a:t>
            </a:r>
            <a:r>
              <a:rPr lang="en-IN" sz="2400" dirty="0" smtClean="0">
                <a:solidFill>
                  <a:schemeClr val="tx1"/>
                </a:solidFill>
              </a:rPr>
              <a:t>increases its size as needed up to the </a:t>
            </a:r>
            <a:r>
              <a:rPr lang="en-IN" sz="2400" b="1" dirty="0" smtClean="0">
                <a:solidFill>
                  <a:srgbClr val="C00000"/>
                </a:solidFill>
              </a:rPr>
              <a:t>RAM limit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This initial size for 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is </a:t>
            </a:r>
            <a:r>
              <a:rPr lang="en-US" sz="2400" b="1" dirty="0" smtClean="0">
                <a:solidFill>
                  <a:srgbClr val="7030A0"/>
                </a:solidFill>
              </a:rPr>
              <a:t>24 bytes </a:t>
            </a:r>
            <a:r>
              <a:rPr lang="en-US" sz="2400" dirty="0" smtClean="0">
                <a:solidFill>
                  <a:schemeClr val="tx1"/>
                </a:solidFill>
              </a:rPr>
              <a:t>and then increases as the value is increased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</a:rPr>
              <a:t>If we want to check the size of a variable , then </a:t>
            </a:r>
            <a:r>
              <a:rPr lang="en-US" sz="2300" b="1" dirty="0" smtClean="0">
                <a:solidFill>
                  <a:srgbClr val="C00000"/>
                </a:solidFill>
              </a:rPr>
              <a:t>Python </a:t>
            </a:r>
            <a:r>
              <a:rPr lang="en-US" sz="2300" dirty="0" smtClean="0">
                <a:solidFill>
                  <a:schemeClr val="tx1"/>
                </a:solidFill>
              </a:rPr>
              <a:t>provides us a function called </a:t>
            </a:r>
            <a:r>
              <a:rPr lang="en-US" sz="2300" b="1" dirty="0" err="1" smtClean="0">
                <a:solidFill>
                  <a:srgbClr val="7030A0"/>
                </a:solidFill>
              </a:rPr>
              <a:t>getsizeof</a:t>
            </a:r>
            <a:r>
              <a:rPr lang="en-US" sz="2300" b="1" dirty="0" smtClean="0">
                <a:solidFill>
                  <a:srgbClr val="7030A0"/>
                </a:solidFill>
              </a:rPr>
              <a:t>() 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</a:rPr>
              <a:t>This function is available in a module called </a:t>
            </a:r>
            <a:r>
              <a:rPr lang="en-US" sz="2300" b="1" dirty="0" smtClean="0">
                <a:solidFill>
                  <a:srgbClr val="7030A0"/>
                </a:solidFill>
              </a:rPr>
              <a:t>sys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Very Important Points</a:t>
            </a:r>
            <a:endParaRPr lang="en-IN" sz="2800" b="1" dirty="0"/>
          </a:p>
        </p:txBody>
      </p:sp>
      <p:pic>
        <p:nvPicPr>
          <p:cNvPr id="6" name="Content Placeholder 5" descr="sizeof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6" cy="500066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Very Important Points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r>
              <a:rPr lang="en-US" sz="2400" b="1" dirty="0" smtClean="0">
                <a:solidFill>
                  <a:srgbClr val="0070C0"/>
                </a:solidFill>
              </a:rPr>
              <a:t>DATA TYPES ARE UNBOUNDED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Third important rule to remember is that  ,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data types like </a:t>
            </a:r>
            <a:r>
              <a:rPr lang="en-US" sz="2400" b="1" dirty="0" smtClean="0">
                <a:solidFill>
                  <a:srgbClr val="C00000"/>
                </a:solidFill>
              </a:rPr>
              <a:t>integers</a:t>
            </a:r>
            <a:r>
              <a:rPr lang="en-US" sz="2400" dirty="0" smtClean="0">
                <a:solidFill>
                  <a:schemeClr val="tx1"/>
                </a:solidFill>
              </a:rPr>
              <a:t> don’t have any range i.e. </a:t>
            </a:r>
            <a:r>
              <a:rPr lang="en-US" sz="2400" b="1" dirty="0" smtClean="0">
                <a:solidFill>
                  <a:srgbClr val="7030A0"/>
                </a:solidFill>
              </a:rPr>
              <a:t>they are unbounded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</a:rPr>
              <a:t>Like C /C++ /Java they don’t have max or min value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So an 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variable can store </a:t>
            </a:r>
            <a:r>
              <a:rPr lang="en-US" sz="2400" b="1" dirty="0" smtClean="0">
                <a:solidFill>
                  <a:srgbClr val="7030A0"/>
                </a:solidFill>
              </a:rPr>
              <a:t>as many digits as we want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Numeric Types 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 previously mentioned , Python supports </a:t>
            </a:r>
            <a:r>
              <a:rPr lang="en-US" sz="2400" b="1" dirty="0" smtClean="0">
                <a:solidFill>
                  <a:srgbClr val="C00000"/>
                </a:solidFill>
              </a:rPr>
              <a:t>3 numeric types:</a:t>
            </a:r>
          </a:p>
          <a:p>
            <a:endParaRPr lang="en-US" sz="2400" dirty="0" smtClean="0"/>
          </a:p>
          <a:p>
            <a:r>
              <a:rPr lang="en-US" sz="2400" b="1" dirty="0" err="1" smtClean="0">
                <a:solidFill>
                  <a:srgbClr val="C00000"/>
                </a:solidFill>
              </a:rPr>
              <a:t>int</a:t>
            </a:r>
            <a:r>
              <a:rPr lang="en-US" sz="2400" dirty="0" smtClean="0"/>
              <a:t>: Used for storing integer numbers without any fractional part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float</a:t>
            </a:r>
            <a:r>
              <a:rPr lang="en-US" sz="2400" dirty="0" smtClean="0"/>
              <a:t>: Used for storing fractional numbers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complex</a:t>
            </a:r>
            <a:r>
              <a:rPr lang="en-US" sz="2400" dirty="0" smtClean="0"/>
              <a:t>: Used for storing complex numbers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Numeric Types 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 lnSpcReduction="10000"/>
          </a:bodyPr>
          <a:lstStyle/>
          <a:p>
            <a:r>
              <a:rPr lang="en-US" sz="2400" b="1" u="sng" dirty="0" smtClean="0"/>
              <a:t>EXAMPLES OF </a:t>
            </a:r>
            <a:r>
              <a:rPr lang="en-US" sz="2400" b="1" u="sng" dirty="0" err="1" smtClean="0">
                <a:solidFill>
                  <a:srgbClr val="C00000"/>
                </a:solidFill>
              </a:rPr>
              <a:t>int</a:t>
            </a:r>
            <a:r>
              <a:rPr lang="en-US" sz="2400" b="1" u="sng" dirty="0" smtClean="0">
                <a:solidFill>
                  <a:srgbClr val="C00000"/>
                </a:solidFill>
              </a:rPr>
              <a:t> </a:t>
            </a:r>
            <a:r>
              <a:rPr lang="en-US" sz="2400" b="1" u="sng" dirty="0" smtClean="0"/>
              <a:t>TYPE:</a:t>
            </a:r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a=10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b=256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c=-4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print(a)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print(b)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print(c)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10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256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-4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Numeric Types 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000" b="1" u="sng" dirty="0" smtClean="0"/>
              <a:t>DIFFERENT WAYS OF REPRESENTING </a:t>
            </a:r>
            <a:r>
              <a:rPr lang="en-US" sz="2000" b="1" u="sng" dirty="0" err="1" smtClean="0">
                <a:solidFill>
                  <a:srgbClr val="C00000"/>
                </a:solidFill>
              </a:rPr>
              <a:t>int</a:t>
            </a:r>
            <a:r>
              <a:rPr lang="en-US" sz="2000" b="1" u="sng" dirty="0" smtClean="0"/>
              <a:t> IN PYTHON: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As </a:t>
            </a:r>
            <a:r>
              <a:rPr lang="en-US" sz="2400" b="1" dirty="0" smtClean="0">
                <a:solidFill>
                  <a:srgbClr val="C00000"/>
                </a:solidFill>
              </a:rPr>
              <a:t>decimal number</a:t>
            </a:r>
            <a:r>
              <a:rPr lang="en-US" sz="2400" dirty="0" smtClean="0"/>
              <a:t>( base 10)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As </a:t>
            </a:r>
            <a:r>
              <a:rPr lang="en-US" sz="2400" b="1" dirty="0" smtClean="0">
                <a:solidFill>
                  <a:srgbClr val="C00000"/>
                </a:solidFill>
              </a:rPr>
              <a:t>binary number</a:t>
            </a:r>
            <a:r>
              <a:rPr lang="en-US" sz="2400" dirty="0" smtClean="0"/>
              <a:t>( base 2)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As </a:t>
            </a:r>
            <a:r>
              <a:rPr lang="en-US" sz="2400" b="1" dirty="0" smtClean="0">
                <a:solidFill>
                  <a:srgbClr val="C00000"/>
                </a:solidFill>
              </a:rPr>
              <a:t>octal number</a:t>
            </a:r>
            <a:r>
              <a:rPr lang="en-US" sz="2400" dirty="0" smtClean="0"/>
              <a:t>(base 8)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As </a:t>
            </a:r>
            <a:r>
              <a:rPr lang="en-US" sz="2400" b="1" dirty="0" smtClean="0">
                <a:solidFill>
                  <a:srgbClr val="C00000"/>
                </a:solidFill>
              </a:rPr>
              <a:t>hexadecimal number</a:t>
            </a:r>
            <a:r>
              <a:rPr lang="en-US" sz="2400" dirty="0" smtClean="0"/>
              <a:t>( base 16)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Numeric Types 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000" b="1" u="sng" dirty="0" smtClean="0"/>
              <a:t>REPRESENTING </a:t>
            </a:r>
            <a:r>
              <a:rPr lang="en-US" sz="2000" b="1" u="sng" dirty="0" err="1" smtClean="0">
                <a:solidFill>
                  <a:srgbClr val="C00000"/>
                </a:solidFill>
              </a:rPr>
              <a:t>int</a:t>
            </a:r>
            <a:r>
              <a:rPr lang="en-US" sz="2000" b="1" u="sng" dirty="0" smtClean="0"/>
              <a:t> AS DECIMAL( base 10) :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This is the default way of representing integers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The term </a:t>
            </a:r>
            <a:r>
              <a:rPr lang="en-US" sz="2400" b="1" dirty="0" smtClean="0">
                <a:solidFill>
                  <a:srgbClr val="C00000"/>
                </a:solidFill>
              </a:rPr>
              <a:t>base 10 </a:t>
            </a:r>
            <a:r>
              <a:rPr lang="en-US" sz="2400" dirty="0" smtClean="0"/>
              <a:t>means , 10 digits from </a:t>
            </a:r>
            <a:r>
              <a:rPr lang="en-US" sz="2400" b="1" dirty="0" smtClean="0">
                <a:solidFill>
                  <a:srgbClr val="C00000"/>
                </a:solidFill>
              </a:rPr>
              <a:t>0 to 9 </a:t>
            </a:r>
            <a:r>
              <a:rPr lang="en-US" sz="2400" dirty="0" smtClean="0"/>
              <a:t>are allowed</a:t>
            </a:r>
          </a:p>
          <a:p>
            <a:pPr marL="457200" indent="-457200">
              <a:buAutoNum type="arabicPeriod"/>
            </a:pPr>
            <a:endParaRPr lang="en-US" sz="2400" b="1" u="sng" dirty="0" smtClean="0"/>
          </a:p>
          <a:p>
            <a:pPr marL="457200" indent="-457200">
              <a:buAutoNum type="arabicPeriod"/>
            </a:pPr>
            <a:r>
              <a:rPr lang="en-US" sz="2400" b="1" u="sng" dirty="0" smtClean="0"/>
              <a:t>Example: </a:t>
            </a:r>
          </a:p>
          <a:p>
            <a:pPr marL="457200" indent="-457200"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a=25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Numeric Types 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 fontScale="92500"/>
          </a:bodyPr>
          <a:lstStyle/>
          <a:p>
            <a:r>
              <a:rPr lang="en-US" sz="2000" b="1" u="sng" dirty="0" smtClean="0"/>
              <a:t>REPRESENTING </a:t>
            </a:r>
            <a:r>
              <a:rPr lang="en-US" sz="2000" b="1" u="sng" dirty="0" err="1" smtClean="0">
                <a:solidFill>
                  <a:srgbClr val="C00000"/>
                </a:solidFill>
              </a:rPr>
              <a:t>int</a:t>
            </a:r>
            <a:r>
              <a:rPr lang="en-US" sz="2000" b="1" u="sng" dirty="0" smtClean="0"/>
              <a:t> AS BINARY( base 2) :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We can represent numeric values as </a:t>
            </a:r>
            <a:r>
              <a:rPr lang="en-US" sz="2400" b="1" dirty="0" smtClean="0">
                <a:solidFill>
                  <a:srgbClr val="C00000"/>
                </a:solidFill>
              </a:rPr>
              <a:t>binary values </a:t>
            </a:r>
            <a:r>
              <a:rPr lang="en-US" sz="2400" dirty="0" smtClean="0"/>
              <a:t>also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The term </a:t>
            </a:r>
            <a:r>
              <a:rPr lang="en-US" sz="2400" b="1" dirty="0" smtClean="0">
                <a:solidFill>
                  <a:srgbClr val="C00000"/>
                </a:solidFill>
              </a:rPr>
              <a:t>base 2 </a:t>
            </a:r>
            <a:r>
              <a:rPr lang="en-US" sz="2400" dirty="0" smtClean="0"/>
              <a:t>means , only </a:t>
            </a:r>
            <a:r>
              <a:rPr lang="en-US" sz="2400" b="1" dirty="0" smtClean="0">
                <a:solidFill>
                  <a:srgbClr val="C00000"/>
                </a:solidFill>
              </a:rPr>
              <a:t>2 digits </a:t>
            </a:r>
            <a:r>
              <a:rPr lang="en-US" sz="2400" dirty="0" smtClean="0"/>
              <a:t>from </a:t>
            </a:r>
            <a:r>
              <a:rPr lang="en-US" sz="2400" b="1" dirty="0" smtClean="0">
                <a:solidFill>
                  <a:srgbClr val="C00000"/>
                </a:solidFill>
              </a:rPr>
              <a:t>0 and 1 </a:t>
            </a:r>
            <a:r>
              <a:rPr lang="en-US" sz="2400" dirty="0" smtClean="0"/>
              <a:t>are allowed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But we need to prefix the number with </a:t>
            </a:r>
            <a:r>
              <a:rPr lang="en-US" sz="2400" b="1" dirty="0" smtClean="0">
                <a:solidFill>
                  <a:srgbClr val="C00000"/>
                </a:solidFill>
              </a:rPr>
              <a:t>0b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C00000"/>
                </a:solidFill>
              </a:rPr>
              <a:t>0B</a:t>
            </a:r>
            <a:r>
              <a:rPr lang="en-US" sz="2400" dirty="0" smtClean="0"/>
              <a:t> , otherwise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will take it to be a </a:t>
            </a:r>
            <a:r>
              <a:rPr lang="en-US" sz="2400" b="1" dirty="0" smtClean="0">
                <a:solidFill>
                  <a:srgbClr val="C00000"/>
                </a:solidFill>
              </a:rPr>
              <a:t>decimal number</a:t>
            </a:r>
          </a:p>
          <a:p>
            <a:pPr marL="457200" indent="-457200">
              <a:buAutoNum type="arabicPeriod"/>
            </a:pPr>
            <a:endParaRPr lang="en-US" sz="2400" b="1" u="sng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Numeric Types 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118" y="1428736"/>
            <a:ext cx="8710600" cy="4929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Very Important </a:t>
            </a:r>
            <a:br>
              <a:rPr lang="en-US" sz="2800" b="1" dirty="0" smtClean="0"/>
            </a:br>
            <a:r>
              <a:rPr lang="en-US" sz="2800" b="1" dirty="0" smtClean="0"/>
              <a:t>Observation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/>
            </a:pPr>
            <a:r>
              <a:rPr lang="en-US" sz="2300" dirty="0" smtClean="0">
                <a:solidFill>
                  <a:schemeClr val="tx1"/>
                </a:solidFill>
              </a:rPr>
              <a:t>For representing binary value it is compulsory to prefix the number with </a:t>
            </a:r>
            <a:r>
              <a:rPr lang="en-US" sz="2300" b="1" dirty="0" smtClean="0">
                <a:solidFill>
                  <a:srgbClr val="C00000"/>
                </a:solidFill>
              </a:rPr>
              <a:t>0b</a:t>
            </a:r>
            <a:r>
              <a:rPr lang="en-US" sz="2300" dirty="0" smtClean="0">
                <a:solidFill>
                  <a:schemeClr val="tx1"/>
                </a:solidFill>
              </a:rPr>
              <a:t> or </a:t>
            </a:r>
            <a:r>
              <a:rPr lang="en-US" sz="2300" b="1" dirty="0" smtClean="0">
                <a:solidFill>
                  <a:srgbClr val="C00000"/>
                </a:solidFill>
              </a:rPr>
              <a:t>0B</a:t>
            </a:r>
            <a:r>
              <a:rPr lang="en-US" sz="23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2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2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2"/>
            </a:pPr>
            <a:r>
              <a:rPr lang="en-US" sz="2300" dirty="0" smtClean="0">
                <a:solidFill>
                  <a:schemeClr val="tx1"/>
                </a:solidFill>
              </a:rPr>
              <a:t>Although we can assign </a:t>
            </a:r>
            <a:r>
              <a:rPr lang="en-US" sz="2300" b="1" dirty="0" smtClean="0">
                <a:solidFill>
                  <a:srgbClr val="C00000"/>
                </a:solidFill>
              </a:rPr>
              <a:t>binary value </a:t>
            </a:r>
            <a:r>
              <a:rPr lang="en-US" sz="2300" dirty="0" smtClean="0">
                <a:solidFill>
                  <a:schemeClr val="tx1"/>
                </a:solidFill>
              </a:rPr>
              <a:t>to the variable but when we display it we always get output in </a:t>
            </a:r>
            <a:r>
              <a:rPr lang="en-US" sz="2300" b="1" dirty="0" smtClean="0">
                <a:solidFill>
                  <a:srgbClr val="C00000"/>
                </a:solidFill>
              </a:rPr>
              <a:t>decimal number system </a:t>
            </a:r>
            <a:r>
              <a:rPr lang="en-US" sz="2300" dirty="0" smtClean="0">
                <a:solidFill>
                  <a:schemeClr val="tx1"/>
                </a:solidFill>
              </a:rPr>
              <a:t>form.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2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00" y="4643446"/>
            <a:ext cx="4071966" cy="8287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sz="2800" b="1" dirty="0" smtClean="0"/>
              <a:t>Data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Basic Data Types In Python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Some Very Important Points To Remember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Numeric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Different Types Of Integers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Converting Between 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Very Important </a:t>
            </a:r>
            <a:br>
              <a:rPr lang="en-US" sz="2800" b="1" dirty="0" smtClean="0"/>
            </a:br>
            <a:r>
              <a:rPr lang="en-US" sz="2800" b="1" dirty="0" smtClean="0"/>
              <a:t>Observation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r>
              <a:rPr lang="en-US" sz="2300" dirty="0" smtClean="0">
                <a:solidFill>
                  <a:schemeClr val="tx1"/>
                </a:solidFill>
              </a:rPr>
              <a:t>We cannot provide any other digit except </a:t>
            </a:r>
            <a:r>
              <a:rPr lang="en-US" sz="2300" b="1" dirty="0" smtClean="0">
                <a:solidFill>
                  <a:srgbClr val="C00000"/>
                </a:solidFill>
              </a:rPr>
              <a:t>0</a:t>
            </a:r>
            <a:r>
              <a:rPr lang="en-US" sz="2300" dirty="0" smtClean="0">
                <a:solidFill>
                  <a:schemeClr val="tx1"/>
                </a:solidFill>
              </a:rPr>
              <a:t> and </a:t>
            </a:r>
            <a:r>
              <a:rPr lang="en-US" sz="2300" b="1" dirty="0" smtClean="0">
                <a:solidFill>
                  <a:srgbClr val="C00000"/>
                </a:solidFill>
              </a:rPr>
              <a:t>1</a:t>
            </a:r>
            <a:r>
              <a:rPr lang="en-US" sz="2300" dirty="0" smtClean="0">
                <a:solidFill>
                  <a:schemeClr val="tx1"/>
                </a:solidFill>
              </a:rPr>
              <a:t> while giving </a:t>
            </a:r>
            <a:r>
              <a:rPr lang="en-US" sz="2300" b="1" dirty="0" smtClean="0">
                <a:solidFill>
                  <a:srgbClr val="C00000"/>
                </a:solidFill>
              </a:rPr>
              <a:t>binary value </a:t>
            </a:r>
            <a:r>
              <a:rPr lang="en-US" sz="2300" dirty="0" smtClean="0">
                <a:solidFill>
                  <a:schemeClr val="tx1"/>
                </a:solidFill>
              </a:rPr>
              <a:t>, otherwise </a:t>
            </a:r>
            <a:r>
              <a:rPr lang="en-US" sz="2300" b="1" dirty="0" smtClean="0">
                <a:solidFill>
                  <a:srgbClr val="C00000"/>
                </a:solidFill>
              </a:rPr>
              <a:t>Python</a:t>
            </a:r>
            <a:r>
              <a:rPr lang="en-US" sz="2300" dirty="0" smtClean="0">
                <a:solidFill>
                  <a:schemeClr val="tx1"/>
                </a:solidFill>
              </a:rPr>
              <a:t> will generate </a:t>
            </a:r>
            <a:r>
              <a:rPr lang="en-US" sz="2300" b="1" dirty="0" smtClean="0">
                <a:solidFill>
                  <a:srgbClr val="C00000"/>
                </a:solidFill>
              </a:rPr>
              <a:t>syntax error</a:t>
            </a:r>
            <a:r>
              <a:rPr lang="en-US" sz="23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3071810"/>
            <a:ext cx="4786346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Very Important </a:t>
            </a:r>
            <a:br>
              <a:rPr lang="en-US" sz="2800" b="1" dirty="0" smtClean="0"/>
            </a:br>
            <a:r>
              <a:rPr lang="en-US" sz="2800" b="1" dirty="0" smtClean="0"/>
              <a:t>Observation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4"/>
            </a:pPr>
            <a:r>
              <a:rPr lang="en-US" sz="2300" dirty="0" smtClean="0">
                <a:solidFill>
                  <a:schemeClr val="tx1"/>
                </a:solidFill>
              </a:rPr>
              <a:t>We can provide negative values in binary number system also by prefixing </a:t>
            </a:r>
            <a:r>
              <a:rPr lang="en-US" sz="2300" b="1" dirty="0" smtClean="0">
                <a:solidFill>
                  <a:srgbClr val="C00000"/>
                </a:solidFill>
              </a:rPr>
              <a:t>0b</a:t>
            </a:r>
            <a:r>
              <a:rPr lang="en-US" sz="2300" dirty="0" smtClean="0">
                <a:solidFill>
                  <a:schemeClr val="tx1"/>
                </a:solidFill>
              </a:rPr>
              <a:t> with </a:t>
            </a:r>
            <a:r>
              <a:rPr lang="en-US" sz="2300" b="1" dirty="0" smtClean="0">
                <a:solidFill>
                  <a:srgbClr val="C00000"/>
                </a:solidFill>
              </a:rPr>
              <a:t>-</a:t>
            </a:r>
            <a:r>
              <a:rPr lang="en-US" sz="2300" dirty="0" smtClean="0">
                <a:solidFill>
                  <a:schemeClr val="tx1"/>
                </a:solidFill>
              </a:rPr>
              <a:t> .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4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2928934"/>
            <a:ext cx="5143536" cy="954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Numeric Types 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 fontScale="92500"/>
          </a:bodyPr>
          <a:lstStyle/>
          <a:p>
            <a:r>
              <a:rPr lang="en-US" sz="2000" b="1" u="sng" dirty="0" smtClean="0"/>
              <a:t>REPRESENTING </a:t>
            </a:r>
            <a:r>
              <a:rPr lang="en-US" sz="2000" b="1" u="sng" dirty="0" err="1" smtClean="0">
                <a:solidFill>
                  <a:srgbClr val="C00000"/>
                </a:solidFill>
              </a:rPr>
              <a:t>int</a:t>
            </a:r>
            <a:r>
              <a:rPr lang="en-US" sz="2000" b="1" u="sng" dirty="0" smtClean="0"/>
              <a:t> AS OCTAL( base 8) :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We can represent numeric values as </a:t>
            </a:r>
            <a:r>
              <a:rPr lang="en-US" sz="2400" b="1" dirty="0" smtClean="0">
                <a:solidFill>
                  <a:srgbClr val="C00000"/>
                </a:solidFill>
              </a:rPr>
              <a:t>octal values </a:t>
            </a:r>
            <a:r>
              <a:rPr lang="en-US" sz="2400" dirty="0" smtClean="0"/>
              <a:t>also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The term base 8 means , only 8 digits from </a:t>
            </a:r>
            <a:r>
              <a:rPr lang="en-US" sz="2400" b="1" dirty="0" smtClean="0">
                <a:solidFill>
                  <a:srgbClr val="C00000"/>
                </a:solidFill>
              </a:rPr>
              <a:t>0 to 7 </a:t>
            </a:r>
            <a:r>
              <a:rPr lang="en-US" sz="2400" dirty="0" smtClean="0"/>
              <a:t>are allowed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But we need to prefix the number with </a:t>
            </a:r>
            <a:r>
              <a:rPr lang="en-US" sz="2400" b="1" dirty="0" smtClean="0">
                <a:solidFill>
                  <a:srgbClr val="C00000"/>
                </a:solidFill>
              </a:rPr>
              <a:t>zero</a:t>
            </a:r>
            <a:r>
              <a:rPr lang="en-US" sz="2400" dirty="0" smtClean="0"/>
              <a:t> followed by </a:t>
            </a:r>
            <a:r>
              <a:rPr lang="en-US" sz="2400" b="1" dirty="0" smtClean="0">
                <a:solidFill>
                  <a:srgbClr val="C00000"/>
                </a:solidFill>
              </a:rPr>
              <a:t>small o </a:t>
            </a:r>
            <a:r>
              <a:rPr lang="en-US" sz="2400" dirty="0" smtClean="0"/>
              <a:t>or </a:t>
            </a:r>
            <a:r>
              <a:rPr lang="en-US" sz="2400" b="1" dirty="0" smtClean="0">
                <a:solidFill>
                  <a:srgbClr val="C00000"/>
                </a:solidFill>
              </a:rPr>
              <a:t>capital O</a:t>
            </a:r>
            <a:r>
              <a:rPr lang="en-US" sz="2400" dirty="0" smtClean="0"/>
              <a:t> i.e. either </a:t>
            </a:r>
            <a:r>
              <a:rPr lang="en-US" sz="2400" b="1" dirty="0" smtClean="0">
                <a:solidFill>
                  <a:srgbClr val="C00000"/>
                </a:solidFill>
              </a:rPr>
              <a:t>0o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C00000"/>
                </a:solidFill>
              </a:rPr>
              <a:t>0O</a:t>
            </a:r>
            <a:r>
              <a:rPr lang="en-US" sz="2400" dirty="0" smtClean="0"/>
              <a:t> , otherwise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will take it to be a </a:t>
            </a:r>
            <a:r>
              <a:rPr lang="en-US" sz="2400" b="1" dirty="0" smtClean="0">
                <a:solidFill>
                  <a:srgbClr val="C00000"/>
                </a:solidFill>
              </a:rPr>
              <a:t>decimal number</a:t>
            </a:r>
          </a:p>
          <a:p>
            <a:pPr marL="457200" indent="-457200">
              <a:buAutoNum type="arabicPeriod"/>
            </a:pPr>
            <a:endParaRPr lang="en-US" sz="2400" b="1" u="sng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100" y="5286388"/>
            <a:ext cx="4658375" cy="90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Numeric Types 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4"/>
            </a:pPr>
            <a:r>
              <a:rPr lang="en-US" sz="2300" dirty="0" smtClean="0">
                <a:solidFill>
                  <a:schemeClr val="tx1"/>
                </a:solidFill>
              </a:rPr>
              <a:t>We cannot provide any other digit except </a:t>
            </a:r>
            <a:r>
              <a:rPr lang="en-US" sz="2300" b="1" dirty="0" smtClean="0">
                <a:solidFill>
                  <a:srgbClr val="C00000"/>
                </a:solidFill>
              </a:rPr>
              <a:t>0</a:t>
            </a:r>
            <a:r>
              <a:rPr lang="en-US" sz="2300" dirty="0" smtClean="0">
                <a:solidFill>
                  <a:schemeClr val="tx1"/>
                </a:solidFill>
              </a:rPr>
              <a:t> , </a:t>
            </a:r>
            <a:r>
              <a:rPr lang="en-US" sz="2300" b="1" dirty="0" smtClean="0">
                <a:solidFill>
                  <a:srgbClr val="C00000"/>
                </a:solidFill>
              </a:rPr>
              <a:t>1</a:t>
            </a:r>
            <a:r>
              <a:rPr lang="en-US" sz="2300" dirty="0" smtClean="0">
                <a:solidFill>
                  <a:schemeClr val="tx1"/>
                </a:solidFill>
              </a:rPr>
              <a:t> , </a:t>
            </a:r>
            <a:r>
              <a:rPr lang="en-US" sz="2300" b="1" dirty="0" smtClean="0">
                <a:solidFill>
                  <a:srgbClr val="C00000"/>
                </a:solidFill>
              </a:rPr>
              <a:t>2 </a:t>
            </a:r>
            <a:r>
              <a:rPr lang="en-US" sz="2300" dirty="0" smtClean="0">
                <a:solidFill>
                  <a:schemeClr val="tx1"/>
                </a:solidFill>
              </a:rPr>
              <a:t>, </a:t>
            </a:r>
            <a:r>
              <a:rPr lang="en-US" sz="2300" b="1" dirty="0" smtClean="0">
                <a:solidFill>
                  <a:srgbClr val="C00000"/>
                </a:solidFill>
              </a:rPr>
              <a:t>3 </a:t>
            </a:r>
            <a:r>
              <a:rPr lang="en-US" sz="2300" dirty="0" smtClean="0">
                <a:solidFill>
                  <a:schemeClr val="tx1"/>
                </a:solidFill>
              </a:rPr>
              <a:t>, </a:t>
            </a:r>
            <a:r>
              <a:rPr lang="en-US" sz="2300" b="1" dirty="0" smtClean="0">
                <a:solidFill>
                  <a:srgbClr val="C00000"/>
                </a:solidFill>
              </a:rPr>
              <a:t>4</a:t>
            </a:r>
            <a:r>
              <a:rPr lang="en-US" sz="2300" dirty="0" smtClean="0">
                <a:solidFill>
                  <a:schemeClr val="tx1"/>
                </a:solidFill>
              </a:rPr>
              <a:t> ,  </a:t>
            </a:r>
            <a:r>
              <a:rPr lang="en-US" sz="2300" b="1" dirty="0" smtClean="0">
                <a:solidFill>
                  <a:srgbClr val="C00000"/>
                </a:solidFill>
              </a:rPr>
              <a:t>5</a:t>
            </a:r>
            <a:r>
              <a:rPr lang="en-US" sz="2300" dirty="0" smtClean="0">
                <a:solidFill>
                  <a:schemeClr val="tx1"/>
                </a:solidFill>
              </a:rPr>
              <a:t>  , </a:t>
            </a:r>
            <a:r>
              <a:rPr lang="en-US" sz="2300" b="1" dirty="0" smtClean="0">
                <a:solidFill>
                  <a:srgbClr val="C00000"/>
                </a:solidFill>
              </a:rPr>
              <a:t>6</a:t>
            </a:r>
            <a:r>
              <a:rPr lang="en-US" sz="2300" dirty="0" smtClean="0">
                <a:solidFill>
                  <a:schemeClr val="tx1"/>
                </a:solidFill>
              </a:rPr>
              <a:t> and </a:t>
            </a:r>
            <a:r>
              <a:rPr lang="en-US" sz="2300" b="1" dirty="0" smtClean="0">
                <a:solidFill>
                  <a:srgbClr val="C00000"/>
                </a:solidFill>
              </a:rPr>
              <a:t>7</a:t>
            </a:r>
            <a:r>
              <a:rPr lang="en-US" sz="2300" dirty="0" smtClean="0">
                <a:solidFill>
                  <a:schemeClr val="tx1"/>
                </a:solidFill>
              </a:rPr>
              <a:t> while giving </a:t>
            </a:r>
            <a:r>
              <a:rPr lang="en-US" sz="2300" b="1" dirty="0" smtClean="0">
                <a:solidFill>
                  <a:srgbClr val="C00000"/>
                </a:solidFill>
              </a:rPr>
              <a:t>octal value </a:t>
            </a:r>
            <a:r>
              <a:rPr lang="en-US" sz="2300" dirty="0" smtClean="0">
                <a:solidFill>
                  <a:schemeClr val="tx1"/>
                </a:solidFill>
              </a:rPr>
              <a:t>, otherwise </a:t>
            </a:r>
            <a:r>
              <a:rPr lang="en-US" sz="2300" b="1" dirty="0" smtClean="0">
                <a:solidFill>
                  <a:srgbClr val="C00000"/>
                </a:solidFill>
              </a:rPr>
              <a:t>Python </a:t>
            </a:r>
            <a:r>
              <a:rPr lang="en-US" sz="2300" dirty="0" smtClean="0">
                <a:solidFill>
                  <a:schemeClr val="tx1"/>
                </a:solidFill>
              </a:rPr>
              <a:t>will generate </a:t>
            </a:r>
            <a:r>
              <a:rPr lang="en-US" sz="2300" b="1" dirty="0" smtClean="0">
                <a:solidFill>
                  <a:srgbClr val="C00000"/>
                </a:solidFill>
              </a:rPr>
              <a:t>syntax error</a:t>
            </a:r>
            <a:r>
              <a:rPr lang="en-US" sz="23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3153173"/>
            <a:ext cx="4786346" cy="1194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Numeric Types 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5"/>
            </a:pPr>
            <a:r>
              <a:rPr lang="en-US" sz="2300" dirty="0" smtClean="0">
                <a:solidFill>
                  <a:schemeClr val="tx1"/>
                </a:solidFill>
              </a:rPr>
              <a:t>Just like </a:t>
            </a:r>
            <a:r>
              <a:rPr lang="en-US" sz="2300" b="1" dirty="0" smtClean="0">
                <a:solidFill>
                  <a:srgbClr val="C00000"/>
                </a:solidFill>
              </a:rPr>
              <a:t>binary number system </a:t>
            </a:r>
            <a:r>
              <a:rPr lang="en-US" sz="2300" dirty="0" smtClean="0">
                <a:solidFill>
                  <a:schemeClr val="tx1"/>
                </a:solidFill>
              </a:rPr>
              <a:t>, we can provide negative values in </a:t>
            </a:r>
            <a:r>
              <a:rPr lang="en-US" sz="2300" b="1" dirty="0" smtClean="0">
                <a:solidFill>
                  <a:srgbClr val="C00000"/>
                </a:solidFill>
              </a:rPr>
              <a:t>octal number system </a:t>
            </a:r>
            <a:r>
              <a:rPr lang="en-US" sz="2300" dirty="0" smtClean="0">
                <a:solidFill>
                  <a:schemeClr val="tx1"/>
                </a:solidFill>
              </a:rPr>
              <a:t>also by prefixing </a:t>
            </a:r>
            <a:r>
              <a:rPr lang="en-US" sz="2300" b="1" dirty="0" smtClean="0">
                <a:solidFill>
                  <a:srgbClr val="C00000"/>
                </a:solidFill>
              </a:rPr>
              <a:t>0O</a:t>
            </a:r>
            <a:r>
              <a:rPr lang="en-US" sz="2300" dirty="0" smtClean="0">
                <a:solidFill>
                  <a:schemeClr val="tx1"/>
                </a:solidFill>
              </a:rPr>
              <a:t> with </a:t>
            </a:r>
            <a:r>
              <a:rPr lang="en-US" sz="2300" b="1" dirty="0" smtClean="0">
                <a:solidFill>
                  <a:srgbClr val="C00000"/>
                </a:solidFill>
              </a:rPr>
              <a:t>-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5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4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2958905"/>
            <a:ext cx="5143536" cy="894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Numeric Types 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u="sng" dirty="0" smtClean="0"/>
              <a:t>REPRESENTING </a:t>
            </a:r>
            <a:r>
              <a:rPr lang="en-US" sz="2000" b="1" u="sng" dirty="0" err="1" smtClean="0">
                <a:solidFill>
                  <a:srgbClr val="C00000"/>
                </a:solidFill>
              </a:rPr>
              <a:t>int</a:t>
            </a:r>
            <a:r>
              <a:rPr lang="en-US" sz="2000" b="1" u="sng" dirty="0" smtClean="0"/>
              <a:t> AS HEXADECIMAL( base 16) :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We can represent numeric values as </a:t>
            </a:r>
            <a:r>
              <a:rPr lang="en-US" sz="2400" b="1" dirty="0" smtClean="0">
                <a:solidFill>
                  <a:srgbClr val="C00000"/>
                </a:solidFill>
              </a:rPr>
              <a:t>hexadecimal values </a:t>
            </a:r>
            <a:r>
              <a:rPr lang="en-US" sz="2400" dirty="0" smtClean="0"/>
              <a:t>also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The term base 16 means , only 16 digits from </a:t>
            </a:r>
            <a:r>
              <a:rPr lang="en-US" sz="2400" b="1" dirty="0" smtClean="0">
                <a:solidFill>
                  <a:srgbClr val="C00000"/>
                </a:solidFill>
              </a:rPr>
              <a:t>0 </a:t>
            </a:r>
            <a:r>
              <a:rPr lang="en-US" sz="2400" dirty="0" smtClean="0"/>
              <a:t>to</a:t>
            </a:r>
            <a:r>
              <a:rPr lang="en-US" sz="2400" b="1" dirty="0" smtClean="0">
                <a:solidFill>
                  <a:srgbClr val="C00000"/>
                </a:solidFill>
              </a:rPr>
              <a:t> 9 </a:t>
            </a:r>
            <a:r>
              <a:rPr lang="en-US" sz="2400" b="1" dirty="0" smtClean="0"/>
              <a:t>,</a:t>
            </a:r>
            <a:r>
              <a:rPr lang="en-US" sz="2400" b="1" dirty="0" smtClean="0">
                <a:solidFill>
                  <a:srgbClr val="C00000"/>
                </a:solidFill>
              </a:rPr>
              <a:t> a </a:t>
            </a:r>
            <a:r>
              <a:rPr lang="en-US" sz="2400" dirty="0" smtClean="0"/>
              <a:t>to</a:t>
            </a:r>
            <a:r>
              <a:rPr lang="en-US" sz="2400" b="1" dirty="0" smtClean="0">
                <a:solidFill>
                  <a:srgbClr val="C00000"/>
                </a:solidFill>
              </a:rPr>
              <a:t> f </a:t>
            </a:r>
            <a:r>
              <a:rPr lang="en-US" sz="2400" dirty="0" smtClean="0"/>
              <a:t>and</a:t>
            </a:r>
            <a:r>
              <a:rPr lang="en-US" sz="2400" b="1" dirty="0" smtClean="0">
                <a:solidFill>
                  <a:srgbClr val="C00000"/>
                </a:solidFill>
              </a:rPr>
              <a:t> A </a:t>
            </a:r>
            <a:r>
              <a:rPr lang="en-US" sz="2400" dirty="0" smtClean="0"/>
              <a:t>to</a:t>
            </a:r>
            <a:r>
              <a:rPr lang="en-US" sz="2400" b="1" dirty="0" smtClean="0">
                <a:solidFill>
                  <a:srgbClr val="C00000"/>
                </a:solidFill>
              </a:rPr>
              <a:t> F </a:t>
            </a:r>
            <a:r>
              <a:rPr lang="en-US" sz="2400" dirty="0" smtClean="0"/>
              <a:t>are allowed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But we need to prefix the number with </a:t>
            </a:r>
            <a:r>
              <a:rPr lang="en-US" sz="2400" b="1" dirty="0" smtClean="0">
                <a:solidFill>
                  <a:srgbClr val="C00000"/>
                </a:solidFill>
              </a:rPr>
              <a:t>zero</a:t>
            </a:r>
            <a:r>
              <a:rPr lang="en-US" sz="2400" dirty="0" smtClean="0"/>
              <a:t> followed by </a:t>
            </a:r>
            <a:r>
              <a:rPr lang="en-US" sz="2400" b="1" dirty="0" smtClean="0">
                <a:solidFill>
                  <a:srgbClr val="C00000"/>
                </a:solidFill>
              </a:rPr>
              <a:t>small x </a:t>
            </a:r>
            <a:r>
              <a:rPr lang="en-US" sz="2400" dirty="0" smtClean="0"/>
              <a:t>or </a:t>
            </a:r>
            <a:r>
              <a:rPr lang="en-US" sz="2400" b="1" dirty="0" smtClean="0">
                <a:solidFill>
                  <a:srgbClr val="C00000"/>
                </a:solidFill>
              </a:rPr>
              <a:t>capital X</a:t>
            </a:r>
            <a:r>
              <a:rPr lang="en-US" sz="2400" dirty="0" smtClean="0"/>
              <a:t> i.e. either </a:t>
            </a:r>
            <a:r>
              <a:rPr lang="en-US" sz="2400" b="1" dirty="0" smtClean="0">
                <a:solidFill>
                  <a:srgbClr val="C00000"/>
                </a:solidFill>
              </a:rPr>
              <a:t>0x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C00000"/>
                </a:solidFill>
              </a:rPr>
              <a:t>0X</a:t>
            </a:r>
            <a:r>
              <a:rPr lang="en-US" sz="2400" dirty="0" smtClean="0"/>
              <a:t> , otherwise Python will take it to be a </a:t>
            </a:r>
            <a:r>
              <a:rPr lang="en-US" sz="2400" b="1" dirty="0" smtClean="0">
                <a:solidFill>
                  <a:srgbClr val="C00000"/>
                </a:solidFill>
              </a:rPr>
              <a:t>decimal number</a:t>
            </a:r>
          </a:p>
          <a:p>
            <a:pPr marL="457200" indent="-457200">
              <a:buAutoNum type="arabicPeriod"/>
            </a:pPr>
            <a:endParaRPr lang="en-US" sz="2400" b="1" u="sng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100" y="5295006"/>
            <a:ext cx="4658375" cy="8877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Numeric Types 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4"/>
            </a:pPr>
            <a:r>
              <a:rPr lang="en-US" sz="2300" dirty="0" smtClean="0">
                <a:solidFill>
                  <a:schemeClr val="tx1"/>
                </a:solidFill>
              </a:rPr>
              <a:t>We cannot provide any other value except the digits and characters from </a:t>
            </a:r>
            <a:r>
              <a:rPr lang="en-US" sz="2300" b="1" dirty="0" smtClean="0">
                <a:solidFill>
                  <a:srgbClr val="C00000"/>
                </a:solidFill>
              </a:rPr>
              <a:t>A</a:t>
            </a:r>
            <a:r>
              <a:rPr lang="en-US" sz="2300" dirty="0" smtClean="0">
                <a:solidFill>
                  <a:schemeClr val="tx1"/>
                </a:solidFill>
              </a:rPr>
              <a:t> to</a:t>
            </a:r>
            <a:r>
              <a:rPr lang="en-US" sz="2300" b="1" dirty="0" smtClean="0">
                <a:solidFill>
                  <a:srgbClr val="C00000"/>
                </a:solidFill>
              </a:rPr>
              <a:t> F </a:t>
            </a:r>
            <a:r>
              <a:rPr lang="en-US" sz="2300" dirty="0" smtClean="0">
                <a:solidFill>
                  <a:schemeClr val="tx1"/>
                </a:solidFill>
              </a:rPr>
              <a:t>while giving </a:t>
            </a:r>
            <a:r>
              <a:rPr lang="en-US" sz="2300" b="1" dirty="0" smtClean="0">
                <a:solidFill>
                  <a:srgbClr val="C00000"/>
                </a:solidFill>
              </a:rPr>
              <a:t>hexadecimal value </a:t>
            </a:r>
            <a:r>
              <a:rPr lang="en-US" sz="2300" dirty="0" smtClean="0">
                <a:solidFill>
                  <a:schemeClr val="tx1"/>
                </a:solidFill>
              </a:rPr>
              <a:t>, otherwise </a:t>
            </a:r>
            <a:r>
              <a:rPr lang="en-US" sz="2300" b="1" dirty="0" smtClean="0">
                <a:solidFill>
                  <a:srgbClr val="C00000"/>
                </a:solidFill>
              </a:rPr>
              <a:t>Python</a:t>
            </a:r>
            <a:r>
              <a:rPr lang="en-US" sz="2300" dirty="0" smtClean="0">
                <a:solidFill>
                  <a:schemeClr val="tx1"/>
                </a:solidFill>
              </a:rPr>
              <a:t> will generate </a:t>
            </a:r>
            <a:r>
              <a:rPr lang="en-US" sz="2300" b="1" dirty="0" smtClean="0">
                <a:solidFill>
                  <a:srgbClr val="C00000"/>
                </a:solidFill>
              </a:rPr>
              <a:t>syntax error</a:t>
            </a:r>
            <a:r>
              <a:rPr lang="en-US" sz="23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3153172"/>
            <a:ext cx="5786477" cy="23475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Numeric Types 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5"/>
            </a:pPr>
            <a:r>
              <a:rPr lang="en-US" sz="2300" dirty="0" smtClean="0">
                <a:solidFill>
                  <a:schemeClr val="tx1"/>
                </a:solidFill>
              </a:rPr>
              <a:t>Just like other number systems , we can provide negative values in </a:t>
            </a:r>
            <a:r>
              <a:rPr lang="en-US" sz="2300" b="1" dirty="0" smtClean="0">
                <a:solidFill>
                  <a:srgbClr val="C00000"/>
                </a:solidFill>
              </a:rPr>
              <a:t>hexadecimal number system </a:t>
            </a:r>
            <a:r>
              <a:rPr lang="en-US" sz="2300" dirty="0" smtClean="0">
                <a:solidFill>
                  <a:schemeClr val="tx1"/>
                </a:solidFill>
              </a:rPr>
              <a:t>also by prefixing </a:t>
            </a:r>
            <a:r>
              <a:rPr lang="en-US" sz="2300" b="1" dirty="0" smtClean="0">
                <a:solidFill>
                  <a:srgbClr val="C00000"/>
                </a:solidFill>
              </a:rPr>
              <a:t>0x</a:t>
            </a:r>
            <a:r>
              <a:rPr lang="en-US" sz="2300" dirty="0" smtClean="0">
                <a:solidFill>
                  <a:schemeClr val="tx1"/>
                </a:solidFill>
              </a:rPr>
              <a:t> with </a:t>
            </a:r>
            <a:r>
              <a:rPr lang="en-US" sz="2300" b="1" dirty="0" smtClean="0">
                <a:solidFill>
                  <a:srgbClr val="C00000"/>
                </a:solidFill>
              </a:rPr>
              <a:t>-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5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4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65" y="2958905"/>
            <a:ext cx="4864626" cy="894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Base Conversion Functions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know that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allows us to represent integer values in 4 different forms like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int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C00000"/>
                </a:solidFill>
              </a:rPr>
              <a:t>binary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octal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hexadecimal 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Moreover it also allows us to </a:t>
            </a:r>
            <a:r>
              <a:rPr lang="en-US" sz="2400" b="1" dirty="0" smtClean="0">
                <a:solidFill>
                  <a:srgbClr val="7030A0"/>
                </a:solidFill>
              </a:rPr>
              <a:t>convert one base type to another base type</a:t>
            </a:r>
            <a:r>
              <a:rPr lang="en-US" sz="2400" dirty="0" smtClean="0"/>
              <a:t> with the help of certain functions.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These functions are: 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bin()</a:t>
            </a:r>
          </a:p>
          <a:p>
            <a:pPr lvl="1"/>
            <a:r>
              <a:rPr lang="en-US" sz="1900" b="1" dirty="0" err="1" smtClean="0">
                <a:solidFill>
                  <a:srgbClr val="C00000"/>
                </a:solidFill>
              </a:rPr>
              <a:t>oct</a:t>
            </a:r>
            <a:r>
              <a:rPr lang="en-US" sz="1900" b="1" dirty="0" smtClean="0">
                <a:solidFill>
                  <a:srgbClr val="C00000"/>
                </a:solidFill>
              </a:rPr>
              <a:t>()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hex()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The bin( ) 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bin() </a:t>
            </a:r>
            <a:r>
              <a:rPr lang="en-IN" sz="2400" dirty="0" smtClean="0"/>
              <a:t>function converts and returns the binary equivalent of a given integer.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Syntax : </a:t>
            </a:r>
            <a:r>
              <a:rPr lang="en-IN" sz="2400" b="1" dirty="0" smtClean="0">
                <a:solidFill>
                  <a:srgbClr val="C00000"/>
                </a:solidFill>
              </a:rPr>
              <a:t>bin(a) 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Parameters : </a:t>
            </a:r>
            <a:r>
              <a:rPr lang="en-IN" sz="2400" b="1" dirty="0" smtClean="0">
                <a:solidFill>
                  <a:srgbClr val="C00000"/>
                </a:solidFill>
              </a:rPr>
              <a:t>a</a:t>
            </a:r>
            <a:r>
              <a:rPr lang="en-IN" sz="2400" b="1" dirty="0" smtClean="0"/>
              <a:t> :</a:t>
            </a:r>
            <a:r>
              <a:rPr lang="en-IN" sz="2400" dirty="0" smtClean="0"/>
              <a:t> an integer to convert . This value can be of type </a:t>
            </a:r>
            <a:r>
              <a:rPr lang="en-IN" sz="2400" b="1" dirty="0" smtClean="0">
                <a:solidFill>
                  <a:srgbClr val="C00000"/>
                </a:solidFill>
              </a:rPr>
              <a:t>decimal</a:t>
            </a:r>
            <a:r>
              <a:rPr lang="en-IN" sz="2400" dirty="0" smtClean="0"/>
              <a:t> , </a:t>
            </a:r>
            <a:r>
              <a:rPr lang="en-IN" sz="2400" b="1" dirty="0" smtClean="0">
                <a:solidFill>
                  <a:srgbClr val="C00000"/>
                </a:solidFill>
              </a:rPr>
              <a:t>octal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C00000"/>
                </a:solidFill>
              </a:rPr>
              <a:t>hexadecimal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Return Value :</a:t>
            </a:r>
            <a:r>
              <a:rPr lang="en-IN" sz="2400" dirty="0" smtClean="0"/>
              <a:t> A string representing binary value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Basic Data Types 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Although a </a:t>
            </a:r>
            <a:r>
              <a:rPr lang="en-US" sz="2400" b="1" dirty="0" smtClean="0">
                <a:solidFill>
                  <a:srgbClr val="C00000"/>
                </a:solidFill>
              </a:rPr>
              <a:t>programmer is not allowed to mention the data type</a:t>
            </a:r>
            <a:r>
              <a:rPr lang="en-US" sz="2400" dirty="0" smtClean="0">
                <a:solidFill>
                  <a:schemeClr val="tx1"/>
                </a:solidFill>
              </a:rPr>
              <a:t> while creating variables in his program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, but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internally allots different data types to variables depending on their declaration style and values.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Overall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has </a:t>
            </a:r>
            <a:r>
              <a:rPr lang="en-US" sz="2400" b="1" dirty="0" smtClean="0">
                <a:solidFill>
                  <a:srgbClr val="C00000"/>
                </a:solidFill>
              </a:rPr>
              <a:t>14 data types </a:t>
            </a:r>
            <a:r>
              <a:rPr lang="en-US" sz="2400" dirty="0" smtClean="0">
                <a:solidFill>
                  <a:schemeClr val="tx1"/>
                </a:solidFill>
              </a:rPr>
              <a:t>and these are classified into </a:t>
            </a:r>
            <a:r>
              <a:rPr lang="en-US" sz="2400" b="1" dirty="0" smtClean="0">
                <a:solidFill>
                  <a:srgbClr val="C00000"/>
                </a:solidFill>
              </a:rPr>
              <a:t>6 categories.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The bin( ) 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C00000"/>
                </a:solidFill>
              </a:rPr>
              <a:t>Some Examples:</a:t>
            </a:r>
          </a:p>
          <a:p>
            <a:pPr marL="457200" indent="-457200">
              <a:buAutoNum type="arabicPeriod"/>
            </a:pPr>
            <a:r>
              <a:rPr lang="en-US" sz="2400" b="1" dirty="0" smtClean="0"/>
              <a:t>Converting decimal base to binary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400" b="1" dirty="0" smtClean="0"/>
              <a:t>Converting octal base to binary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None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IN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1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100" y="2714620"/>
            <a:ext cx="4714908" cy="619211"/>
          </a:xfrm>
          <a:prstGeom prst="rect">
            <a:avLst/>
          </a:prstGeom>
        </p:spPr>
      </p:pic>
      <p:pic>
        <p:nvPicPr>
          <p:cNvPr id="9" name="Picture 8" descr="datatype1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100" y="5143512"/>
            <a:ext cx="4786346" cy="581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The bin( ) 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C00000"/>
                </a:solidFill>
              </a:rPr>
              <a:t>Some Examples: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 startAt="3"/>
            </a:pPr>
            <a:r>
              <a:rPr lang="en-US" sz="2400" b="1" dirty="0" smtClean="0"/>
              <a:t>Converting hexadecimal base to binary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 startAt="4"/>
            </a:pPr>
            <a:r>
              <a:rPr lang="en-US" sz="2400" b="1" dirty="0" smtClean="0"/>
              <a:t>Error if the value passed is not an integer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IN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 descr="datatype1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7964" y="3143248"/>
            <a:ext cx="4067742" cy="581106"/>
          </a:xfrm>
          <a:prstGeom prst="rect">
            <a:avLst/>
          </a:prstGeom>
        </p:spPr>
      </p:pic>
      <p:pic>
        <p:nvPicPr>
          <p:cNvPr id="10" name="Picture 9" descr="datatype1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224" y="4857760"/>
            <a:ext cx="6786610" cy="10652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The </a:t>
            </a:r>
            <a:r>
              <a:rPr lang="en-US" sz="2800" b="1" dirty="0" err="1" smtClean="0"/>
              <a:t>oct</a:t>
            </a:r>
            <a:r>
              <a:rPr lang="en-US" sz="2800" b="1" dirty="0" smtClean="0"/>
              <a:t>( ) 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err="1" smtClean="0">
                <a:solidFill>
                  <a:srgbClr val="C00000"/>
                </a:solidFill>
              </a:rPr>
              <a:t>oct</a:t>
            </a:r>
            <a:r>
              <a:rPr lang="en-IN" sz="2400" b="1" dirty="0" smtClean="0">
                <a:solidFill>
                  <a:srgbClr val="C00000"/>
                </a:solidFill>
              </a:rPr>
              <a:t>() </a:t>
            </a:r>
            <a:r>
              <a:rPr lang="en-IN" sz="2400" dirty="0" smtClean="0"/>
              <a:t>function converts and returns the </a:t>
            </a:r>
            <a:r>
              <a:rPr lang="en-IN" sz="2400" b="1" dirty="0" smtClean="0">
                <a:solidFill>
                  <a:srgbClr val="C00000"/>
                </a:solidFill>
              </a:rPr>
              <a:t>octal equivalent</a:t>
            </a:r>
            <a:r>
              <a:rPr lang="en-IN" sz="2400" dirty="0" smtClean="0"/>
              <a:t> of a given integer.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Syntax : </a:t>
            </a:r>
            <a:r>
              <a:rPr lang="en-IN" sz="2400" b="1" dirty="0" err="1" smtClean="0">
                <a:solidFill>
                  <a:srgbClr val="C00000"/>
                </a:solidFill>
              </a:rPr>
              <a:t>oct</a:t>
            </a:r>
            <a:r>
              <a:rPr lang="en-IN" sz="2400" b="1" dirty="0" smtClean="0">
                <a:solidFill>
                  <a:srgbClr val="C00000"/>
                </a:solidFill>
              </a:rPr>
              <a:t>(a) 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Parameters : </a:t>
            </a:r>
            <a:r>
              <a:rPr lang="en-IN" sz="2400" b="1" dirty="0" smtClean="0">
                <a:solidFill>
                  <a:srgbClr val="C00000"/>
                </a:solidFill>
              </a:rPr>
              <a:t>a</a:t>
            </a:r>
            <a:r>
              <a:rPr lang="en-IN" sz="2400" b="1" dirty="0" smtClean="0"/>
              <a:t> :</a:t>
            </a:r>
            <a:r>
              <a:rPr lang="en-IN" sz="2400" dirty="0" smtClean="0"/>
              <a:t> an integer to convert . This value can be of type </a:t>
            </a:r>
            <a:r>
              <a:rPr lang="en-IN" sz="2400" b="1" dirty="0" smtClean="0">
                <a:solidFill>
                  <a:srgbClr val="C00000"/>
                </a:solidFill>
              </a:rPr>
              <a:t>decimal</a:t>
            </a:r>
            <a:r>
              <a:rPr lang="en-IN" sz="2400" dirty="0" smtClean="0"/>
              <a:t> , </a:t>
            </a:r>
            <a:r>
              <a:rPr lang="en-IN" sz="2400" b="1" dirty="0" smtClean="0">
                <a:solidFill>
                  <a:srgbClr val="C00000"/>
                </a:solidFill>
              </a:rPr>
              <a:t>binary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C00000"/>
                </a:solidFill>
              </a:rPr>
              <a:t>hexadecimal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Return Value :</a:t>
            </a:r>
            <a:r>
              <a:rPr lang="en-IN" sz="2400" dirty="0" smtClean="0"/>
              <a:t> A string representing octal value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The </a:t>
            </a:r>
            <a:r>
              <a:rPr lang="en-US" sz="2800" b="1" dirty="0" err="1" smtClean="0"/>
              <a:t>oct</a:t>
            </a:r>
            <a:r>
              <a:rPr lang="en-US" sz="2800" b="1" dirty="0" smtClean="0"/>
              <a:t>( ) 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C00000"/>
                </a:solidFill>
              </a:rPr>
              <a:t>Some Examples:</a:t>
            </a:r>
          </a:p>
          <a:p>
            <a:pPr marL="457200" indent="-457200">
              <a:buAutoNum type="arabicPeriod"/>
            </a:pPr>
            <a:r>
              <a:rPr lang="en-US" sz="2400" b="1" dirty="0" smtClean="0"/>
              <a:t>Converting decimal base to octal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400" b="1" dirty="0" smtClean="0"/>
              <a:t>Converting binary base to octal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None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IN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1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366" y="2714620"/>
            <a:ext cx="4296375" cy="619211"/>
          </a:xfrm>
          <a:prstGeom prst="rect">
            <a:avLst/>
          </a:prstGeom>
        </p:spPr>
      </p:pic>
      <p:pic>
        <p:nvPicPr>
          <p:cNvPr id="9" name="Picture 8" descr="datatype1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5636" y="5143512"/>
            <a:ext cx="4156495" cy="581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The </a:t>
            </a:r>
            <a:r>
              <a:rPr lang="en-US" sz="2800" b="1" dirty="0" err="1" smtClean="0"/>
              <a:t>oct</a:t>
            </a:r>
            <a:r>
              <a:rPr lang="en-US" sz="2800" b="1" dirty="0" smtClean="0"/>
              <a:t>( ) 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C00000"/>
                </a:solidFill>
              </a:rPr>
              <a:t>Some Examples: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 startAt="3"/>
            </a:pPr>
            <a:r>
              <a:rPr lang="en-US" sz="2400" b="1" dirty="0" smtClean="0"/>
              <a:t>Converting hexadecimal base to octal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 startAt="4"/>
            </a:pPr>
            <a:r>
              <a:rPr lang="en-US" sz="2400" b="1" dirty="0" smtClean="0"/>
              <a:t>Error if the value passed is not an integer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IN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 descr="datatype1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62" y="3143248"/>
            <a:ext cx="4171515" cy="581106"/>
          </a:xfrm>
          <a:prstGeom prst="rect">
            <a:avLst/>
          </a:prstGeom>
        </p:spPr>
      </p:pic>
      <p:pic>
        <p:nvPicPr>
          <p:cNvPr id="10" name="Picture 9" descr="datatype1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224" y="5006291"/>
            <a:ext cx="6786610" cy="768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The hex( ) 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hex() </a:t>
            </a:r>
            <a:r>
              <a:rPr lang="en-IN" sz="2400" dirty="0" smtClean="0"/>
              <a:t>function converts and returns the hexadecimal equivalent of a given integer.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Syntax : </a:t>
            </a:r>
            <a:r>
              <a:rPr lang="en-IN" sz="2400" b="1" dirty="0" smtClean="0">
                <a:solidFill>
                  <a:srgbClr val="C00000"/>
                </a:solidFill>
              </a:rPr>
              <a:t>hex(a) 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Parameters : </a:t>
            </a:r>
            <a:r>
              <a:rPr lang="en-IN" sz="2400" b="1" dirty="0" smtClean="0">
                <a:solidFill>
                  <a:srgbClr val="C00000"/>
                </a:solidFill>
              </a:rPr>
              <a:t>a</a:t>
            </a:r>
            <a:r>
              <a:rPr lang="en-IN" sz="2400" b="1" dirty="0" smtClean="0"/>
              <a:t> :</a:t>
            </a:r>
            <a:r>
              <a:rPr lang="en-IN" sz="2400" dirty="0" smtClean="0"/>
              <a:t> an integer to convert . This value can be of type </a:t>
            </a:r>
            <a:r>
              <a:rPr lang="en-IN" sz="2400" b="1" dirty="0" smtClean="0">
                <a:solidFill>
                  <a:srgbClr val="C00000"/>
                </a:solidFill>
              </a:rPr>
              <a:t>decimal</a:t>
            </a:r>
            <a:r>
              <a:rPr lang="en-IN" sz="2400" dirty="0" smtClean="0"/>
              <a:t> , </a:t>
            </a:r>
            <a:r>
              <a:rPr lang="en-IN" sz="2400" b="1" dirty="0" smtClean="0">
                <a:solidFill>
                  <a:srgbClr val="C00000"/>
                </a:solidFill>
              </a:rPr>
              <a:t>octal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C00000"/>
                </a:solidFill>
              </a:rPr>
              <a:t>bin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Return Value :</a:t>
            </a:r>
            <a:r>
              <a:rPr lang="en-IN" sz="2400" dirty="0" smtClean="0"/>
              <a:t> A string representing hexadecimal value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The hex( ) 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C00000"/>
                </a:solidFill>
              </a:rPr>
              <a:t>Some Examples:</a:t>
            </a:r>
          </a:p>
          <a:p>
            <a:pPr marL="457200" indent="-457200">
              <a:buAutoNum type="arabicPeriod"/>
            </a:pPr>
            <a:r>
              <a:rPr lang="en-US" sz="2400" b="1" dirty="0" smtClean="0"/>
              <a:t>Converting decimal base to hexadecimal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400" b="1" dirty="0" smtClean="0"/>
              <a:t>Converting binary base to hexadecimal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None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IN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1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366" y="2753054"/>
            <a:ext cx="4296375" cy="542343"/>
          </a:xfrm>
          <a:prstGeom prst="rect">
            <a:avLst/>
          </a:prstGeom>
        </p:spPr>
      </p:pic>
      <p:pic>
        <p:nvPicPr>
          <p:cNvPr id="9" name="Picture 8" descr="datatype1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3742" y="5143512"/>
            <a:ext cx="4117838" cy="581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The hex ( ) 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C00000"/>
                </a:solidFill>
              </a:rPr>
              <a:t>Some Examples: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 startAt="3"/>
            </a:pPr>
            <a:r>
              <a:rPr lang="en-US" sz="2400" b="1" dirty="0" smtClean="0"/>
              <a:t>Converting octal base to hexadecimal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 startAt="4"/>
            </a:pPr>
            <a:r>
              <a:rPr lang="en-US" sz="2400" b="1" dirty="0" smtClean="0"/>
              <a:t>Error if the value passed is not an integer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IN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 descr="datatype1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24" y="3143248"/>
            <a:ext cx="3541978" cy="581106"/>
          </a:xfrm>
          <a:prstGeom prst="rect">
            <a:avLst/>
          </a:prstGeom>
        </p:spPr>
      </p:pic>
      <p:pic>
        <p:nvPicPr>
          <p:cNvPr id="10" name="Picture 9" descr="datatype1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224" y="4863223"/>
            <a:ext cx="6786610" cy="8065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Basic Data Types 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These categories are: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Numeric Types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Boolean Type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Sequence Types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Set Types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Mapping Type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None Type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Given on the next slide are the names of actual data types belonging to the above mentioned categories</a:t>
            </a: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Basic Data Types In Python</a:t>
            </a:r>
            <a:endParaRPr lang="en-IN" sz="28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214284" y="1500169"/>
          <a:ext cx="8715432" cy="5143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572"/>
                <a:gridCol w="1452572"/>
                <a:gridCol w="1452572"/>
                <a:gridCol w="1452572"/>
                <a:gridCol w="1333510"/>
                <a:gridCol w="1571634"/>
              </a:tblGrid>
              <a:tr h="11490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Numeric Type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Boolean Type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Sequence Type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Set 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Mapping Type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None Type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65742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rgbClr val="002060"/>
                          </a:solidFill>
                        </a:rPr>
                        <a:t>int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rgbClr val="002060"/>
                          </a:solidFill>
                        </a:rPr>
                        <a:t>bool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rgbClr val="002060"/>
                          </a:solidFill>
                        </a:rPr>
                        <a:t>str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</a:rPr>
                        <a:t>set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rgbClr val="002060"/>
                          </a:solidFill>
                        </a:rPr>
                        <a:t>dict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rgbClr val="002060"/>
                          </a:solidFill>
                        </a:rPr>
                        <a:t>NoneType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665742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</a:rPr>
                        <a:t>float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</a:rPr>
                        <a:t>list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rgbClr val="002060"/>
                          </a:solidFill>
                        </a:rPr>
                        <a:t>frozenset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665742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</a:rPr>
                        <a:t>complex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</a:rPr>
                        <a:t>bytes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665742"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rgbClr val="002060"/>
                          </a:solidFill>
                        </a:rPr>
                        <a:t>bytearray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665742"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rgbClr val="002060"/>
                          </a:solidFill>
                        </a:rPr>
                        <a:t>tuple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665742"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</a:rPr>
                        <a:t>range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Very Important Points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Before we explore more about these data types , let us understand following important points regarding Python’s data types: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DATA TYPES IN PYTHON ARE DYNAMIC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rabicPeriod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SIZE OF THE DATA TYPE IS ALSO DYNAMICALLY MANAGED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rabicPeriod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DATA TYPES ARE UNBOUNDED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Very Important Points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/>
            </a:pPr>
            <a:r>
              <a:rPr lang="en-US" sz="2400" b="1" u="sng" dirty="0" smtClean="0">
                <a:solidFill>
                  <a:srgbClr val="0070C0"/>
                </a:solidFill>
              </a:rPr>
              <a:t>DATA TYPES IN PYTHON ARE DYNAMIC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term </a:t>
            </a:r>
            <a:r>
              <a:rPr lang="en-US" sz="2400" b="1" u="sng" dirty="0" smtClean="0">
                <a:solidFill>
                  <a:srgbClr val="C00000"/>
                </a:solidFill>
              </a:rPr>
              <a:t>dynamic</a:t>
            </a:r>
            <a:r>
              <a:rPr lang="en-US" sz="2400" dirty="0" smtClean="0">
                <a:solidFill>
                  <a:schemeClr val="tx1"/>
                </a:solidFill>
              </a:rPr>
              <a:t> means that we can assign different values to the same variable at different points of time.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Python will dynamically change the type of variable as per the value given.</a:t>
            </a: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Very Important Points</a:t>
            </a:r>
            <a:endParaRPr lang="en-IN" sz="2800" b="1" dirty="0"/>
          </a:p>
        </p:txBody>
      </p:sp>
      <p:pic>
        <p:nvPicPr>
          <p:cNvPr id="6" name="Content Placeholder 5" descr="datatype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6" cy="492922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loud Callout 6"/>
          <p:cNvSpPr/>
          <p:nvPr/>
        </p:nvSpPr>
        <p:spPr>
          <a:xfrm>
            <a:off x="4929190" y="3929066"/>
            <a:ext cx="3857652" cy="2143140"/>
          </a:xfrm>
          <a:prstGeom prst="cloudCallout">
            <a:avLst>
              <a:gd name="adj1" fmla="val -4618"/>
              <a:gd name="adj2" fmla="val 456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Another important observation we can make is that in Python </a:t>
            </a:r>
            <a:r>
              <a:rPr lang="en-US" sz="1600" b="1" dirty="0" smtClean="0">
                <a:solidFill>
                  <a:srgbClr val="FFFF00"/>
                </a:solidFill>
              </a:rPr>
              <a:t>all the data types are </a:t>
            </a:r>
            <a:r>
              <a:rPr lang="en-US" sz="1600" b="1" dirty="0" err="1" smtClean="0">
                <a:solidFill>
                  <a:srgbClr val="FFFF00"/>
                </a:solidFill>
              </a:rPr>
              <a:t>implementted</a:t>
            </a:r>
            <a:r>
              <a:rPr lang="en-US" sz="1600" b="1" dirty="0" smtClean="0">
                <a:solidFill>
                  <a:srgbClr val="FFFF00"/>
                </a:solidFill>
              </a:rPr>
              <a:t> as </a:t>
            </a:r>
            <a:r>
              <a:rPr lang="en-US" sz="1600" b="1" dirty="0" smtClean="0">
                <a:solidFill>
                  <a:srgbClr val="00B0F0"/>
                </a:solidFill>
              </a:rPr>
              <a:t>classes </a:t>
            </a:r>
            <a:r>
              <a:rPr lang="en-US" sz="1600" b="1" dirty="0" smtClean="0">
                <a:solidFill>
                  <a:srgbClr val="FFFF00"/>
                </a:solidFill>
              </a:rPr>
              <a:t>and all variables are </a:t>
            </a:r>
            <a:r>
              <a:rPr lang="en-US" sz="1600" b="1" dirty="0" smtClean="0">
                <a:solidFill>
                  <a:srgbClr val="00B0F0"/>
                </a:solidFill>
              </a:rPr>
              <a:t>object</a:t>
            </a:r>
            <a:endParaRPr lang="en-IN" sz="1600" b="1" dirty="0">
              <a:solidFill>
                <a:srgbClr val="00B0F0"/>
              </a:solidFill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5224466" y="1724012"/>
            <a:ext cx="3857652" cy="2143140"/>
          </a:xfrm>
          <a:prstGeom prst="cloudCallout">
            <a:avLst>
              <a:gd name="adj1" fmla="val -103004"/>
              <a:gd name="adj2" fmla="val -40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type() </a:t>
            </a:r>
            <a:r>
              <a:rPr lang="en-US" b="1" dirty="0" smtClean="0"/>
              <a:t>is a built –in function and it returns the </a:t>
            </a:r>
            <a:r>
              <a:rPr lang="en-US" b="1" dirty="0" smtClean="0">
                <a:solidFill>
                  <a:srgbClr val="FFFF00"/>
                </a:solidFill>
              </a:rPr>
              <a:t>data type </a:t>
            </a:r>
            <a:r>
              <a:rPr lang="en-US" b="1" dirty="0" smtClean="0"/>
              <a:t>of the  variable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Very Important Points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2"/>
            </a:pPr>
            <a:r>
              <a:rPr lang="en-US" sz="2400" b="1" dirty="0" smtClean="0">
                <a:solidFill>
                  <a:srgbClr val="0070C0"/>
                </a:solidFill>
              </a:rPr>
              <a:t>SIZE OF THE DATA TYPE IS ALSO DYNAMICALLY MANAGED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the size of  </a:t>
            </a:r>
            <a:r>
              <a:rPr lang="en-US" sz="2400" b="1" dirty="0" smtClean="0">
                <a:solidFill>
                  <a:srgbClr val="C00000"/>
                </a:solidFill>
              </a:rPr>
              <a:t>data types </a:t>
            </a:r>
            <a:r>
              <a:rPr lang="en-US" sz="2400" dirty="0" smtClean="0">
                <a:solidFill>
                  <a:schemeClr val="tx1"/>
                </a:solidFill>
              </a:rPr>
              <a:t>is </a:t>
            </a:r>
            <a:r>
              <a:rPr lang="en-US" sz="2400" b="1" dirty="0" smtClean="0">
                <a:solidFill>
                  <a:srgbClr val="7030A0"/>
                </a:solidFill>
              </a:rPr>
              <a:t>dynamically managed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Like </a:t>
            </a:r>
            <a:r>
              <a:rPr lang="en-US" sz="2400" b="1" dirty="0" smtClean="0">
                <a:solidFill>
                  <a:srgbClr val="C00000"/>
                </a:solidFill>
              </a:rPr>
              <a:t>C/C++/Java</a:t>
            </a:r>
            <a:r>
              <a:rPr lang="en-US" sz="2400" dirty="0" smtClean="0">
                <a:solidFill>
                  <a:schemeClr val="tx1"/>
                </a:solidFill>
              </a:rPr>
              <a:t> language , variables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are </a:t>
            </a:r>
            <a:r>
              <a:rPr lang="en-US" sz="2400" b="1" dirty="0" smtClean="0">
                <a:solidFill>
                  <a:srgbClr val="7030A0"/>
                </a:solidFill>
              </a:rPr>
              <a:t>not of fixed size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</a:rPr>
              <a:t>Python makes them as big as required </a:t>
            </a:r>
            <a:r>
              <a:rPr lang="en-US" sz="2400" dirty="0" smtClean="0">
                <a:solidFill>
                  <a:schemeClr val="tx1"/>
                </a:solidFill>
              </a:rPr>
              <a:t>on demand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There is no question of how much memory a variable uses in </a:t>
            </a:r>
            <a:r>
              <a:rPr lang="en-US" sz="2400" b="1" dirty="0" smtClean="0">
                <a:solidFill>
                  <a:srgbClr val="C00000"/>
                </a:solidFill>
              </a:rPr>
              <a:t>Python </a:t>
            </a:r>
            <a:r>
              <a:rPr lang="en-US" sz="2400" dirty="0" smtClean="0">
                <a:solidFill>
                  <a:schemeClr val="tx1"/>
                </a:solidFill>
              </a:rPr>
              <a:t>because </a:t>
            </a:r>
            <a:r>
              <a:rPr lang="en-US" sz="2400" b="1" dirty="0" smtClean="0">
                <a:solidFill>
                  <a:srgbClr val="7030A0"/>
                </a:solidFill>
              </a:rPr>
              <a:t>this memory increases as per the value being assigned</a:t>
            </a:r>
            <a:endParaRPr lang="en-US" sz="23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3917</TotalTime>
  <Words>1377</Words>
  <Application>Microsoft Office PowerPoint</Application>
  <PresentationFormat>On-screen Show (4:3)</PresentationFormat>
  <Paragraphs>343</Paragraphs>
  <Slides>37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Civic</vt:lpstr>
      <vt:lpstr>Slide 1</vt:lpstr>
      <vt:lpstr>Today’s Agenda</vt:lpstr>
      <vt:lpstr>Basic Data Types In Python</vt:lpstr>
      <vt:lpstr>Basic Data Types In Python</vt:lpstr>
      <vt:lpstr>Basic Data Types In Python</vt:lpstr>
      <vt:lpstr>Some Very Important Points</vt:lpstr>
      <vt:lpstr>Some Very Important Points</vt:lpstr>
      <vt:lpstr>Some Very Important Points</vt:lpstr>
      <vt:lpstr>Some Very Important Points</vt:lpstr>
      <vt:lpstr>Some Very Important Points</vt:lpstr>
      <vt:lpstr>Some Very Important Points</vt:lpstr>
      <vt:lpstr>Some Very Important Points</vt:lpstr>
      <vt:lpstr>Numeric Types In Python</vt:lpstr>
      <vt:lpstr>Numeric Types In Python</vt:lpstr>
      <vt:lpstr>Numeric Types In Python</vt:lpstr>
      <vt:lpstr>Numeric Types In Python</vt:lpstr>
      <vt:lpstr>Numeric Types In Python</vt:lpstr>
      <vt:lpstr>Numeric Types In Python</vt:lpstr>
      <vt:lpstr>Some Very Important  Observation</vt:lpstr>
      <vt:lpstr>Some Very Important  Observation</vt:lpstr>
      <vt:lpstr>Some Very Important  Observation</vt:lpstr>
      <vt:lpstr>Numeric Types In Python</vt:lpstr>
      <vt:lpstr>Numeric Types In Python</vt:lpstr>
      <vt:lpstr>Numeric Types In Python</vt:lpstr>
      <vt:lpstr>Numeric Types In Python</vt:lpstr>
      <vt:lpstr>Numeric Types In Python</vt:lpstr>
      <vt:lpstr>Numeric Types In Python</vt:lpstr>
      <vt:lpstr>Base Conversion Functions</vt:lpstr>
      <vt:lpstr>The bin( ) Function</vt:lpstr>
      <vt:lpstr>The bin( ) Function</vt:lpstr>
      <vt:lpstr>The bin( ) Function</vt:lpstr>
      <vt:lpstr>The oct( ) Function</vt:lpstr>
      <vt:lpstr>The oct( ) Function</vt:lpstr>
      <vt:lpstr>The oct( ) Function</vt:lpstr>
      <vt:lpstr>The hex( ) Function</vt:lpstr>
      <vt:lpstr>The hex( ) Function</vt:lpstr>
      <vt:lpstr>The hex ( ) Function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302</cp:revision>
  <dcterms:created xsi:type="dcterms:W3CDTF">2015-12-21T13:46:48Z</dcterms:created>
  <dcterms:modified xsi:type="dcterms:W3CDTF">2018-08-20T11:08:05Z</dcterms:modified>
</cp:coreProperties>
</file>