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1477" r:id="rId4"/>
    <p:sldId id="1355" r:id="rId5"/>
    <p:sldId id="1476" r:id="rId6"/>
    <p:sldId id="1443" r:id="rId7"/>
    <p:sldId id="1444" r:id="rId8"/>
    <p:sldId id="1445" r:id="rId9"/>
    <p:sldId id="1446" r:id="rId10"/>
    <p:sldId id="1451" r:id="rId11"/>
    <p:sldId id="1447" r:id="rId12"/>
    <p:sldId id="1448" r:id="rId13"/>
    <p:sldId id="1449" r:id="rId14"/>
    <p:sldId id="1450" r:id="rId15"/>
    <p:sldId id="1453" r:id="rId16"/>
    <p:sldId id="1452" r:id="rId17"/>
    <p:sldId id="1474" r:id="rId18"/>
    <p:sldId id="1454" r:id="rId19"/>
    <p:sldId id="1455" r:id="rId20"/>
    <p:sldId id="1456" r:id="rId21"/>
    <p:sldId id="1457" r:id="rId22"/>
    <p:sldId id="1458" r:id="rId23"/>
    <p:sldId id="1459" r:id="rId24"/>
    <p:sldId id="1460" r:id="rId25"/>
    <p:sldId id="1461" r:id="rId26"/>
    <p:sldId id="1462" r:id="rId27"/>
    <p:sldId id="1463" r:id="rId28"/>
    <p:sldId id="1464" r:id="rId29"/>
    <p:sldId id="1465" r:id="rId30"/>
    <p:sldId id="1466" r:id="rId31"/>
    <p:sldId id="1467" r:id="rId32"/>
    <p:sldId id="1469" r:id="rId33"/>
    <p:sldId id="1468" r:id="rId34"/>
    <p:sldId id="1470" r:id="rId35"/>
    <p:sldId id="1473" r:id="rId36"/>
    <p:sldId id="1472" r:id="rId37"/>
    <p:sldId id="147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racle.github.io/odpi/doc/install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Some Popular DBMS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Some of the most popular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are: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Oracle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MS SQL Server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SQLite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PostgreSQL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IBM DB2</a:t>
            </a:r>
          </a:p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and many more</a:t>
            </a: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Market Leader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SQL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an abbreviation for “</a:t>
            </a:r>
            <a:r>
              <a:rPr lang="en-IN" sz="2400" b="1" dirty="0" smtClean="0">
                <a:solidFill>
                  <a:srgbClr val="C00000"/>
                </a:solidFill>
              </a:rPr>
              <a:t>Structured Query Language</a:t>
            </a:r>
            <a:r>
              <a:rPr lang="en-IN" sz="2400" dirty="0" smtClean="0"/>
              <a:t>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 language used by </a:t>
            </a:r>
            <a:r>
              <a:rPr lang="en-IN" sz="2400" b="1" dirty="0" smtClean="0">
                <a:solidFill>
                  <a:srgbClr val="7030A0"/>
                </a:solidFill>
              </a:rPr>
              <a:t>EVERY DBMS </a:t>
            </a:r>
            <a:r>
              <a:rPr lang="en-IN" sz="2400" dirty="0" smtClean="0"/>
              <a:t>to interact with the 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 us </a:t>
            </a:r>
            <a:r>
              <a:rPr lang="en-IN" sz="2400" b="1" dirty="0" smtClean="0">
                <a:solidFill>
                  <a:srgbClr val="7030A0"/>
                </a:solidFill>
              </a:rPr>
              <a:t>COMMANDS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inserting data </a:t>
            </a:r>
            <a:r>
              <a:rPr lang="en-IN" sz="2400" dirty="0" smtClean="0"/>
              <a:t>to a database, </a:t>
            </a:r>
            <a:r>
              <a:rPr lang="en-IN" sz="2400" b="1" dirty="0" smtClean="0">
                <a:solidFill>
                  <a:srgbClr val="C00000"/>
                </a:solidFill>
              </a:rPr>
              <a:t>selecting data </a:t>
            </a:r>
            <a:r>
              <a:rPr lang="en-IN" sz="2400" dirty="0" smtClean="0"/>
              <a:t>from the database and </a:t>
            </a:r>
            <a:r>
              <a:rPr lang="en-IN" sz="2400" b="1" dirty="0" smtClean="0">
                <a:solidFill>
                  <a:srgbClr val="C00000"/>
                </a:solidFill>
              </a:rPr>
              <a:t>modifying data</a:t>
            </a:r>
            <a:r>
              <a:rPr lang="en-IN" sz="2400" dirty="0" smtClean="0"/>
              <a:t> in the database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Pictorial View Of SQL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01156" cy="550070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Database Programming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wonderfully able to interact with </a:t>
            </a:r>
            <a:r>
              <a:rPr lang="en-IN" sz="2400" b="1" dirty="0" smtClean="0">
                <a:solidFill>
                  <a:srgbClr val="C00000"/>
                </a:solidFill>
              </a:rPr>
              <a:t>databases</a:t>
            </a:r>
            <a:r>
              <a:rPr lang="en-IN" sz="2400" dirty="0" smtClean="0"/>
              <a:t>, and this is what we will learn in this chapter.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Advantages: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Platform-independent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Faster and more efficient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Easy to migrate and port database application interfaces</a:t>
            </a:r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786058"/>
            <a:ext cx="42672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Python Connects </a:t>
            </a:r>
            <a:br>
              <a:rPr lang="en-US" sz="2800" b="1" dirty="0" smtClean="0"/>
            </a:br>
            <a:r>
              <a:rPr lang="en-US" sz="2800" b="1" dirty="0" smtClean="0"/>
              <a:t>To Database?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uses the </a:t>
            </a:r>
            <a:r>
              <a:rPr lang="en-IN" sz="2400" b="1" i="1" u="sng" dirty="0" smtClean="0">
                <a:solidFill>
                  <a:srgbClr val="C00000"/>
                </a:solidFill>
              </a:rPr>
              <a:t>Python Database API</a:t>
            </a:r>
            <a:r>
              <a:rPr lang="en-IN" sz="2400" dirty="0" smtClean="0"/>
              <a:t> in order to interact with databases.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API</a:t>
            </a:r>
            <a:r>
              <a:rPr lang="en-US" sz="2400" dirty="0" smtClean="0"/>
              <a:t> stands for </a:t>
            </a:r>
            <a:r>
              <a:rPr lang="en-US" sz="2400" b="1" dirty="0" smtClean="0">
                <a:solidFill>
                  <a:srgbClr val="C00000"/>
                </a:solidFill>
              </a:rPr>
              <a:t>Application Programming Interface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C00000"/>
                </a:solidFill>
              </a:rPr>
              <a:t>set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predefined functions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classes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given by the </a:t>
            </a:r>
            <a:r>
              <a:rPr lang="en-US" sz="2400" b="1" dirty="0" smtClean="0">
                <a:solidFill>
                  <a:srgbClr val="C00000"/>
                </a:solidFill>
              </a:rPr>
              <a:t>language</a:t>
            </a:r>
            <a:r>
              <a:rPr lang="en-US" sz="2400" dirty="0" smtClean="0"/>
              <a:t> for a </a:t>
            </a:r>
            <a:r>
              <a:rPr lang="en-US" sz="2400" b="1" dirty="0" smtClean="0">
                <a:solidFill>
                  <a:srgbClr val="C00000"/>
                </a:solidFill>
              </a:rPr>
              <a:t>particular task </a:t>
            </a:r>
            <a:r>
              <a:rPr lang="en-US" sz="2400" dirty="0" smtClean="0"/>
              <a:t>and </a:t>
            </a:r>
            <a:r>
              <a:rPr lang="en-US" sz="2400" smtClean="0"/>
              <a:t>the programmer </a:t>
            </a:r>
            <a:r>
              <a:rPr lang="en-US" sz="2400" dirty="0" smtClean="0"/>
              <a:t>can use it whenever he wants to perform that task in his code.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Python Connects </a:t>
            </a:r>
            <a:br>
              <a:rPr lang="en-US" sz="2800" b="1" dirty="0" smtClean="0"/>
            </a:br>
            <a:r>
              <a:rPr lang="en-US" sz="2800" b="1" dirty="0" smtClean="0"/>
              <a:t>To Database?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i="1" u="sng" dirty="0" smtClean="0">
                <a:solidFill>
                  <a:srgbClr val="C00000"/>
                </a:solidFill>
              </a:rPr>
              <a:t>Python Database API</a:t>
            </a:r>
            <a:r>
              <a:rPr lang="en-IN" sz="2400" dirty="0" smtClean="0"/>
              <a:t> allows us to handle  </a:t>
            </a:r>
            <a:r>
              <a:rPr lang="en-IN" sz="2400" b="1" dirty="0" smtClean="0">
                <a:solidFill>
                  <a:srgbClr val="7030A0"/>
                </a:solidFill>
              </a:rPr>
              <a:t>different database management systems</a:t>
            </a:r>
            <a:r>
              <a:rPr lang="en-IN" sz="2400" dirty="0" smtClean="0"/>
              <a:t> (DBMS) in our </a:t>
            </a:r>
            <a:r>
              <a:rPr lang="en-IN" sz="2400" b="1" dirty="0" smtClean="0">
                <a:solidFill>
                  <a:srgbClr val="C00000"/>
                </a:solidFill>
              </a:rPr>
              <a:t>Python code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the </a:t>
            </a:r>
            <a:r>
              <a:rPr lang="en-US" sz="2400" b="1" u="sng" dirty="0" smtClean="0">
                <a:solidFill>
                  <a:srgbClr val="002060"/>
                </a:solidFill>
              </a:rPr>
              <a:t>steps at the code level remain altogether same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That is using the same steps we can connect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C00000"/>
                </a:solidFill>
              </a:rPr>
              <a:t>MySQL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or any other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Configuring Our Computer For</a:t>
            </a:r>
            <a:br>
              <a:rPr lang="en-US" sz="2400" b="1" dirty="0" smtClean="0"/>
            </a:br>
            <a:r>
              <a:rPr lang="en-US" sz="2400" b="1" dirty="0" smtClean="0"/>
              <a:t>Database Programming In Python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In order to write </a:t>
            </a:r>
            <a:r>
              <a:rPr lang="en-US" sz="2400" b="1" dirty="0" smtClean="0">
                <a:solidFill>
                  <a:srgbClr val="C00000"/>
                </a:solidFill>
              </a:rPr>
              <a:t>database application </a:t>
            </a:r>
            <a:r>
              <a:rPr lang="en-US" sz="2400" dirty="0" smtClean="0"/>
              <a:t>in Python we must have following </a:t>
            </a:r>
            <a:r>
              <a:rPr lang="en-US" sz="2400" dirty="0" err="1" smtClean="0"/>
              <a:t>softwares</a:t>
            </a:r>
            <a:r>
              <a:rPr lang="en-US" sz="2400" dirty="0" smtClean="0"/>
              <a:t>/files installed on our computer.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The DBMS with which we will interact . In our case it is </a:t>
            </a:r>
            <a:r>
              <a:rPr lang="en-US" sz="1900" b="1" dirty="0" smtClean="0">
                <a:solidFill>
                  <a:srgbClr val="C00000"/>
                </a:solidFill>
              </a:rPr>
              <a:t>Oracle</a:t>
            </a:r>
            <a:r>
              <a:rPr lang="en-US" sz="1900" b="1" dirty="0" smtClean="0">
                <a:solidFill>
                  <a:srgbClr val="002060"/>
                </a:solidFill>
              </a:rPr>
              <a:t> 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Oracle Instant Client </a:t>
            </a:r>
            <a:r>
              <a:rPr lang="en-IN" sz="1900" b="1" dirty="0" smtClean="0">
                <a:solidFill>
                  <a:srgbClr val="002060"/>
                </a:solidFill>
              </a:rPr>
              <a:t>package. </a:t>
            </a:r>
            <a:r>
              <a:rPr lang="en-IN" sz="1900" b="1" dirty="0" smtClean="0">
                <a:solidFill>
                  <a:srgbClr val="FF0000"/>
                </a:solidFill>
              </a:rPr>
              <a:t>( </a:t>
            </a:r>
            <a:r>
              <a:rPr lang="en-IN" sz="1900" b="1" dirty="0" err="1" smtClean="0">
                <a:solidFill>
                  <a:srgbClr val="FF0000"/>
                </a:solidFill>
              </a:rPr>
              <a:t>Reqd</a:t>
            </a:r>
            <a:r>
              <a:rPr lang="en-IN" sz="1900" b="1" dirty="0" smtClean="0">
                <a:solidFill>
                  <a:srgbClr val="FF0000"/>
                </a:solidFill>
              </a:rPr>
              <a:t> only for Oracle)</a:t>
            </a:r>
            <a:endParaRPr lang="en-US" sz="19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Setting the path </a:t>
            </a:r>
            <a:r>
              <a:rPr lang="en-US" sz="1900" b="1" dirty="0" smtClean="0">
                <a:solidFill>
                  <a:srgbClr val="002060"/>
                </a:solidFill>
              </a:rPr>
              <a:t>to Oracle Instant Client Package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The Python’s </a:t>
            </a:r>
            <a:r>
              <a:rPr lang="en-US" sz="1900" b="1" dirty="0" smtClean="0">
                <a:solidFill>
                  <a:srgbClr val="C00000"/>
                </a:solidFill>
              </a:rPr>
              <a:t>Oracle module </a:t>
            </a:r>
            <a:r>
              <a:rPr lang="en-US" sz="1900" b="1" dirty="0" smtClean="0">
                <a:solidFill>
                  <a:srgbClr val="002060"/>
                </a:solidFill>
              </a:rPr>
              <a:t>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We assume that you already have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installed , so in the upcoming slides we will talk about </a:t>
            </a:r>
            <a:r>
              <a:rPr lang="en-US" sz="2400" b="1" dirty="0" smtClean="0">
                <a:solidFill>
                  <a:srgbClr val="C00000"/>
                </a:solidFill>
              </a:rPr>
              <a:t>next 3 steps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Oracle Instant Client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Oracle Instant Client</a:t>
            </a:r>
            <a:r>
              <a:rPr lang="en-IN" sz="2400" dirty="0" smtClean="0"/>
              <a:t> is a set </a:t>
            </a:r>
            <a:r>
              <a:rPr lang="en-IN" sz="2400" b="1" dirty="0" smtClean="0">
                <a:solidFill>
                  <a:srgbClr val="0070C0"/>
                </a:solidFill>
              </a:rPr>
              <a:t>Oracle libraries </a:t>
            </a:r>
            <a:r>
              <a:rPr lang="en-IN" sz="2400" dirty="0" smtClean="0"/>
              <a:t>that enable </a:t>
            </a:r>
            <a:r>
              <a:rPr lang="en-IN" sz="2400" b="1" dirty="0" smtClean="0">
                <a:solidFill>
                  <a:srgbClr val="C00000"/>
                </a:solidFill>
              </a:rPr>
              <a:t>programming languages  </a:t>
            </a:r>
            <a:r>
              <a:rPr lang="en-IN" sz="2400" dirty="0" smtClean="0"/>
              <a:t>to connect to an </a:t>
            </a:r>
            <a:r>
              <a:rPr lang="en-IN" sz="2400" b="1" dirty="0" smtClean="0">
                <a:solidFill>
                  <a:srgbClr val="7030A0"/>
                </a:solidFill>
              </a:rPr>
              <a:t>Oracle Database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used by popular languages and environments including </a:t>
            </a:r>
            <a:r>
              <a:rPr lang="en-IN" sz="2400" b="1" dirty="0" smtClean="0">
                <a:solidFill>
                  <a:srgbClr val="C00000"/>
                </a:solidFill>
              </a:rPr>
              <a:t>Node.js,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PHP</a:t>
            </a:r>
            <a:r>
              <a:rPr lang="en-IN" sz="2400" dirty="0" smtClean="0"/>
              <a:t>, as well as providing access for </a:t>
            </a:r>
            <a:r>
              <a:rPr lang="en-IN" sz="2400" b="1" dirty="0" smtClean="0">
                <a:solidFill>
                  <a:srgbClr val="C00000"/>
                </a:solidFill>
              </a:rPr>
              <a:t>JDBC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ODBC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Pro*C</a:t>
            </a:r>
            <a:r>
              <a:rPr lang="en-IN" sz="2400" dirty="0" smtClean="0"/>
              <a:t> applications.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Programming In </a:t>
            </a:r>
            <a:r>
              <a:rPr lang="en-US" sz="3000" b="1" dirty="0" smtClean="0">
                <a:solidFill>
                  <a:schemeClr val="tx1"/>
                </a:solidFill>
              </a:rPr>
              <a:t>Python-I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Data And Database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DBMS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SQL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How To Configure Our System For Database Programming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download </a:t>
            </a:r>
            <a:r>
              <a:rPr lang="en-US" sz="2400" b="1" dirty="0" smtClean="0">
                <a:solidFill>
                  <a:srgbClr val="C00000"/>
                </a:solidFill>
              </a:rPr>
              <a:t>Oracle Instant Client </a:t>
            </a:r>
            <a:r>
              <a:rPr lang="en-US" sz="2400" dirty="0" smtClean="0"/>
              <a:t>, we will have to visit the following site: </a:t>
            </a:r>
          </a:p>
          <a:p>
            <a:endParaRPr lang="en-US" sz="2400" b="1" dirty="0" smtClean="0">
              <a:solidFill>
                <a:srgbClr val="002060"/>
              </a:solidFill>
              <a:hlinkClick r:id="rId2"/>
            </a:endParaRPr>
          </a:p>
          <a:p>
            <a:endParaRPr lang="en-US" sz="2400" b="1" dirty="0" smtClean="0">
              <a:solidFill>
                <a:srgbClr val="002060"/>
              </a:solidFill>
              <a:hlinkClick r:id="rId2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hlinkClick r:id="rId2"/>
              </a:rPr>
              <a:t>https://oracle.github.io/odpi/doc/installation.html#windows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Scroll down to </a:t>
            </a:r>
            <a:r>
              <a:rPr lang="en-US" sz="2400" b="1" dirty="0" smtClean="0">
                <a:solidFill>
                  <a:srgbClr val="C00000"/>
                </a:solidFill>
              </a:rPr>
              <a:t>Windows</a:t>
            </a:r>
            <a:r>
              <a:rPr lang="en-US" sz="2400" dirty="0" smtClean="0"/>
              <a:t> option and click on </a:t>
            </a:r>
            <a:r>
              <a:rPr lang="en-US" sz="2400" b="1" dirty="0" smtClean="0">
                <a:solidFill>
                  <a:srgbClr val="C00000"/>
                </a:solidFill>
              </a:rPr>
              <a:t>64 bit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32 bit</a:t>
            </a:r>
            <a:r>
              <a:rPr lang="en-US" sz="2400" dirty="0" smtClean="0"/>
              <a:t> option as per your computer architecture.</a:t>
            </a: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will click on any of these options , we will be redirected to </a:t>
            </a:r>
            <a:r>
              <a:rPr lang="en-US" sz="2400" b="1" dirty="0" smtClean="0"/>
              <a:t>Oracle </a:t>
            </a:r>
            <a:r>
              <a:rPr lang="en-IN" sz="2400" b="1" dirty="0" smtClean="0"/>
              <a:t>Instant Client Downloads </a:t>
            </a:r>
            <a:br>
              <a:rPr lang="en-IN" sz="2400" b="1" dirty="0" smtClean="0"/>
            </a:br>
            <a:r>
              <a:rPr lang="en-IN" sz="2400" b="1" dirty="0" smtClean="0"/>
              <a:t>for Microsoft Windows </a:t>
            </a:r>
            <a:r>
              <a:rPr lang="en-IN" sz="2400" dirty="0" smtClean="0"/>
              <a:t>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, we will have to click on </a:t>
            </a:r>
            <a:r>
              <a:rPr lang="en-US" sz="2400" b="1" dirty="0" smtClean="0">
                <a:solidFill>
                  <a:srgbClr val="C00000"/>
                </a:solidFill>
              </a:rPr>
              <a:t>license agreement </a:t>
            </a:r>
            <a:r>
              <a:rPr lang="en-US" sz="2400" dirty="0" smtClean="0"/>
              <a:t>and download </a:t>
            </a:r>
            <a:r>
              <a:rPr lang="en-US" sz="2400" b="1" dirty="0" smtClean="0">
                <a:solidFill>
                  <a:srgbClr val="C00000"/>
                </a:solidFill>
              </a:rPr>
              <a:t>instantclientbasic-windows.x64</a:t>
            </a:r>
            <a:r>
              <a:rPr lang="en-US" sz="2400" dirty="0" smtClean="0"/>
              <a:t> file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we have downloaded this file , we need to unzip it and extract all it’s file in a folder.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 , I have copied it to </a:t>
            </a:r>
            <a:r>
              <a:rPr lang="en-US" sz="2400" b="1" dirty="0" smtClean="0">
                <a:solidFill>
                  <a:srgbClr val="C00000"/>
                </a:solidFill>
              </a:rPr>
              <a:t>d:\oracleinstall\instantclient </a:t>
            </a:r>
            <a:r>
              <a:rPr lang="en-US" sz="2400" dirty="0" smtClean="0"/>
              <a:t>folder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for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to use this library we need to set it’s </a:t>
            </a:r>
            <a:r>
              <a:rPr lang="en-US" sz="2400" b="1" dirty="0" smtClean="0">
                <a:solidFill>
                  <a:srgbClr val="C00000"/>
                </a:solidFill>
              </a:rPr>
              <a:t>PATH</a:t>
            </a:r>
            <a:r>
              <a:rPr lang="en-US" sz="2400" dirty="0" smtClean="0"/>
              <a:t>  as follows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on </a:t>
            </a:r>
            <a:r>
              <a:rPr lang="en-IN" sz="2400" b="1" dirty="0" smtClean="0">
                <a:solidFill>
                  <a:srgbClr val="C00000"/>
                </a:solidFill>
              </a:rPr>
              <a:t>Windows 7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update PATH in Control Panel</a:t>
            </a:r>
            <a:r>
              <a:rPr lang="en-IN" sz="2400" dirty="0" smtClean="0"/>
              <a:t> -&gt; </a:t>
            </a:r>
            <a:r>
              <a:rPr lang="en-IN" sz="2400" b="1" dirty="0" smtClean="0">
                <a:solidFill>
                  <a:srgbClr val="C00000"/>
                </a:solidFill>
              </a:rPr>
              <a:t>System</a:t>
            </a:r>
            <a:r>
              <a:rPr lang="en-IN" sz="2400" dirty="0" smtClean="0"/>
              <a:t> -&gt; </a:t>
            </a:r>
            <a:r>
              <a:rPr lang="en-IN" sz="2400" b="1" dirty="0" smtClean="0">
                <a:solidFill>
                  <a:srgbClr val="C00000"/>
                </a:solidFill>
              </a:rPr>
              <a:t>Advanced System Settings </a:t>
            </a:r>
            <a:r>
              <a:rPr lang="en-IN" sz="2400" dirty="0" smtClean="0"/>
              <a:t>-&gt; </a:t>
            </a:r>
            <a:r>
              <a:rPr lang="en-IN" sz="2400" b="1" dirty="0" smtClean="0">
                <a:solidFill>
                  <a:srgbClr val="C00000"/>
                </a:solidFill>
              </a:rPr>
              <a:t>Advanced</a:t>
            </a:r>
            <a:r>
              <a:rPr lang="en-IN" sz="2400" dirty="0" smtClean="0"/>
              <a:t> -&gt; </a:t>
            </a:r>
            <a:r>
              <a:rPr lang="en-IN" sz="2400" b="1" dirty="0" smtClean="0">
                <a:solidFill>
                  <a:srgbClr val="C00000"/>
                </a:solidFill>
              </a:rPr>
              <a:t>Environment Variables </a:t>
            </a:r>
            <a:r>
              <a:rPr lang="en-IN" sz="2400" dirty="0" smtClean="0"/>
              <a:t>-&gt; </a:t>
            </a:r>
            <a:r>
              <a:rPr lang="en-IN" sz="2400" b="1" dirty="0" smtClean="0">
                <a:solidFill>
                  <a:srgbClr val="C00000"/>
                </a:solidFill>
              </a:rPr>
              <a:t>System Variables</a:t>
            </a:r>
            <a:r>
              <a:rPr lang="en-IN" sz="2400" dirty="0" smtClean="0"/>
              <a:t> -&gt; </a:t>
            </a:r>
            <a:r>
              <a:rPr lang="en-IN" sz="2400" b="1" dirty="0" smtClean="0">
                <a:solidFill>
                  <a:srgbClr val="C00000"/>
                </a:solidFill>
              </a:rPr>
              <a:t>PATH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Before we learn about </a:t>
            </a:r>
            <a:r>
              <a:rPr lang="en-IN" sz="2400" b="1" dirty="0" smtClean="0">
                <a:solidFill>
                  <a:srgbClr val="C00000"/>
                </a:solidFill>
              </a:rPr>
              <a:t>Database Programming In Python</a:t>
            </a:r>
            <a:r>
              <a:rPr lang="en-IN" sz="2400" dirty="0" smtClean="0"/>
              <a:t>, let's  first understand - 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What is Data?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What is Database ?</a:t>
            </a:r>
            <a:endParaRPr lang="en-IN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err="1" smtClean="0"/>
              <a:t>cx_Oracle</a:t>
            </a:r>
            <a:r>
              <a:rPr lang="en-US" sz="2800" b="1" dirty="0" smtClean="0"/>
              <a:t>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C00000"/>
                </a:solidFill>
              </a:rPr>
              <a:t>Python extension module </a:t>
            </a:r>
            <a:r>
              <a:rPr lang="en-IN" sz="2400" dirty="0" smtClean="0"/>
              <a:t>that enables access to </a:t>
            </a:r>
            <a:r>
              <a:rPr lang="en-IN" sz="2400" b="1" dirty="0" smtClean="0">
                <a:solidFill>
                  <a:srgbClr val="C00000"/>
                </a:solidFill>
              </a:rPr>
              <a:t>Oracle Database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conforms to the </a:t>
            </a:r>
            <a:r>
              <a:rPr lang="en-IN" sz="2400" b="1" dirty="0" smtClean="0">
                <a:solidFill>
                  <a:srgbClr val="C00000"/>
                </a:solidFill>
              </a:rPr>
              <a:t>Python database API 2.0</a:t>
            </a:r>
            <a:r>
              <a:rPr lang="en-IN" sz="2400" dirty="0" smtClean="0"/>
              <a:t> specification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IN" sz="2400" b="1" dirty="0" smtClean="0">
                <a:solidFill>
                  <a:srgbClr val="C00000"/>
                </a:solidFill>
              </a:rPr>
              <a:t> 7</a:t>
            </a:r>
            <a:r>
              <a:rPr lang="en-IN" sz="2400" dirty="0" smtClean="0"/>
              <a:t> has been tested with </a:t>
            </a:r>
            <a:r>
              <a:rPr lang="en-IN" sz="2400" b="1" dirty="0" smtClean="0">
                <a:solidFill>
                  <a:srgbClr val="C00000"/>
                </a:solidFill>
              </a:rPr>
              <a:t>Python version 2.7</a:t>
            </a:r>
            <a:r>
              <a:rPr lang="en-IN" sz="2400" dirty="0" smtClean="0"/>
              <a:t>, and with versions </a:t>
            </a:r>
            <a:r>
              <a:rPr lang="en-IN" sz="2400" b="1" dirty="0" smtClean="0">
                <a:solidFill>
                  <a:srgbClr val="C00000"/>
                </a:solidFill>
              </a:rPr>
              <a:t>3.5 through 3.7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 pip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PIP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0070C0"/>
                </a:solidFill>
              </a:rPr>
              <a:t>package manager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packages, or modules.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use it to download those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packages from the </a:t>
            </a:r>
            <a:r>
              <a:rPr lang="en-US" sz="2400" b="1" dirty="0" smtClean="0">
                <a:solidFill>
                  <a:srgbClr val="7030A0"/>
                </a:solidFill>
              </a:rPr>
              <a:t>internet</a:t>
            </a:r>
            <a:r>
              <a:rPr lang="en-US" sz="2400" dirty="0" smtClean="0"/>
              <a:t> which are not a part of our </a:t>
            </a:r>
            <a:r>
              <a:rPr lang="en-US" sz="2400" b="1" dirty="0" smtClean="0">
                <a:solidFill>
                  <a:srgbClr val="C00000"/>
                </a:solidFill>
              </a:rPr>
              <a:t>standard Python libraries.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before using 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dirty="0" smtClean="0"/>
              <a:t> , we must set it’s </a:t>
            </a:r>
            <a:r>
              <a:rPr lang="en-US" sz="2400" b="1" dirty="0" smtClean="0">
                <a:solidFill>
                  <a:srgbClr val="C00000"/>
                </a:solidFill>
              </a:rPr>
              <a:t>path</a:t>
            </a:r>
            <a:r>
              <a:rPr lang="en-US" sz="2400" dirty="0" smtClean="0"/>
              <a:t> by setting it’s location in </a:t>
            </a:r>
            <a:r>
              <a:rPr lang="en-US" sz="2400" b="1" dirty="0" smtClean="0">
                <a:solidFill>
                  <a:srgbClr val="C00000"/>
                </a:solidFill>
              </a:rPr>
              <a:t>PATH</a:t>
            </a:r>
            <a:r>
              <a:rPr lang="en-US" sz="2400" dirty="0" smtClean="0"/>
              <a:t> environment variable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</a:t>
            </a:r>
            <a:r>
              <a:rPr lang="en-US" sz="2400" b="1" dirty="0" err="1" smtClean="0"/>
              <a:t>cx_Oracle</a:t>
            </a:r>
            <a:r>
              <a:rPr lang="en-US" sz="2400" b="1" dirty="0" smtClean="0"/>
              <a:t> Using pip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Open </a:t>
            </a:r>
            <a:r>
              <a:rPr lang="en-US" sz="2400" b="1" dirty="0" smtClean="0">
                <a:solidFill>
                  <a:srgbClr val="C00000"/>
                </a:solidFill>
              </a:rPr>
              <a:t>command prompt </a:t>
            </a:r>
            <a:r>
              <a:rPr lang="en-US" sz="2400" dirty="0" smtClean="0"/>
              <a:t>and type the following command: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pip install </a:t>
            </a:r>
            <a:r>
              <a:rPr lang="en-US" sz="2400" b="1" dirty="0" err="1" smtClean="0">
                <a:solidFill>
                  <a:srgbClr val="7030A0"/>
                </a:solidFill>
              </a:rPr>
              <a:t>cx_Oracle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Make sure the </a:t>
            </a:r>
            <a:r>
              <a:rPr lang="en-US" sz="2400" b="1" dirty="0" smtClean="0">
                <a:solidFill>
                  <a:srgbClr val="C00000"/>
                </a:solidFill>
              </a:rPr>
              <a:t>internet connection </a:t>
            </a:r>
            <a:r>
              <a:rPr lang="en-US" sz="2400" dirty="0" smtClean="0"/>
              <a:t>is on before running this command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Doing this will </a:t>
            </a:r>
            <a:r>
              <a:rPr lang="en-US" sz="2400" b="1" dirty="0" smtClean="0">
                <a:solidFill>
                  <a:srgbClr val="C00000"/>
                </a:solidFill>
              </a:rPr>
              <a:t>automatically download </a:t>
            </a:r>
            <a:r>
              <a:rPr lang="en-US" sz="2400" dirty="0" smtClean="0"/>
              <a:t>and install </a:t>
            </a:r>
            <a:r>
              <a:rPr lang="en-US" sz="2400" b="1" dirty="0" err="1" smtClean="0">
                <a:solidFill>
                  <a:srgbClr val="002060"/>
                </a:solidFill>
              </a:rPr>
              <a:t>cx_Oracle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package in our Python environment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</a:t>
            </a:r>
            <a:r>
              <a:rPr lang="en-US" sz="2400" b="1" dirty="0" err="1" smtClean="0"/>
              <a:t>cx_Oracle</a:t>
            </a:r>
            <a:r>
              <a:rPr lang="en-US" sz="2400" b="1" dirty="0" smtClean="0"/>
              <a:t> Using pip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3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Verifying The Installation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verify whether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2400" dirty="0" smtClean="0"/>
              <a:t> has been properly installed follow the steps below:</a:t>
            </a:r>
          </a:p>
          <a:p>
            <a:endParaRPr lang="en-US" sz="24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b="1" dirty="0" smtClean="0"/>
              <a:t>Open </a:t>
            </a:r>
            <a:r>
              <a:rPr lang="en-US" sz="1900" b="1" dirty="0" smtClean="0">
                <a:solidFill>
                  <a:srgbClr val="C00000"/>
                </a:solidFill>
              </a:rPr>
              <a:t>Python shell </a:t>
            </a:r>
          </a:p>
          <a:p>
            <a:endParaRPr lang="en-US" sz="2400" b="1" dirty="0" smtClean="0"/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Type the command : </a:t>
            </a:r>
            <a:r>
              <a:rPr lang="en-US" sz="1900" b="1" dirty="0" smtClean="0">
                <a:solidFill>
                  <a:srgbClr val="C00000"/>
                </a:solidFill>
              </a:rPr>
              <a:t>help(‘modules’).</a:t>
            </a:r>
          </a:p>
          <a:p>
            <a:endParaRPr lang="en-US" sz="2400" b="1" dirty="0" smtClean="0"/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This will display all the modules currently installed and will show the name of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1900" b="1" dirty="0" smtClean="0"/>
              <a:t> also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Verifying The Installation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9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is Data?</a:t>
            </a:r>
          </a:p>
          <a:p>
            <a:endParaRPr lang="en-US" sz="2400" b="1" dirty="0" smtClean="0"/>
          </a:p>
          <a:p>
            <a:pPr lvl="1"/>
            <a:r>
              <a:rPr lang="en-IN" sz="1900" dirty="0" smtClean="0"/>
              <a:t>In simple words </a:t>
            </a:r>
            <a:r>
              <a:rPr lang="en-IN" sz="1900" b="1" dirty="0" smtClean="0">
                <a:solidFill>
                  <a:srgbClr val="C00000"/>
                </a:solidFill>
              </a:rPr>
              <a:t>data</a:t>
            </a:r>
            <a:r>
              <a:rPr lang="en-IN" sz="1900" dirty="0" smtClean="0"/>
              <a:t> can be </a:t>
            </a:r>
            <a:r>
              <a:rPr lang="en-IN" sz="1900" b="1" dirty="0" smtClean="0">
                <a:solidFill>
                  <a:srgbClr val="C00000"/>
                </a:solidFill>
              </a:rPr>
              <a:t>facts</a:t>
            </a:r>
            <a:r>
              <a:rPr lang="en-IN" sz="1900" dirty="0" smtClean="0"/>
              <a:t> or </a:t>
            </a:r>
            <a:r>
              <a:rPr lang="en-IN" sz="1900" b="1" dirty="0" smtClean="0">
                <a:solidFill>
                  <a:srgbClr val="C00000"/>
                </a:solidFill>
              </a:rPr>
              <a:t>information.</a:t>
            </a:r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For example </a:t>
            </a:r>
            <a:r>
              <a:rPr lang="en-IN" sz="1900" b="1" dirty="0" smtClean="0">
                <a:solidFill>
                  <a:srgbClr val="7030A0"/>
                </a:solidFill>
              </a:rPr>
              <a:t>your name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7030A0"/>
                </a:solidFill>
              </a:rPr>
              <a:t>population </a:t>
            </a:r>
            <a:r>
              <a:rPr lang="en-IN" sz="1900" dirty="0" smtClean="0"/>
              <a:t>of a </a:t>
            </a:r>
            <a:r>
              <a:rPr lang="en-IN" sz="1900" b="1" dirty="0" smtClean="0">
                <a:solidFill>
                  <a:srgbClr val="7030A0"/>
                </a:solidFill>
              </a:rPr>
              <a:t>country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names </a:t>
            </a:r>
            <a:r>
              <a:rPr lang="en-IN" sz="1900" dirty="0" smtClean="0"/>
              <a:t>of political parties in your </a:t>
            </a:r>
            <a:r>
              <a:rPr lang="en-IN" sz="1900" b="1" dirty="0" smtClean="0">
                <a:solidFill>
                  <a:srgbClr val="7030A0"/>
                </a:solidFill>
              </a:rPr>
              <a:t>country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today’s temperature </a:t>
            </a:r>
            <a:r>
              <a:rPr lang="en-IN" sz="1900" dirty="0" smtClean="0"/>
              <a:t>etc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 </a:t>
            </a:r>
            <a:r>
              <a:rPr lang="en-IN" sz="1900" b="1" dirty="0" smtClean="0">
                <a:solidFill>
                  <a:srgbClr val="7030A0"/>
                </a:solidFill>
              </a:rPr>
              <a:t>picture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image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file</a:t>
            </a:r>
            <a:r>
              <a:rPr lang="en-IN" sz="1900" dirty="0" smtClean="0"/>
              <a:t> , </a:t>
            </a:r>
            <a:r>
              <a:rPr lang="en-IN" sz="1900" b="1" dirty="0" err="1" smtClean="0">
                <a:solidFill>
                  <a:srgbClr val="7030A0"/>
                </a:solidFill>
              </a:rPr>
              <a:t>pdf</a:t>
            </a:r>
            <a:r>
              <a:rPr lang="en-IN" sz="1900" dirty="0" smtClean="0"/>
              <a:t> etc can also be considered data.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is a Database?</a:t>
            </a:r>
          </a:p>
          <a:p>
            <a:pPr lvl="1"/>
            <a:r>
              <a:rPr lang="en-IN" sz="1800" dirty="0" smtClean="0"/>
              <a:t>A </a:t>
            </a:r>
            <a:r>
              <a:rPr lang="en-IN" sz="1800" b="1" dirty="0" smtClean="0">
                <a:solidFill>
                  <a:srgbClr val="C00000"/>
                </a:solidFill>
              </a:rPr>
              <a:t>database</a:t>
            </a:r>
            <a:r>
              <a:rPr lang="en-IN" sz="1800" dirty="0" smtClean="0"/>
              <a:t> is a </a:t>
            </a:r>
            <a:r>
              <a:rPr lang="en-IN" sz="1800" b="1" dirty="0" smtClean="0">
                <a:solidFill>
                  <a:srgbClr val="0070C0"/>
                </a:solidFill>
              </a:rPr>
              <a:t>collection </a:t>
            </a:r>
            <a:r>
              <a:rPr lang="en-IN" sz="1800" dirty="0" smtClean="0"/>
              <a:t>of </a:t>
            </a:r>
            <a:r>
              <a:rPr lang="en-IN" sz="1800" b="1" u="sng" dirty="0" smtClean="0">
                <a:solidFill>
                  <a:srgbClr val="C00000"/>
                </a:solidFill>
              </a:rPr>
              <a:t>inter-related</a:t>
            </a:r>
            <a:r>
              <a:rPr lang="en-IN" sz="1800" dirty="0" smtClean="0"/>
              <a:t> </a:t>
            </a:r>
            <a:r>
              <a:rPr lang="en-IN" sz="1800" b="1" u="sng" dirty="0" smtClean="0">
                <a:solidFill>
                  <a:srgbClr val="C00000"/>
                </a:solidFill>
              </a:rPr>
              <a:t>data</a:t>
            </a:r>
            <a:r>
              <a:rPr lang="en-IN" sz="1800" dirty="0" smtClean="0"/>
              <a:t> or </a:t>
            </a:r>
            <a:r>
              <a:rPr lang="en-IN" sz="1800" b="1" dirty="0" smtClean="0">
                <a:solidFill>
                  <a:srgbClr val="C00000"/>
                </a:solidFill>
              </a:rPr>
              <a:t>information</a:t>
            </a:r>
            <a:r>
              <a:rPr lang="en-IN" sz="1800" dirty="0" smtClean="0"/>
              <a:t> that is organized so that it can easily be </a:t>
            </a:r>
            <a:r>
              <a:rPr lang="en-IN" sz="1800" b="1" dirty="0" smtClean="0">
                <a:solidFill>
                  <a:srgbClr val="7030A0"/>
                </a:solidFill>
              </a:rPr>
              <a:t>accessed</a:t>
            </a:r>
            <a:r>
              <a:rPr lang="en-IN" sz="1800" dirty="0" smtClean="0"/>
              <a:t>, </a:t>
            </a:r>
            <a:r>
              <a:rPr lang="en-IN" sz="1800" b="1" dirty="0" smtClean="0">
                <a:solidFill>
                  <a:srgbClr val="7030A0"/>
                </a:solidFill>
              </a:rPr>
              <a:t>managed</a:t>
            </a:r>
            <a:r>
              <a:rPr lang="en-IN" sz="1800" dirty="0" smtClean="0"/>
              <a:t>, and </a:t>
            </a:r>
            <a:r>
              <a:rPr lang="en-IN" sz="1800" b="1" dirty="0" smtClean="0">
                <a:solidFill>
                  <a:srgbClr val="7030A0"/>
                </a:solidFill>
              </a:rPr>
              <a:t>updated</a:t>
            </a:r>
            <a:r>
              <a:rPr lang="en-IN" sz="1800" dirty="0" smtClean="0"/>
              <a:t> .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900" dirty="0" smtClean="0"/>
              <a:t>Let's discuss few examples.</a:t>
            </a:r>
          </a:p>
          <a:p>
            <a:pPr lvl="2"/>
            <a:r>
              <a:rPr lang="en-IN" sz="1700" dirty="0" smtClean="0"/>
              <a:t>Your </a:t>
            </a:r>
            <a:r>
              <a:rPr lang="en-IN" sz="1700" b="1" dirty="0" smtClean="0">
                <a:solidFill>
                  <a:srgbClr val="C00000"/>
                </a:solidFill>
              </a:rPr>
              <a:t>mobile’s phone book </a:t>
            </a:r>
            <a:r>
              <a:rPr lang="en-IN" sz="1700" dirty="0" smtClean="0"/>
              <a:t>is a 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as it stores data pertaining to people like their </a:t>
            </a:r>
            <a:r>
              <a:rPr lang="en-IN" sz="1700" b="1" dirty="0" smtClean="0">
                <a:solidFill>
                  <a:srgbClr val="0070C0"/>
                </a:solidFill>
              </a:rPr>
              <a:t>phone numbers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name</a:t>
            </a:r>
            <a:r>
              <a:rPr lang="en-IN" sz="1700" dirty="0" smtClean="0"/>
              <a:t> and  </a:t>
            </a:r>
            <a:r>
              <a:rPr lang="en-IN" sz="1700" b="1" dirty="0" smtClean="0">
                <a:solidFill>
                  <a:srgbClr val="0070C0"/>
                </a:solidFill>
              </a:rPr>
              <a:t>other contact details</a:t>
            </a:r>
            <a:r>
              <a:rPr lang="en-IN" sz="1700" dirty="0" smtClean="0"/>
              <a:t> etc.</a:t>
            </a:r>
          </a:p>
          <a:p>
            <a:pPr lvl="2"/>
            <a:endParaRPr lang="en-IN" sz="1700" dirty="0" smtClean="0"/>
          </a:p>
          <a:p>
            <a:pPr lvl="2"/>
            <a:r>
              <a:rPr lang="en-IN" sz="1700" dirty="0" smtClean="0"/>
              <a:t>Your </a:t>
            </a:r>
            <a:r>
              <a:rPr lang="en-IN" sz="1700" b="1" dirty="0" smtClean="0">
                <a:solidFill>
                  <a:srgbClr val="C00000"/>
                </a:solidFill>
              </a:rPr>
              <a:t>University</a:t>
            </a:r>
            <a:r>
              <a:rPr lang="en-IN" sz="1700" dirty="0" smtClean="0"/>
              <a:t> uses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to store </a:t>
            </a:r>
            <a:r>
              <a:rPr lang="en-IN" sz="1700" b="1" dirty="0" smtClean="0">
                <a:solidFill>
                  <a:srgbClr val="0070C0"/>
                </a:solidFill>
              </a:rPr>
              <a:t>student details </a:t>
            </a:r>
            <a:r>
              <a:rPr lang="en-IN" sz="1700" dirty="0" smtClean="0"/>
              <a:t>like </a:t>
            </a:r>
            <a:r>
              <a:rPr lang="en-IN" sz="1700" b="1" dirty="0" err="1" smtClean="0">
                <a:solidFill>
                  <a:srgbClr val="0070C0"/>
                </a:solidFill>
              </a:rPr>
              <a:t>enrollment</a:t>
            </a:r>
            <a:r>
              <a:rPr lang="en-IN" sz="1700" b="1" dirty="0" smtClean="0">
                <a:solidFill>
                  <a:srgbClr val="0070C0"/>
                </a:solidFill>
              </a:rPr>
              <a:t> no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name</a:t>
            </a:r>
            <a:r>
              <a:rPr lang="en-IN" sz="1700" dirty="0" smtClean="0"/>
              <a:t> , </a:t>
            </a:r>
            <a:r>
              <a:rPr lang="en-IN" sz="1700" b="1" dirty="0" smtClean="0">
                <a:solidFill>
                  <a:srgbClr val="0070C0"/>
                </a:solidFill>
              </a:rPr>
              <a:t>address</a:t>
            </a:r>
            <a:r>
              <a:rPr lang="en-IN" sz="1700" dirty="0" smtClean="0"/>
              <a:t> , </a:t>
            </a:r>
            <a:r>
              <a:rPr lang="en-IN" sz="1700" b="1" dirty="0" smtClean="0">
                <a:solidFill>
                  <a:srgbClr val="0070C0"/>
                </a:solidFill>
              </a:rPr>
              <a:t>academic performance </a:t>
            </a:r>
            <a:r>
              <a:rPr lang="en-IN" sz="1700" dirty="0" smtClean="0"/>
              <a:t>etc</a:t>
            </a:r>
          </a:p>
          <a:p>
            <a:pPr lvl="2"/>
            <a:endParaRPr lang="en-IN" sz="1700" dirty="0" smtClean="0"/>
          </a:p>
          <a:p>
            <a:pPr lvl="2"/>
            <a:r>
              <a:rPr lang="en-IN" sz="1700" dirty="0" smtClean="0"/>
              <a:t>Let's also consider the </a:t>
            </a:r>
            <a:r>
              <a:rPr lang="en-IN" sz="1700" b="1" dirty="0" err="1" smtClean="0">
                <a:solidFill>
                  <a:srgbClr val="C00000"/>
                </a:solidFill>
              </a:rPr>
              <a:t>Facebook</a:t>
            </a:r>
            <a:r>
              <a:rPr lang="en-IN" sz="1700" dirty="0" smtClean="0"/>
              <a:t>. It needs to store, manipulate and present data related to </a:t>
            </a:r>
            <a:r>
              <a:rPr lang="en-IN" sz="1700" b="1" dirty="0" smtClean="0">
                <a:solidFill>
                  <a:srgbClr val="0070C0"/>
                </a:solidFill>
              </a:rPr>
              <a:t>members</a:t>
            </a:r>
            <a:r>
              <a:rPr lang="en-IN" sz="1700" dirty="0" smtClean="0"/>
              <a:t>, their </a:t>
            </a:r>
            <a:r>
              <a:rPr lang="en-IN" sz="1700" b="1" dirty="0" smtClean="0">
                <a:solidFill>
                  <a:srgbClr val="0070C0"/>
                </a:solidFill>
              </a:rPr>
              <a:t>friends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member activities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messages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advertisements</a:t>
            </a:r>
            <a:r>
              <a:rPr lang="en-IN" sz="1700" dirty="0" smtClean="0"/>
              <a:t> and lot more. Here also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is used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Most of the </a:t>
            </a:r>
            <a:r>
              <a:rPr lang="en-US" sz="2400" b="1" dirty="0" smtClean="0">
                <a:solidFill>
                  <a:srgbClr val="C00000"/>
                </a:solidFill>
              </a:rPr>
              <a:t>databases</a:t>
            </a:r>
            <a:r>
              <a:rPr lang="en-US" sz="2400" dirty="0" smtClean="0"/>
              <a:t> store their data in the form of </a:t>
            </a:r>
            <a:r>
              <a:rPr lang="en-US" sz="2400" b="1" dirty="0" smtClean="0">
                <a:solidFill>
                  <a:srgbClr val="C00000"/>
                </a:solidFill>
              </a:rPr>
              <a:t>tables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 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 in a database has </a:t>
            </a:r>
            <a:r>
              <a:rPr lang="en-IN" sz="2400" b="1" dirty="0" smtClean="0">
                <a:solidFill>
                  <a:srgbClr val="C00000"/>
                </a:solidFill>
              </a:rPr>
              <a:t>one or more columns</a:t>
            </a:r>
            <a:r>
              <a:rPr lang="en-IN" sz="2400" dirty="0" smtClean="0"/>
              <a:t>, and each column is assigned a specific </a:t>
            </a:r>
            <a:r>
              <a:rPr lang="en-IN" sz="2400" b="1" dirty="0" smtClean="0">
                <a:solidFill>
                  <a:srgbClr val="C00000"/>
                </a:solidFill>
              </a:rPr>
              <a:t>data type</a:t>
            </a:r>
            <a:r>
              <a:rPr lang="en-IN" sz="2400" dirty="0" smtClean="0"/>
              <a:t>, such as an integer number, a sequence of characters (for text), or a date.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C00000"/>
                </a:solidFill>
              </a:rPr>
              <a:t>row</a:t>
            </a:r>
            <a:r>
              <a:rPr lang="en-IN" sz="2400" dirty="0" smtClean="0"/>
              <a:t> in the table has a value for each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14353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Components Of A Table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is a program or a software that allows users to perform different </a:t>
            </a:r>
            <a:r>
              <a:rPr lang="en-US" sz="2400" b="1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 on a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 include: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Creating</a:t>
            </a:r>
            <a:r>
              <a:rPr lang="en-US" sz="1900" b="1" dirty="0" smtClean="0">
                <a:solidFill>
                  <a:srgbClr val="002060"/>
                </a:solidFill>
              </a:rPr>
              <a:t> the database/tables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Inserting</a:t>
            </a:r>
            <a:r>
              <a:rPr lang="en-US" sz="1900" b="1" dirty="0" smtClean="0">
                <a:solidFill>
                  <a:srgbClr val="002060"/>
                </a:solidFill>
              </a:rPr>
              <a:t> records into these 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Selecting</a:t>
            </a:r>
            <a:r>
              <a:rPr lang="en-US" sz="1900" b="1" dirty="0" smtClean="0">
                <a:solidFill>
                  <a:srgbClr val="002060"/>
                </a:solidFill>
              </a:rPr>
              <a:t>  records from these tables for displaying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Updating</a:t>
            </a:r>
            <a:r>
              <a:rPr lang="en-US" sz="1900" b="1" dirty="0" smtClean="0">
                <a:solidFill>
                  <a:srgbClr val="002060"/>
                </a:solidFill>
              </a:rPr>
              <a:t> / </a:t>
            </a:r>
            <a:r>
              <a:rPr lang="en-US" sz="1900" b="1" dirty="0" smtClean="0">
                <a:solidFill>
                  <a:srgbClr val="C00000"/>
                </a:solidFill>
              </a:rPr>
              <a:t>Deleting</a:t>
            </a:r>
            <a:r>
              <a:rPr lang="en-US" sz="1900" b="1" dirty="0" smtClean="0">
                <a:solidFill>
                  <a:srgbClr val="002060"/>
                </a:solidFill>
              </a:rPr>
              <a:t>  the records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15354</TotalTime>
  <Words>597</Words>
  <Application>Microsoft Office PowerPoint</Application>
  <PresentationFormat>On-screen Show (4:3)</PresentationFormat>
  <Paragraphs>223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 Introduction</vt:lpstr>
      <vt:lpstr>  Introduction</vt:lpstr>
      <vt:lpstr>  Introduction</vt:lpstr>
      <vt:lpstr> How Databases  Store The Data ?</vt:lpstr>
      <vt:lpstr> How Databases  Store The Data ?</vt:lpstr>
      <vt:lpstr> Components Of A Table</vt:lpstr>
      <vt:lpstr> What Is A DBMS ?</vt:lpstr>
      <vt:lpstr> What Is A DBMS ?</vt:lpstr>
      <vt:lpstr> Some Popular DBMS</vt:lpstr>
      <vt:lpstr> The Market Leader</vt:lpstr>
      <vt:lpstr> What Is SQL ?</vt:lpstr>
      <vt:lpstr> Pictorial View Of SQL</vt:lpstr>
      <vt:lpstr>  Database Programming  In Python</vt:lpstr>
      <vt:lpstr> How Python Connects  To Database?</vt:lpstr>
      <vt:lpstr> How Python Connects  To Database?</vt:lpstr>
      <vt:lpstr> Configuring Our Computer For Database Programming In Python </vt:lpstr>
      <vt:lpstr> What Is Oracle Instant Client ?</vt:lpstr>
      <vt:lpstr> Downloading Oracle Instant Client</vt:lpstr>
      <vt:lpstr> Downloading Oracle Instant Client</vt:lpstr>
      <vt:lpstr> Downloading Oracle Instant Client</vt:lpstr>
      <vt:lpstr> Downloading Oracle Instant Client</vt:lpstr>
      <vt:lpstr> Installing Oracle Instant Client</vt:lpstr>
      <vt:lpstr> Installing Oracle Instant Client</vt:lpstr>
      <vt:lpstr> Setting The Path To  Oracle Instant Client</vt:lpstr>
      <vt:lpstr> Setting The Path To  Oracle Instant Client</vt:lpstr>
      <vt:lpstr> Setting The Path To  Oracle Instant Client</vt:lpstr>
      <vt:lpstr> Setting The Path To  Oracle Instant Client</vt:lpstr>
      <vt:lpstr> Setting The Path To  Oracle Instant Client</vt:lpstr>
      <vt:lpstr> Setting The Path To  Oracle Instant Client</vt:lpstr>
      <vt:lpstr> The cx_Oracle Module</vt:lpstr>
      <vt:lpstr> The  pip</vt:lpstr>
      <vt:lpstr> Installing cx_Oracle Using pip</vt:lpstr>
      <vt:lpstr> Installing cx_Oracle Using pip</vt:lpstr>
      <vt:lpstr>  Verifying The Installation</vt:lpstr>
      <vt:lpstr> Verifying The Installation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1860</cp:revision>
  <dcterms:created xsi:type="dcterms:W3CDTF">2015-12-21T13:46:48Z</dcterms:created>
  <dcterms:modified xsi:type="dcterms:W3CDTF">2019-05-06T05:57:04Z</dcterms:modified>
</cp:coreProperties>
</file>