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1406" r:id="rId4"/>
    <p:sldId id="1410" r:id="rId5"/>
    <p:sldId id="1409" r:id="rId6"/>
    <p:sldId id="1407" r:id="rId7"/>
    <p:sldId id="1408" r:id="rId8"/>
    <p:sldId id="1411" r:id="rId9"/>
    <p:sldId id="1412" r:id="rId10"/>
    <p:sldId id="1352" r:id="rId11"/>
    <p:sldId id="1415" r:id="rId12"/>
    <p:sldId id="1416" r:id="rId13"/>
    <p:sldId id="1417" r:id="rId14"/>
    <p:sldId id="1418" r:id="rId15"/>
    <p:sldId id="13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54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days=["Sunday","Monday","Tuesday","Wednesday","Thursday","Friday","Saturday"]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=open("d:\\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days.txt","a</a:t>
            </a:r>
            <a:r>
              <a:rPr lang="en-IN" sz="20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items=0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for day in days[:3]: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fobj.write</a:t>
            </a:r>
            <a:r>
              <a:rPr lang="en-IN" sz="2000" b="1" dirty="0" smtClean="0">
                <a:solidFill>
                  <a:srgbClr val="7030A0"/>
                </a:solidFill>
              </a:rPr>
              <a:t>(day+"\n")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items+=1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print(items," values written")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print("File closed")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items=0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=open("d:\\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days.txt","a</a:t>
            </a:r>
            <a:r>
              <a:rPr lang="en-IN" sz="20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day in days[3:]: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fobj.write</a:t>
            </a:r>
            <a:r>
              <a:rPr lang="en-IN" sz="2000" b="1" dirty="0" smtClean="0">
                <a:solidFill>
                  <a:srgbClr val="7030A0"/>
                </a:solidFill>
              </a:rPr>
              <a:t>(day+"\n")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items+=1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print(items," more values written")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print("File closed")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print("Press any key to read back the file")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input()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il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2571744"/>
            <a:ext cx="4490938" cy="1030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=open("d:\\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days.txt","r</a:t>
            </a:r>
            <a:r>
              <a:rPr lang="en-IN" sz="20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day in 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print(</a:t>
            </a:r>
            <a:r>
              <a:rPr lang="en-IN" sz="2000" b="1" dirty="0" err="1" smtClean="0">
                <a:solidFill>
                  <a:srgbClr val="7030A0"/>
                </a:solidFill>
              </a:rPr>
              <a:t>day,end</a:t>
            </a:r>
            <a:r>
              <a:rPr lang="en-IN" sz="2000" b="1" dirty="0" smtClean="0">
                <a:solidFill>
                  <a:srgbClr val="7030A0"/>
                </a:solidFill>
              </a:rPr>
              <a:t>="")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</a:t>
            </a:r>
            <a:r>
              <a:rPr lang="en-IN" sz="2000" b="1" dirty="0" err="1" smtClean="0">
                <a:solidFill>
                  <a:srgbClr val="002060"/>
                </a:solidFill>
              </a:rPr>
              <a:t>FileNotFoundError</a:t>
            </a:r>
            <a:r>
              <a:rPr lang="en-IN" sz="2000" b="1" dirty="0" smtClean="0">
                <a:solidFill>
                  <a:srgbClr val="002060"/>
                </a:solidFill>
              </a:rPr>
              <a:t> as ex: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print("Could not open the file: ",ex)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if '</a:t>
            </a:r>
            <a:r>
              <a:rPr lang="en-IN" sz="2000" b="1" dirty="0" err="1" smtClean="0">
                <a:solidFill>
                  <a:srgbClr val="C00000"/>
                </a:solidFill>
              </a:rPr>
              <a:t>fobj</a:t>
            </a:r>
            <a:r>
              <a:rPr lang="en-IN" sz="2000" b="1" dirty="0" smtClean="0">
                <a:solidFill>
                  <a:srgbClr val="C00000"/>
                </a:solidFill>
              </a:rPr>
              <a:t>' in </a:t>
            </a:r>
            <a:r>
              <a:rPr lang="en-IN" sz="2000" b="1" dirty="0" err="1" smtClean="0">
                <a:solidFill>
                  <a:srgbClr val="C00000"/>
                </a:solidFill>
              </a:rPr>
              <a:t>globals</a:t>
            </a:r>
            <a:r>
              <a:rPr lang="en-IN" sz="20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print("File closed successfully")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ile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2857496"/>
            <a:ext cx="3281669" cy="1695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with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also provides a nice shortcut for </a:t>
            </a:r>
            <a:r>
              <a:rPr lang="en-IN" sz="2400" b="1" dirty="0" smtClean="0">
                <a:solidFill>
                  <a:srgbClr val="7030A0"/>
                </a:solidFill>
              </a:rPr>
              <a:t>file handling </a:t>
            </a:r>
            <a:r>
              <a:rPr lang="en-IN" sz="2400" dirty="0" smtClean="0"/>
              <a:t>using the </a:t>
            </a:r>
            <a:r>
              <a:rPr lang="en-IN" sz="2400" b="1" dirty="0" smtClean="0">
                <a:solidFill>
                  <a:srgbClr val="C00000"/>
                </a:solidFill>
              </a:rPr>
              <a:t>with</a:t>
            </a:r>
            <a:r>
              <a:rPr lang="en-IN" sz="2400" dirty="0" smtClean="0"/>
              <a:t> statement.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following is the general form of the </a:t>
            </a:r>
            <a:r>
              <a:rPr lang="en-IN" sz="2400" b="1" dirty="0" smtClean="0">
                <a:solidFill>
                  <a:srgbClr val="C00000"/>
                </a:solidFill>
              </a:rPr>
              <a:t>with</a:t>
            </a:r>
            <a:r>
              <a:rPr lang="en-IN" sz="2400" dirty="0" smtClean="0"/>
              <a:t> statement when used with files.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with</a:t>
            </a:r>
            <a:r>
              <a:rPr lang="en-IN" sz="2000" b="1" dirty="0" smtClean="0">
                <a:solidFill>
                  <a:srgbClr val="7030A0"/>
                </a:solidFill>
              </a:rPr>
              <a:t> open(filename, mode) </a:t>
            </a:r>
            <a:r>
              <a:rPr lang="en-IN" sz="2000" b="1" dirty="0" smtClean="0">
                <a:solidFill>
                  <a:srgbClr val="FF0000"/>
                </a:solidFill>
              </a:rPr>
              <a:t>as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2000" b="1" dirty="0" err="1" smtClean="0">
                <a:solidFill>
                  <a:srgbClr val="7030A0"/>
                </a:solidFill>
              </a:rPr>
              <a:t>file_object</a:t>
            </a:r>
            <a:r>
              <a:rPr lang="en-IN" sz="2000" b="1" dirty="0" smtClean="0">
                <a:solidFill>
                  <a:srgbClr val="7030A0"/>
                </a:solidFill>
              </a:rPr>
              <a:t>: 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00B050"/>
                </a:solidFill>
              </a:rPr>
              <a:t># body of with statement 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		# perform the file operations here</a:t>
            </a:r>
            <a:endParaRPr lang="en-US" sz="2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</a:t>
            </a:r>
            <a:br>
              <a:rPr lang="en-US" sz="2800" b="1" dirty="0" smtClean="0"/>
            </a:br>
            <a:r>
              <a:rPr lang="en-US" sz="2800" b="1" dirty="0" smtClean="0"/>
              <a:t>About </a:t>
            </a:r>
            <a:r>
              <a:rPr lang="en-US" sz="2800" b="1" dirty="0" smtClean="0">
                <a:solidFill>
                  <a:srgbClr val="C00000"/>
                </a:solidFill>
              </a:rPr>
              <a:t>with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 automatically closes the file without requiring any work on our part.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scope of </a:t>
            </a:r>
            <a:r>
              <a:rPr lang="en-IN" sz="2400" b="1" dirty="0" err="1" smtClean="0">
                <a:solidFill>
                  <a:srgbClr val="C00000"/>
                </a:solidFill>
              </a:rPr>
              <a:t>file_object</a:t>
            </a:r>
            <a:r>
              <a:rPr lang="en-IN" sz="2400" dirty="0" smtClean="0"/>
              <a:t> variable is only limited to the body of the with statement.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So , if we try to call </a:t>
            </a:r>
            <a:r>
              <a:rPr lang="en-IN" sz="2400" b="1" dirty="0" smtClean="0">
                <a:solidFill>
                  <a:srgbClr val="C00000"/>
                </a:solidFill>
              </a:rPr>
              <a:t>read()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C00000"/>
                </a:solidFill>
              </a:rPr>
              <a:t>write()</a:t>
            </a:r>
            <a:r>
              <a:rPr lang="en-IN" sz="2400" dirty="0" smtClean="0"/>
              <a:t> method on it outside the block we will get </a:t>
            </a:r>
            <a:r>
              <a:rPr lang="en-IN" sz="2400" b="1" dirty="0" err="1" smtClean="0">
                <a:solidFill>
                  <a:srgbClr val="C00000"/>
                </a:solidFill>
              </a:rPr>
              <a:t>NameError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with 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message.txt","r</a:t>
            </a:r>
            <a:r>
              <a:rPr lang="en-IN" sz="2000" b="1" dirty="0" smtClean="0">
                <a:solidFill>
                  <a:srgbClr val="7030A0"/>
                </a:solidFill>
              </a:rPr>
              <a:t>") as fin: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lines=0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7030A0"/>
                </a:solidFill>
              </a:rPr>
              <a:t>for x in fin: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print(</a:t>
            </a:r>
            <a:r>
              <a:rPr lang="en-IN" sz="2000" b="1" dirty="0" err="1" smtClean="0">
                <a:solidFill>
                  <a:srgbClr val="7030A0"/>
                </a:solidFill>
              </a:rPr>
              <a:t>x,end</a:t>
            </a:r>
            <a:r>
              <a:rPr lang="en-IN" sz="2000" b="1" dirty="0" smtClean="0">
                <a:solidFill>
                  <a:srgbClr val="7030A0"/>
                </a:solidFill>
              </a:rPr>
              <a:t>="")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lines+=1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print("Total lines read are :",lines)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print("File closed successfully!")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</a:t>
            </a:r>
            <a:r>
              <a:rPr lang="en-IN" sz="2000" b="1" dirty="0" err="1" smtClean="0">
                <a:solidFill>
                  <a:srgbClr val="002060"/>
                </a:solidFill>
              </a:rPr>
              <a:t>FileNotFoundError</a:t>
            </a:r>
            <a:r>
              <a:rPr lang="en-IN" sz="2000" b="1" dirty="0" smtClean="0">
                <a:solidFill>
                  <a:srgbClr val="002060"/>
                </a:solidFill>
              </a:rPr>
              <a:t> as ex: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print("Could not open the file: ",ex)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File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seek( )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Appending In A File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with 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seek(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To reset the internal file pointer we use the </a:t>
            </a:r>
            <a:r>
              <a:rPr lang="en-IN" sz="2000" b="1" dirty="0" smtClean="0">
                <a:solidFill>
                  <a:srgbClr val="C00000"/>
                </a:solidFill>
              </a:rPr>
              <a:t>seek() </a:t>
            </a:r>
            <a:r>
              <a:rPr lang="en-IN" sz="2000" dirty="0" smtClean="0"/>
              <a:t>method. </a:t>
            </a:r>
          </a:p>
          <a:p>
            <a:endParaRPr lang="en-IN" sz="2000" dirty="0" smtClean="0"/>
          </a:p>
          <a:p>
            <a:r>
              <a:rPr lang="en-IN" sz="2000" b="1" u="sng" dirty="0" smtClean="0"/>
              <a:t>Syntax:</a:t>
            </a:r>
          </a:p>
          <a:p>
            <a:pPr>
              <a:buNone/>
            </a:pPr>
            <a:r>
              <a:rPr lang="en-IN" sz="2000" dirty="0" smtClean="0"/>
              <a:t>	 </a:t>
            </a:r>
            <a:r>
              <a:rPr lang="en-IN" sz="2000" b="1" dirty="0" smtClean="0">
                <a:solidFill>
                  <a:srgbClr val="C00000"/>
                </a:solidFill>
              </a:rPr>
              <a:t>seek(offset, whence).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whence</a:t>
            </a:r>
            <a:r>
              <a:rPr lang="en-IN" sz="2000" dirty="0" smtClean="0"/>
              <a:t> is optional, and determines where to seek from.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whence is 0, the bytes/letters are counted from the beginning.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it is 1, the bytes are counted from the current cursor position.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it is 2, then the bytes are counted from the end of the file.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nothing is put there, 0 is assumed.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offset</a:t>
            </a:r>
            <a:r>
              <a:rPr lang="en-IN" sz="2000" dirty="0" smtClean="0"/>
              <a:t> describes how far from whence that the cursor moves.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seek( ) </a:t>
            </a:r>
            <a:r>
              <a:rPr lang="en-US" sz="2800" b="1" dirty="0" smtClean="0"/>
              <a:t>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f.seek</a:t>
            </a:r>
            <a:r>
              <a:rPr lang="en-IN" sz="2000" b="1" dirty="0" smtClean="0">
                <a:solidFill>
                  <a:srgbClr val="C00000"/>
                </a:solidFill>
              </a:rPr>
              <a:t>(45,0)</a:t>
            </a:r>
            <a:r>
              <a:rPr lang="en-IN" sz="2000" dirty="0" smtClean="0"/>
              <a:t> </a:t>
            </a:r>
          </a:p>
          <a:p>
            <a:pPr lvl="1"/>
            <a:r>
              <a:rPr lang="en-IN" sz="1500" b="1" dirty="0" smtClean="0"/>
              <a:t>would move the cursor to </a:t>
            </a:r>
            <a:r>
              <a:rPr lang="en-IN" sz="1500" b="1" dirty="0" smtClean="0">
                <a:solidFill>
                  <a:srgbClr val="C00000"/>
                </a:solidFill>
              </a:rPr>
              <a:t>45</a:t>
            </a:r>
            <a:r>
              <a:rPr lang="en-IN" sz="1500" b="1" dirty="0" smtClean="0"/>
              <a:t> bytes/letters after the </a:t>
            </a:r>
            <a:r>
              <a:rPr lang="en-IN" sz="1500" b="1" dirty="0" smtClean="0">
                <a:solidFill>
                  <a:srgbClr val="C00000"/>
                </a:solidFill>
              </a:rPr>
              <a:t>beginning</a:t>
            </a:r>
            <a:r>
              <a:rPr lang="en-IN" sz="1500" b="1" dirty="0" smtClean="0"/>
              <a:t> of the file.</a:t>
            </a:r>
          </a:p>
          <a:p>
            <a:endParaRPr lang="en-IN" sz="2000" dirty="0" smtClean="0"/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f.seek</a:t>
            </a:r>
            <a:r>
              <a:rPr lang="en-IN" sz="2000" b="1" dirty="0" smtClean="0">
                <a:solidFill>
                  <a:srgbClr val="C00000"/>
                </a:solidFill>
              </a:rPr>
              <a:t>(10,1)</a:t>
            </a:r>
            <a:r>
              <a:rPr lang="en-IN" sz="2000" dirty="0" smtClean="0"/>
              <a:t> </a:t>
            </a:r>
          </a:p>
          <a:p>
            <a:pPr lvl="1"/>
            <a:r>
              <a:rPr lang="en-IN" sz="1500" b="1" dirty="0" smtClean="0"/>
              <a:t>would move the cursor to </a:t>
            </a:r>
            <a:r>
              <a:rPr lang="en-IN" sz="1500" b="1" dirty="0" smtClean="0">
                <a:solidFill>
                  <a:srgbClr val="C00000"/>
                </a:solidFill>
              </a:rPr>
              <a:t>10</a:t>
            </a:r>
            <a:r>
              <a:rPr lang="en-IN" sz="1500" b="1" dirty="0" smtClean="0"/>
              <a:t> bytes/letters after the </a:t>
            </a:r>
            <a:r>
              <a:rPr lang="en-IN" sz="1500" b="1" dirty="0" smtClean="0">
                <a:solidFill>
                  <a:srgbClr val="C00000"/>
                </a:solidFill>
              </a:rPr>
              <a:t>current</a:t>
            </a:r>
            <a:r>
              <a:rPr lang="en-IN" sz="1500" b="1" dirty="0" smtClean="0"/>
              <a:t> cursor position.</a:t>
            </a:r>
          </a:p>
          <a:p>
            <a:endParaRPr lang="en-IN" sz="2000" dirty="0" smtClean="0"/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f.seek</a:t>
            </a:r>
            <a:r>
              <a:rPr lang="en-IN" sz="2000" b="1" dirty="0" smtClean="0">
                <a:solidFill>
                  <a:srgbClr val="C00000"/>
                </a:solidFill>
              </a:rPr>
              <a:t>(-77,2)</a:t>
            </a:r>
          </a:p>
          <a:p>
            <a:pPr lvl="1"/>
            <a:r>
              <a:rPr lang="en-IN" sz="1500" dirty="0" smtClean="0"/>
              <a:t> </a:t>
            </a:r>
            <a:r>
              <a:rPr lang="en-IN" sz="1500" b="1" dirty="0" smtClean="0"/>
              <a:t>would move the cursor to </a:t>
            </a:r>
            <a:r>
              <a:rPr lang="en-IN" sz="1500" b="1" dirty="0" smtClean="0">
                <a:solidFill>
                  <a:srgbClr val="C00000"/>
                </a:solidFill>
              </a:rPr>
              <a:t>77 </a:t>
            </a:r>
            <a:r>
              <a:rPr lang="en-IN" sz="1500" b="1" dirty="0" smtClean="0"/>
              <a:t>bytes/letters before the </a:t>
            </a:r>
            <a:r>
              <a:rPr lang="en-IN" sz="1500" b="1" dirty="0" smtClean="0">
                <a:solidFill>
                  <a:srgbClr val="C00000"/>
                </a:solidFill>
              </a:rPr>
              <a:t>end</a:t>
            </a:r>
            <a:r>
              <a:rPr lang="en-IN" sz="1500" b="1" dirty="0" smtClean="0"/>
              <a:t> of the file (notice the - before the 77)</a:t>
            </a:r>
            <a:endParaRPr lang="en-IN" sz="15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dirty="0" smtClean="0"/>
              <a:t>Write a program to create the file  </a:t>
            </a:r>
            <a:r>
              <a:rPr lang="en-US" sz="2400" b="1" dirty="0" smtClean="0">
                <a:solidFill>
                  <a:srgbClr val="C00000"/>
                </a:solidFill>
              </a:rPr>
              <a:t>message.txt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d:\ </a:t>
            </a:r>
            <a:r>
              <a:rPr lang="en-US" sz="2400" dirty="0" smtClean="0"/>
              <a:t>of your computer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ask the user to continuously type messages and save them in the file line by line.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Stop when the user strikes an ENTER key on a new line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Finally display </a:t>
            </a:r>
            <a:r>
              <a:rPr lang="en-US" sz="2400" b="1" dirty="0" smtClean="0">
                <a:solidFill>
                  <a:srgbClr val="7030A0"/>
                </a:solidFill>
              </a:rPr>
              <a:t>how many lines </a:t>
            </a:r>
            <a:r>
              <a:rPr lang="en-US" sz="2400" dirty="0" smtClean="0"/>
              <a:t>were written in the file.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read and display the contents of the file line by line.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Finally also display total number of lines read from the file.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Also properly handle every possible exception the code can throw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70843" y="1428736"/>
            <a:ext cx="88023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fobj</a:t>
            </a:r>
            <a:r>
              <a:rPr lang="en-IN" sz="1500" b="1" dirty="0" smtClean="0">
                <a:solidFill>
                  <a:srgbClr val="C00000"/>
                </a:solidFill>
              </a:rPr>
              <a:t>=open("d:\\</a:t>
            </a:r>
            <a:r>
              <a:rPr lang="en-IN" sz="1500" b="1" dirty="0" err="1" smtClean="0">
                <a:solidFill>
                  <a:srgbClr val="C00000"/>
                </a:solidFill>
              </a:rPr>
              <a:t>message.txt","w</a:t>
            </a:r>
            <a:r>
              <a:rPr lang="en-IN" sz="1500" b="1" dirty="0" smtClean="0">
                <a:solidFill>
                  <a:srgbClr val="C00000"/>
                </a:solidFill>
              </a:rPr>
              <a:t>+")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text=input("Type your message and to stop just press ENTER on a newline\n")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lines=0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while True: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text=="":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break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lines+=1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fobj.write</a:t>
            </a:r>
            <a:r>
              <a:rPr lang="en-IN" sz="1500" b="1" dirty="0" smtClean="0">
                <a:solidFill>
                  <a:srgbClr val="C00000"/>
                </a:solidFill>
              </a:rPr>
              <a:t>(text+"\n")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text=input()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print("File saved successfully!")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print("Total lines written are :",lines)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print("Press any key to read the data:")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input()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002060"/>
                </a:solidFill>
              </a:rPr>
              <a:t>fobj.seek</a:t>
            </a:r>
            <a:r>
              <a:rPr lang="en-IN" sz="1500" b="1" dirty="0" smtClean="0">
                <a:solidFill>
                  <a:srgbClr val="002060"/>
                </a:solidFill>
              </a:rPr>
              <a:t>(0)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lines=0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while True: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text=</a:t>
            </a:r>
            <a:r>
              <a:rPr lang="en-IN" sz="1500" b="1" dirty="0" err="1" smtClean="0">
                <a:solidFill>
                  <a:srgbClr val="C00000"/>
                </a:solidFill>
              </a:rPr>
              <a:t>fobj.readline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text=="":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break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lines+=1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</a:t>
            </a:r>
            <a:r>
              <a:rPr lang="en-IN" sz="1500" b="1" dirty="0" err="1" smtClean="0">
                <a:solidFill>
                  <a:srgbClr val="C00000"/>
                </a:solidFill>
              </a:rPr>
              <a:t>text,end</a:t>
            </a:r>
            <a:r>
              <a:rPr lang="en-IN" sz="1500" b="1" dirty="0" smtClean="0">
                <a:solidFill>
                  <a:srgbClr val="C00000"/>
                </a:solidFill>
              </a:rPr>
              <a:t>="")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print("Total lines read are :",lines)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FileNotFoundError</a:t>
            </a:r>
            <a:r>
              <a:rPr lang="en-IN" sz="1500" b="1" dirty="0" smtClean="0">
                <a:solidFill>
                  <a:srgbClr val="002060"/>
                </a:solidFill>
              </a:rPr>
              <a:t> as ex1: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print("Could not open the file: ",ex1)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OSError</a:t>
            </a:r>
            <a:r>
              <a:rPr lang="en-IN" sz="1500" b="1" dirty="0" smtClean="0">
                <a:solidFill>
                  <a:srgbClr val="002060"/>
                </a:solidFill>
              </a:rPr>
              <a:t> as ex2: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print("Error in file I/O: ",ex2)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if '</a:t>
            </a:r>
            <a:r>
              <a:rPr lang="en-IN" sz="1500" b="1" dirty="0" err="1" smtClean="0">
                <a:solidFill>
                  <a:srgbClr val="C00000"/>
                </a:solidFill>
              </a:rPr>
              <a:t>fobj</a:t>
            </a:r>
            <a:r>
              <a:rPr lang="en-IN" sz="1500" b="1" dirty="0" smtClean="0">
                <a:solidFill>
                  <a:srgbClr val="C00000"/>
                </a:solidFill>
              </a:rPr>
              <a:t>' in </a:t>
            </a:r>
            <a:r>
              <a:rPr lang="en-IN" sz="1500" b="1" dirty="0" err="1" smtClean="0">
                <a:solidFill>
                  <a:srgbClr val="C00000"/>
                </a:solidFill>
              </a:rPr>
              <a:t>globals</a:t>
            </a:r>
            <a:r>
              <a:rPr lang="en-IN" sz="1500" b="1" dirty="0" smtClean="0">
                <a:solidFill>
                  <a:srgbClr val="C00000"/>
                </a:solidFill>
              </a:rPr>
              <a:t>():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print("File closed successfully")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Appending Data In a File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We can use </a:t>
            </a:r>
            <a:r>
              <a:rPr lang="en-IN" sz="2400" b="1" dirty="0" smtClean="0">
                <a:solidFill>
                  <a:srgbClr val="C00000"/>
                </a:solidFill>
              </a:rPr>
              <a:t>"a"</a:t>
            </a:r>
            <a:r>
              <a:rPr lang="en-IN" sz="2400" dirty="0" smtClean="0"/>
              <a:t> mode to </a:t>
            </a:r>
            <a:r>
              <a:rPr lang="en-IN" sz="2400" b="1" dirty="0" smtClean="0">
                <a:solidFill>
                  <a:srgbClr val="C00000"/>
                </a:solidFill>
              </a:rPr>
              <a:t>append </a:t>
            </a:r>
            <a:r>
              <a:rPr lang="en-IN" sz="2400" dirty="0" smtClean="0"/>
              <a:t>data to end of the </a:t>
            </a:r>
            <a:r>
              <a:rPr lang="en-IN" sz="2400" b="1" dirty="0" smtClean="0">
                <a:solidFill>
                  <a:srgbClr val="C00000"/>
                </a:solidFill>
              </a:rPr>
              <a:t>file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we open the file in 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“a+” </a:t>
            </a:r>
            <a:r>
              <a:rPr lang="en-US" sz="2400" dirty="0" smtClean="0"/>
              <a:t>mode , the internal </a:t>
            </a:r>
            <a:r>
              <a:rPr lang="en-US" sz="2400" b="1" dirty="0" smtClean="0">
                <a:solidFill>
                  <a:srgbClr val="C00000"/>
                </a:solidFill>
              </a:rPr>
              <a:t>file pointer </a:t>
            </a:r>
            <a:r>
              <a:rPr lang="en-US" sz="2400" dirty="0" smtClean="0"/>
              <a:t>is placed </a:t>
            </a:r>
            <a:r>
              <a:rPr lang="en-US" sz="2400" b="1" dirty="0" smtClean="0">
                <a:solidFill>
                  <a:srgbClr val="C00000"/>
                </a:solidFill>
              </a:rPr>
              <a:t>at the end </a:t>
            </a:r>
            <a:r>
              <a:rPr lang="en-US" sz="2400" dirty="0" smtClean="0"/>
              <a:t>while </a:t>
            </a:r>
            <a:r>
              <a:rPr lang="en-US" sz="2400" b="1" dirty="0" smtClean="0">
                <a:solidFill>
                  <a:srgbClr val="C00000"/>
                </a:solidFill>
              </a:rPr>
              <a:t>writing</a:t>
            </a:r>
            <a:r>
              <a:rPr lang="en-US" sz="2400" dirty="0" smtClean="0"/>
              <a:t> the new data.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, the new text we write </a:t>
            </a:r>
            <a:r>
              <a:rPr lang="en-US" sz="2400" b="1" dirty="0" smtClean="0">
                <a:solidFill>
                  <a:srgbClr val="C00000"/>
                </a:solidFill>
              </a:rPr>
              <a:t>does not overwrite </a:t>
            </a:r>
            <a:r>
              <a:rPr lang="en-US" sz="2400" dirty="0" smtClean="0"/>
              <a:t>the previous contents of the file.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Moreover if the file is </a:t>
            </a:r>
            <a:r>
              <a:rPr lang="en-US" sz="2400" b="1" dirty="0" smtClean="0">
                <a:solidFill>
                  <a:srgbClr val="C00000"/>
                </a:solidFill>
              </a:rPr>
              <a:t>not present </a:t>
            </a:r>
            <a:r>
              <a:rPr lang="en-US" sz="2400" dirty="0" smtClean="0"/>
              <a:t>it gets </a:t>
            </a:r>
            <a:r>
              <a:rPr lang="en-US" sz="2400" b="1" dirty="0" smtClean="0">
                <a:solidFill>
                  <a:srgbClr val="C00000"/>
                </a:solidFill>
              </a:rPr>
              <a:t>created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14674</TotalTime>
  <Words>197</Words>
  <Application>Microsoft Office PowerPoint</Application>
  <PresentationFormat>On-screen Show (4:3)</PresentationFormat>
  <Paragraphs>176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The seek( ) Method</vt:lpstr>
      <vt:lpstr>seek( ) Examples</vt:lpstr>
      <vt:lpstr>Exercise</vt:lpstr>
      <vt:lpstr>Sample Output</vt:lpstr>
      <vt:lpstr>Solution</vt:lpstr>
      <vt:lpstr>Solution</vt:lpstr>
      <vt:lpstr> Appending Data In a File</vt:lpstr>
      <vt:lpstr> Example</vt:lpstr>
      <vt:lpstr> Example</vt:lpstr>
      <vt:lpstr> Using with Statement</vt:lpstr>
      <vt:lpstr> Important Points About with Statement</vt:lpstr>
      <vt:lpstr> Example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1790</cp:revision>
  <dcterms:created xsi:type="dcterms:W3CDTF">2015-12-21T13:46:48Z</dcterms:created>
  <dcterms:modified xsi:type="dcterms:W3CDTF">2019-05-14T14:03:50Z</dcterms:modified>
</cp:coreProperties>
</file>