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423" r:id="rId3"/>
    <p:sldId id="424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6" r:id="rId15"/>
    <p:sldId id="495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4" r:id="rId24"/>
    <p:sldId id="511" r:id="rId25"/>
    <p:sldId id="508" r:id="rId26"/>
    <p:sldId id="513" r:id="rId27"/>
    <p:sldId id="512" r:id="rId28"/>
    <p:sldId id="507" r:id="rId29"/>
    <p:sldId id="510" r:id="rId30"/>
    <p:sldId id="515" r:id="rId31"/>
    <p:sldId id="506" r:id="rId32"/>
    <p:sldId id="514" r:id="rId33"/>
    <p:sldId id="450" r:id="rId34"/>
    <p:sldId id="517" r:id="rId35"/>
    <p:sldId id="518" r:id="rId36"/>
    <p:sldId id="520" r:id="rId37"/>
    <p:sldId id="519" r:id="rId38"/>
    <p:sldId id="52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23-07-2018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23-07-2018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23-07-2018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23-07-2018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23-07-2018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23-07-2018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Important Points </a:t>
            </a:r>
            <a:br>
              <a:rPr lang="en-US" sz="2800" b="1" dirty="0" smtClean="0"/>
            </a:br>
            <a:r>
              <a:rPr lang="en-US" sz="2800" b="1" dirty="0" smtClean="0"/>
              <a:t>About complex Data Type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letter </a:t>
            </a:r>
            <a:r>
              <a:rPr lang="en-US" sz="2400" b="1" dirty="0" smtClean="0">
                <a:solidFill>
                  <a:srgbClr val="C00000"/>
                </a:solidFill>
              </a:rPr>
              <a:t>j</a:t>
            </a:r>
            <a:r>
              <a:rPr lang="en-US" sz="2400" dirty="0" smtClean="0">
                <a:solidFill>
                  <a:schemeClr val="tx1"/>
                </a:solidFill>
              </a:rPr>
              <a:t> , should only appear in suffix , not in prefix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2786058"/>
            <a:ext cx="7929618" cy="1423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Important Points </a:t>
            </a:r>
            <a:br>
              <a:rPr lang="en-US" sz="2800" b="1" dirty="0" smtClean="0"/>
            </a:br>
            <a:r>
              <a:rPr lang="en-US" sz="2800" b="1" dirty="0" smtClean="0"/>
              <a:t>About complex Data Type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real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imaginary</a:t>
            </a:r>
            <a:r>
              <a:rPr lang="en-US" sz="2400" dirty="0" smtClean="0">
                <a:solidFill>
                  <a:schemeClr val="tx1"/>
                </a:solidFill>
              </a:rPr>
              <a:t> parts are allowed to be </a:t>
            </a:r>
            <a:r>
              <a:rPr lang="en-US" sz="2400" b="1" dirty="0" smtClean="0">
                <a:solidFill>
                  <a:srgbClr val="C00000"/>
                </a:solidFill>
              </a:rPr>
              <a:t>integers</a:t>
            </a:r>
            <a:r>
              <a:rPr lang="en-US" sz="2400" dirty="0" smtClean="0">
                <a:solidFill>
                  <a:schemeClr val="tx1"/>
                </a:solidFill>
              </a:rPr>
              <a:t> as well as </a:t>
            </a:r>
            <a:r>
              <a:rPr lang="en-US" sz="2400" b="1" dirty="0" smtClean="0">
                <a:solidFill>
                  <a:srgbClr val="C00000"/>
                </a:solidFill>
              </a:rPr>
              <a:t>floats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53" y="2786058"/>
            <a:ext cx="7453731" cy="1423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Important Points </a:t>
            </a:r>
            <a:br>
              <a:rPr lang="en-US" sz="2800" b="1" dirty="0" smtClean="0"/>
            </a:br>
            <a:r>
              <a:rPr lang="en-US" sz="2800" b="1" dirty="0" smtClean="0"/>
              <a:t>About complex Data Type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real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b="1" dirty="0" smtClean="0">
                <a:solidFill>
                  <a:srgbClr val="C00000"/>
                </a:solidFill>
              </a:rPr>
              <a:t>part </a:t>
            </a:r>
            <a:r>
              <a:rPr lang="en-US" sz="2400" dirty="0" smtClean="0">
                <a:solidFill>
                  <a:schemeClr val="tx1"/>
                </a:solidFill>
              </a:rPr>
              <a:t>can be specified in any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form </a:t>
            </a:r>
            <a:r>
              <a:rPr lang="en-US" sz="2400" b="1" dirty="0" smtClean="0">
                <a:solidFill>
                  <a:schemeClr val="tx1"/>
                </a:solidFill>
              </a:rPr>
              <a:t>i.e.</a:t>
            </a:r>
            <a:r>
              <a:rPr lang="en-US" sz="2400" b="1" dirty="0" smtClean="0">
                <a:solidFill>
                  <a:srgbClr val="C00000"/>
                </a:solidFill>
              </a:rPr>
              <a:t> decimal </a:t>
            </a:r>
            <a:r>
              <a:rPr lang="en-US" sz="2400" dirty="0" smtClean="0">
                <a:solidFill>
                  <a:schemeClr val="tx1"/>
                </a:solidFill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</a:rPr>
              <a:t> binary </a:t>
            </a:r>
            <a:r>
              <a:rPr lang="en-US" sz="2400" dirty="0" smtClean="0">
                <a:solidFill>
                  <a:schemeClr val="tx1"/>
                </a:solidFill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</a:rPr>
              <a:t> octal </a:t>
            </a:r>
            <a:r>
              <a:rPr lang="en-US" sz="2400" dirty="0" smtClean="0">
                <a:solidFill>
                  <a:schemeClr val="tx1"/>
                </a:solidFill>
              </a:rPr>
              <a:t>or</a:t>
            </a:r>
            <a:r>
              <a:rPr lang="en-US" sz="2400" b="1" dirty="0" smtClean="0">
                <a:solidFill>
                  <a:srgbClr val="C00000"/>
                </a:solidFill>
              </a:rPr>
              <a:t> hexadecimal </a:t>
            </a:r>
            <a:r>
              <a:rPr lang="en-US" sz="2400" dirty="0" smtClean="0">
                <a:solidFill>
                  <a:schemeClr val="tx1"/>
                </a:solidFill>
              </a:rPr>
              <a:t>but the </a:t>
            </a:r>
            <a:r>
              <a:rPr lang="en-US" sz="2400" b="1" dirty="0" smtClean="0">
                <a:solidFill>
                  <a:srgbClr val="C00000"/>
                </a:solidFill>
              </a:rPr>
              <a:t>imaginary part </a:t>
            </a:r>
            <a:r>
              <a:rPr lang="en-US" sz="2400" dirty="0" smtClean="0">
                <a:solidFill>
                  <a:schemeClr val="tx1"/>
                </a:solidFill>
              </a:rPr>
              <a:t>should only be in </a:t>
            </a:r>
            <a:r>
              <a:rPr lang="en-US" sz="2400" b="1" dirty="0" smtClean="0">
                <a:solidFill>
                  <a:srgbClr val="C00000"/>
                </a:solidFill>
              </a:rPr>
              <a:t>decimal form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76" y="3301965"/>
            <a:ext cx="4907540" cy="968450"/>
          </a:xfrm>
          <a:prstGeom prst="rect">
            <a:avLst/>
          </a:prstGeom>
        </p:spPr>
      </p:pic>
      <p:pic>
        <p:nvPicPr>
          <p:cNvPr id="7" name="Picture 6" descr="complex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977" y="4857761"/>
            <a:ext cx="4929221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Important Points </a:t>
            </a:r>
            <a:br>
              <a:rPr lang="en-US" sz="2800" b="1" dirty="0" smtClean="0"/>
            </a:br>
            <a:r>
              <a:rPr lang="en-US" sz="2800" b="1" dirty="0" smtClean="0"/>
              <a:t>About complex Data Type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 can display </a:t>
            </a:r>
            <a:r>
              <a:rPr lang="en-US" sz="2400" b="1" dirty="0" smtClean="0">
                <a:solidFill>
                  <a:srgbClr val="C00000"/>
                </a:solidFill>
              </a:rPr>
              <a:t>real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imaginary</a:t>
            </a:r>
            <a:r>
              <a:rPr lang="en-US" sz="2400" dirty="0" smtClean="0">
                <a:solidFill>
                  <a:schemeClr val="tx1"/>
                </a:solidFill>
              </a:rPr>
              <a:t> part separately by using the attributes of complex types called </a:t>
            </a:r>
            <a:r>
              <a:rPr lang="en-US" sz="2400" b="1" dirty="0" smtClean="0">
                <a:solidFill>
                  <a:srgbClr val="7030A0"/>
                </a:solidFill>
              </a:rPr>
              <a:t>“real” </a:t>
            </a: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b="1" dirty="0" smtClean="0">
                <a:solidFill>
                  <a:srgbClr val="7030A0"/>
                </a:solidFill>
              </a:rPr>
              <a:t>“</a:t>
            </a:r>
            <a:r>
              <a:rPr lang="en-US" sz="2400" b="1" dirty="0" err="1" smtClean="0">
                <a:solidFill>
                  <a:srgbClr val="7030A0"/>
                </a:solidFill>
              </a:rPr>
              <a:t>imag</a:t>
            </a:r>
            <a:r>
              <a:rPr lang="en-US" sz="2400" b="1" dirty="0" smtClean="0">
                <a:solidFill>
                  <a:srgbClr val="7030A0"/>
                </a:solidFill>
              </a:rPr>
              <a:t>”.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Don’t think </a:t>
            </a:r>
            <a:r>
              <a:rPr lang="en-US" sz="2400" b="1" dirty="0" smtClean="0">
                <a:solidFill>
                  <a:srgbClr val="7030A0"/>
                </a:solidFill>
              </a:rPr>
              <a:t>real </a:t>
            </a:r>
            <a:r>
              <a:rPr lang="en-US" sz="2400" dirty="0" smtClean="0">
                <a:solidFill>
                  <a:schemeClr val="tx1"/>
                </a:solidFill>
              </a:rPr>
              <a:t>and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imag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are functions , rather they are </a:t>
            </a:r>
            <a:r>
              <a:rPr lang="en-US" sz="2400" b="1" dirty="0" smtClean="0">
                <a:solidFill>
                  <a:srgbClr val="C00000"/>
                </a:solidFill>
              </a:rPr>
              <a:t>attributes/properties</a:t>
            </a:r>
            <a:r>
              <a:rPr lang="en-US" sz="2400" dirty="0" smtClean="0">
                <a:solidFill>
                  <a:schemeClr val="tx1"/>
                </a:solidFill>
              </a:rPr>
              <a:t> of </a:t>
            </a:r>
            <a:r>
              <a:rPr lang="en-US" sz="2400" b="1" dirty="0" smtClean="0">
                <a:solidFill>
                  <a:srgbClr val="C00000"/>
                </a:solidFill>
              </a:rPr>
              <a:t>complex data type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780" y="3301964"/>
            <a:ext cx="5503484" cy="1341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/>
              <a:t>bool</a:t>
            </a:r>
            <a:r>
              <a:rPr lang="en-US" sz="2800" b="1" dirty="0" smtClean="0"/>
              <a:t> Data Type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 Python , to represent </a:t>
            </a:r>
            <a:r>
              <a:rPr lang="en-US" sz="2400" b="1" dirty="0" err="1" smtClean="0">
                <a:solidFill>
                  <a:srgbClr val="C00000"/>
                </a:solidFill>
              </a:rPr>
              <a:t>boolean</a:t>
            </a:r>
            <a:r>
              <a:rPr lang="en-US" sz="2400" dirty="0" smtClean="0">
                <a:solidFill>
                  <a:schemeClr val="tx1"/>
                </a:solidFill>
              </a:rPr>
              <a:t> values we have </a:t>
            </a:r>
            <a:r>
              <a:rPr lang="en-US" sz="2400" b="1" dirty="0" err="1" smtClean="0">
                <a:solidFill>
                  <a:srgbClr val="C00000"/>
                </a:solidFill>
              </a:rPr>
              <a:t>bool</a:t>
            </a:r>
            <a:r>
              <a:rPr lang="en-US" sz="2400" b="1" dirty="0" smtClean="0">
                <a:solidFill>
                  <a:srgbClr val="C00000"/>
                </a:solidFill>
              </a:rPr>
              <a:t> data type.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b="1" dirty="0" err="1" smtClean="0">
                <a:solidFill>
                  <a:srgbClr val="C00000"/>
                </a:solidFill>
              </a:rPr>
              <a:t>bool</a:t>
            </a:r>
            <a:r>
              <a:rPr lang="en-IN" sz="2400" b="1" dirty="0" smtClean="0">
                <a:solidFill>
                  <a:srgbClr val="C00000"/>
                </a:solidFill>
              </a:rPr>
              <a:t> data type </a:t>
            </a:r>
            <a:r>
              <a:rPr lang="en-IN" sz="2400" dirty="0" smtClean="0">
                <a:solidFill>
                  <a:schemeClr val="tx1"/>
                </a:solidFill>
              </a:rPr>
              <a:t>can be one of two values, either </a:t>
            </a:r>
            <a:r>
              <a:rPr lang="en-IN" sz="2400" b="1" dirty="0" smtClean="0">
                <a:solidFill>
                  <a:srgbClr val="C00000"/>
                </a:solidFill>
              </a:rPr>
              <a:t>True</a:t>
            </a:r>
            <a:r>
              <a:rPr lang="en-IN" sz="2400" dirty="0" smtClean="0">
                <a:solidFill>
                  <a:schemeClr val="tx1"/>
                </a:solidFill>
              </a:rPr>
              <a:t> or </a:t>
            </a:r>
            <a:r>
              <a:rPr lang="en-IN" sz="2400" b="1" dirty="0" smtClean="0">
                <a:solidFill>
                  <a:srgbClr val="C00000"/>
                </a:solidFill>
              </a:rPr>
              <a:t>False</a:t>
            </a:r>
            <a:r>
              <a:rPr lang="en-IN" sz="2400" dirty="0" smtClean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We use Booleans in programming to make comparisons and to control the flow of the program.</a:t>
            </a: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Examples</a:t>
            </a:r>
            <a:endParaRPr lang="en-IN" sz="2800" b="1" dirty="0"/>
          </a:p>
        </p:txBody>
      </p:sp>
      <p:pic>
        <p:nvPicPr>
          <p:cNvPr id="6" name="Content Placeholder 5" descr="datatype2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3786214" cy="1214446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datatype2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3714752"/>
            <a:ext cx="3857651" cy="11655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Important Points </a:t>
            </a:r>
            <a:br>
              <a:rPr lang="en-US" sz="2800" b="1" dirty="0" smtClean="0"/>
            </a:br>
            <a:r>
              <a:rPr lang="en-US" sz="2800" b="1" dirty="0" smtClean="0"/>
              <a:t>About </a:t>
            </a:r>
            <a:r>
              <a:rPr lang="en-US" sz="2800" b="1" dirty="0" err="1" smtClean="0"/>
              <a:t>bool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  <a:r>
              <a:rPr lang="en-US" sz="2400" dirty="0" smtClean="0">
                <a:solidFill>
                  <a:schemeClr val="tx1"/>
                </a:solidFill>
              </a:rPr>
              <a:t> are </a:t>
            </a:r>
            <a:r>
              <a:rPr lang="en-US" sz="2400" b="1" dirty="0" smtClean="0">
                <a:solidFill>
                  <a:srgbClr val="7030A0"/>
                </a:solidFill>
              </a:rPr>
              <a:t>keywords</a:t>
            </a:r>
            <a:r>
              <a:rPr lang="en-US" sz="2400" dirty="0" smtClean="0">
                <a:solidFill>
                  <a:schemeClr val="tx1"/>
                </a:solidFill>
              </a:rPr>
              <a:t> , so case sensitivity must be remembered while assigning them otherwise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will give error</a:t>
            </a: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3071810"/>
            <a:ext cx="6143668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Important Points </a:t>
            </a:r>
            <a:br>
              <a:rPr lang="en-US" sz="2800" b="1" dirty="0" smtClean="0"/>
            </a:br>
            <a:r>
              <a:rPr lang="en-US" sz="2800" b="1" dirty="0" smtClean="0"/>
              <a:t>About </a:t>
            </a:r>
            <a:r>
              <a:rPr lang="en-US" sz="2800" b="1" dirty="0" err="1" smtClean="0"/>
              <a:t>bool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All test conditions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return the result as </a:t>
            </a:r>
            <a:r>
              <a:rPr lang="en-US" sz="2400" b="1" dirty="0" err="1" smtClean="0">
                <a:solidFill>
                  <a:srgbClr val="C00000"/>
                </a:solidFill>
              </a:rPr>
              <a:t>bool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which could be either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  <a:r>
              <a:rPr lang="en-US" sz="2400" dirty="0" smtClean="0">
                <a:solidFill>
                  <a:schemeClr val="tx1"/>
                </a:solidFill>
              </a:rPr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2643182"/>
            <a:ext cx="4429156" cy="1428760"/>
          </a:xfrm>
          <a:prstGeom prst="rect">
            <a:avLst/>
          </a:prstGeom>
        </p:spPr>
      </p:pic>
      <p:pic>
        <p:nvPicPr>
          <p:cNvPr id="7" name="Picture 6" descr="bool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538" y="4357694"/>
            <a:ext cx="4429156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Important Points </a:t>
            </a:r>
            <a:br>
              <a:rPr lang="en-US" sz="2800" b="1" dirty="0" smtClean="0"/>
            </a:br>
            <a:r>
              <a:rPr lang="en-US" sz="2800" b="1" dirty="0" smtClean="0"/>
              <a:t>About </a:t>
            </a:r>
            <a:r>
              <a:rPr lang="en-US" sz="2800" b="1" dirty="0" err="1" smtClean="0"/>
              <a:t>bool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To understand the next point , try to guess the output of the following: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a=True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b=False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c=</a:t>
            </a:r>
            <a:r>
              <a:rPr lang="en-US" sz="2400" b="1" dirty="0" err="1" smtClean="0">
                <a:solidFill>
                  <a:srgbClr val="7030A0"/>
                </a:solidFill>
              </a:rPr>
              <a:t>a+b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print(c)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1</a:t>
            </a:r>
            <a:endParaRPr lang="en-US" sz="2300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43306" y="2285992"/>
            <a:ext cx="2071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a=True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b=True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c=</a:t>
            </a:r>
            <a:r>
              <a:rPr lang="en-US" sz="2400" b="1" dirty="0" err="1" smtClean="0">
                <a:solidFill>
                  <a:srgbClr val="7030A0"/>
                </a:solidFill>
              </a:rPr>
              <a:t>a+b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2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57950" y="2357430"/>
            <a:ext cx="2071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a=False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b=False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c=</a:t>
            </a:r>
            <a:r>
              <a:rPr lang="en-US" sz="2400" b="1" dirty="0" err="1" smtClean="0">
                <a:solidFill>
                  <a:srgbClr val="7030A0"/>
                </a:solidFill>
              </a:rPr>
              <a:t>a+b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0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6" y="5143512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above outputs make it clear that internally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stores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False </a:t>
            </a:r>
            <a:r>
              <a:rPr lang="en-US" sz="2400" dirty="0" smtClean="0"/>
              <a:t>as </a:t>
            </a:r>
            <a:r>
              <a:rPr lang="en-US" sz="2400" b="1" u="sng" dirty="0" smtClean="0">
                <a:solidFill>
                  <a:srgbClr val="0070C0"/>
                </a:solidFill>
              </a:rPr>
              <a:t>integers</a:t>
            </a:r>
            <a:r>
              <a:rPr lang="en-US" sz="2400" dirty="0" smtClean="0"/>
              <a:t> with the value 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0 </a:t>
            </a:r>
            <a:r>
              <a:rPr lang="en-US" sz="2400" dirty="0" smtClean="0"/>
              <a:t>respectively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/>
              <a:t>str</a:t>
            </a:r>
            <a:r>
              <a:rPr lang="en-US" sz="2800" b="1" dirty="0" smtClean="0"/>
              <a:t> Data Type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Just like any other language , in </a:t>
            </a:r>
            <a:r>
              <a:rPr lang="en-IN" sz="2400" b="1" dirty="0" smtClean="0">
                <a:solidFill>
                  <a:srgbClr val="C00000"/>
                </a:solidFill>
              </a:rPr>
              <a:t>Python </a:t>
            </a:r>
            <a:r>
              <a:rPr lang="en-IN" sz="2400" dirty="0" smtClean="0">
                <a:solidFill>
                  <a:schemeClr val="tx1"/>
                </a:solidFill>
              </a:rPr>
              <a:t>also a</a:t>
            </a:r>
            <a:r>
              <a:rPr lang="en-IN" sz="2400" b="1" dirty="0" smtClean="0">
                <a:solidFill>
                  <a:srgbClr val="C00000"/>
                </a:solidFill>
              </a:rPr>
              <a:t> String </a:t>
            </a:r>
            <a:r>
              <a:rPr lang="en-IN" sz="2400" dirty="0" smtClean="0">
                <a:solidFill>
                  <a:schemeClr val="tx1"/>
                </a:solidFill>
              </a:rPr>
              <a:t>is sequence of characters.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>
                <a:solidFill>
                  <a:schemeClr val="tx1"/>
                </a:solidFill>
              </a:rPr>
              <a:t> does not have a </a:t>
            </a:r>
            <a:r>
              <a:rPr lang="en-IN" sz="2400" b="1" dirty="0" smtClean="0">
                <a:solidFill>
                  <a:srgbClr val="C00000"/>
                </a:solidFill>
              </a:rPr>
              <a:t>char data type</a:t>
            </a:r>
            <a:r>
              <a:rPr lang="en-IN" sz="2400" dirty="0" smtClean="0">
                <a:solidFill>
                  <a:schemeClr val="tx1"/>
                </a:solidFill>
              </a:rPr>
              <a:t>, unlike </a:t>
            </a:r>
            <a:r>
              <a:rPr lang="en-IN" sz="2400" b="1" dirty="0" smtClean="0">
                <a:solidFill>
                  <a:srgbClr val="C00000"/>
                </a:solidFill>
              </a:rPr>
              <a:t>C/C++ </a:t>
            </a:r>
            <a:r>
              <a:rPr lang="en-IN" sz="2400" dirty="0" smtClean="0">
                <a:solidFill>
                  <a:schemeClr val="tx1"/>
                </a:solidFill>
              </a:rPr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We can use </a:t>
            </a:r>
            <a:r>
              <a:rPr lang="en-IN" sz="2400" b="1" dirty="0" smtClean="0">
                <a:solidFill>
                  <a:srgbClr val="C00000"/>
                </a:solidFill>
              </a:rPr>
              <a:t>single quotes </a:t>
            </a:r>
            <a:r>
              <a:rPr lang="en-IN" sz="2400" dirty="0" smtClean="0">
                <a:solidFill>
                  <a:schemeClr val="tx1"/>
                </a:solidFill>
              </a:rPr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double quotes </a:t>
            </a:r>
            <a:r>
              <a:rPr lang="en-IN" sz="2400" dirty="0" smtClean="0">
                <a:solidFill>
                  <a:schemeClr val="tx1"/>
                </a:solidFill>
              </a:rPr>
              <a:t>to represent strings.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However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recommends to use </a:t>
            </a:r>
            <a:r>
              <a:rPr lang="en-US" sz="2400" b="1" dirty="0" smtClean="0">
                <a:solidFill>
                  <a:srgbClr val="C00000"/>
                </a:solidFill>
              </a:rPr>
              <a:t>single quotes</a:t>
            </a:r>
            <a:endParaRPr lang="en-US" sz="23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/>
              <a:t>More On Data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float </a:t>
            </a:r>
            <a:r>
              <a:rPr lang="en-US" sz="2400" dirty="0" smtClean="0">
                <a:solidFill>
                  <a:schemeClr val="tx1"/>
                </a:solidFill>
              </a:rPr>
              <a:t>Type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complex </a:t>
            </a:r>
            <a:r>
              <a:rPr lang="en-US" sz="2400" dirty="0" smtClean="0">
                <a:solidFill>
                  <a:schemeClr val="tx1"/>
                </a:solidFill>
              </a:rPr>
              <a:t>Type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b="1" dirty="0" err="1" smtClean="0">
                <a:solidFill>
                  <a:srgbClr val="C00000"/>
                </a:solidFill>
              </a:rPr>
              <a:t>bool</a:t>
            </a:r>
            <a:r>
              <a:rPr lang="en-US" sz="2400" dirty="0" smtClean="0">
                <a:solidFill>
                  <a:schemeClr val="tx1"/>
                </a:solidFill>
              </a:rPr>
              <a:t> Type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b="1" dirty="0" err="1" smtClean="0">
                <a:solidFill>
                  <a:srgbClr val="C00000"/>
                </a:solidFill>
              </a:rPr>
              <a:t>str</a:t>
            </a:r>
            <a:r>
              <a:rPr lang="en-US" sz="2400" dirty="0" smtClean="0">
                <a:solidFill>
                  <a:schemeClr val="tx1"/>
                </a:solidFill>
              </a:rPr>
              <a:t> Type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Examples</a:t>
            </a:r>
            <a:endParaRPr lang="en-IN" sz="2800" b="1" dirty="0"/>
          </a:p>
        </p:txBody>
      </p:sp>
      <p:pic>
        <p:nvPicPr>
          <p:cNvPr id="6" name="Content Placeholder 5" descr="datatype2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99025"/>
            <a:ext cx="3929090" cy="1073867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datatype2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2857496"/>
            <a:ext cx="3857651" cy="10904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143380"/>
            <a:ext cx="8850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The data type used by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internally for storing Strings is    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str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9" name="Picture 8" descr="str2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282" y="5143512"/>
            <a:ext cx="3858164" cy="10859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Important Points </a:t>
            </a:r>
            <a:br>
              <a:rPr lang="en-US" sz="2800" b="1" dirty="0" smtClean="0"/>
            </a:br>
            <a:r>
              <a:rPr lang="en-US" sz="2800" b="1" dirty="0" smtClean="0"/>
              <a:t>About Strings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Unlike </a:t>
            </a:r>
            <a:r>
              <a:rPr lang="en-US" sz="2400" b="1" dirty="0" smtClean="0">
                <a:solidFill>
                  <a:srgbClr val="C00000"/>
                </a:solidFill>
              </a:rPr>
              <a:t>C language 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does not uses </a:t>
            </a:r>
            <a:r>
              <a:rPr lang="en-US" sz="2400" b="1" dirty="0" smtClean="0">
                <a:solidFill>
                  <a:srgbClr val="7030A0"/>
                </a:solidFill>
              </a:rPr>
              <a:t>ASCII </a:t>
            </a:r>
            <a:r>
              <a:rPr lang="en-US" sz="2400" dirty="0" smtClean="0">
                <a:solidFill>
                  <a:schemeClr val="tx1"/>
                </a:solidFill>
              </a:rPr>
              <a:t>number system for characters . It uses </a:t>
            </a:r>
            <a:r>
              <a:rPr lang="en-US" sz="2400" b="1" dirty="0" smtClean="0">
                <a:solidFill>
                  <a:srgbClr val="7030A0"/>
                </a:solidFill>
              </a:rPr>
              <a:t>UNICODE </a:t>
            </a:r>
            <a:r>
              <a:rPr lang="en-US" sz="2400" dirty="0" smtClean="0">
                <a:solidFill>
                  <a:schemeClr val="tx1"/>
                </a:solidFill>
              </a:rPr>
              <a:t>number system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UNICODE</a:t>
            </a:r>
            <a:r>
              <a:rPr lang="en-US" sz="2400" dirty="0" smtClean="0">
                <a:solidFill>
                  <a:schemeClr val="tx1"/>
                </a:solidFill>
              </a:rPr>
              <a:t> is a number system which supports much wider range of characters compared to </a:t>
            </a:r>
            <a:r>
              <a:rPr lang="en-US" sz="2400" b="1" dirty="0" smtClean="0">
                <a:solidFill>
                  <a:srgbClr val="7030A0"/>
                </a:solidFill>
              </a:rPr>
              <a:t>ASCII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As far as Python is concerned , it uses </a:t>
            </a:r>
            <a:r>
              <a:rPr lang="en-US" sz="2400" b="1" dirty="0" smtClean="0">
                <a:solidFill>
                  <a:srgbClr val="7030A0"/>
                </a:solidFill>
              </a:rPr>
              <a:t>UNICODE</a:t>
            </a:r>
            <a:r>
              <a:rPr lang="en-US" sz="2400" dirty="0" smtClean="0">
                <a:solidFill>
                  <a:schemeClr val="tx1"/>
                </a:solidFill>
              </a:rPr>
              <a:t> to support </a:t>
            </a:r>
            <a:r>
              <a:rPr lang="en-US" sz="2400" b="1" dirty="0" smtClean="0">
                <a:solidFill>
                  <a:srgbClr val="C00000"/>
                </a:solidFill>
              </a:rPr>
              <a:t>65536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characters with their numeric values ranging from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  <a:r>
              <a:rPr lang="en-US" sz="2400" dirty="0" smtClean="0">
                <a:solidFill>
                  <a:schemeClr val="tx1"/>
                </a:solidFill>
              </a:rPr>
              <a:t> to </a:t>
            </a:r>
            <a:r>
              <a:rPr lang="en-US" sz="2400" b="1" dirty="0" smtClean="0">
                <a:solidFill>
                  <a:srgbClr val="C00000"/>
                </a:solidFill>
              </a:rPr>
              <a:t>65535 </a:t>
            </a:r>
            <a:r>
              <a:rPr lang="en-US" sz="2400" dirty="0" smtClean="0">
                <a:solidFill>
                  <a:schemeClr val="tx1"/>
                </a:solidFill>
              </a:rPr>
              <a:t>which covers almost every spoken language in the world like </a:t>
            </a:r>
            <a:r>
              <a:rPr lang="en-US" sz="2400" b="1" dirty="0" smtClean="0">
                <a:solidFill>
                  <a:srgbClr val="C00000"/>
                </a:solidFill>
              </a:rPr>
              <a:t>English </a:t>
            </a:r>
            <a:r>
              <a:rPr lang="en-US" sz="2400" dirty="0" smtClean="0">
                <a:solidFill>
                  <a:schemeClr val="tx1"/>
                </a:solidFill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</a:rPr>
              <a:t> Greek </a:t>
            </a:r>
            <a:r>
              <a:rPr lang="en-US" sz="2400" dirty="0" smtClean="0">
                <a:solidFill>
                  <a:schemeClr val="tx1"/>
                </a:solidFill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</a:rPr>
              <a:t> Spanish </a:t>
            </a:r>
            <a:r>
              <a:rPr lang="en-US" sz="2400" dirty="0" smtClean="0">
                <a:solidFill>
                  <a:schemeClr val="tx1"/>
                </a:solidFill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</a:rPr>
              <a:t> Chinese </a:t>
            </a:r>
            <a:r>
              <a:rPr lang="en-US" sz="2400" dirty="0" smtClean="0">
                <a:solidFill>
                  <a:schemeClr val="tx1"/>
                </a:solidFill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</a:rPr>
              <a:t> Japanese </a:t>
            </a:r>
            <a:r>
              <a:rPr lang="en-US" sz="2400" dirty="0" smtClean="0">
                <a:solidFill>
                  <a:schemeClr val="tx1"/>
                </a:solidFill>
              </a:rPr>
              <a:t>etc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Important Points </a:t>
            </a:r>
            <a:br>
              <a:rPr lang="en-US" sz="2800" b="1" dirty="0" smtClean="0"/>
            </a:br>
            <a:r>
              <a:rPr lang="en-US" sz="2800" b="1" dirty="0" smtClean="0"/>
              <a:t>About Strings</a:t>
            </a:r>
            <a:endParaRPr lang="en-IN" sz="2800" b="1" dirty="0"/>
          </a:p>
        </p:txBody>
      </p:sp>
      <p:pic>
        <p:nvPicPr>
          <p:cNvPr id="6" name="Content Placeholder 5" descr="str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214973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Important Points </a:t>
            </a:r>
            <a:br>
              <a:rPr lang="en-US" sz="2800" b="1" dirty="0" smtClean="0"/>
            </a:br>
            <a:r>
              <a:rPr lang="en-US" sz="2800" b="1" dirty="0" smtClean="0"/>
              <a:t>About Strings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Whenever we display a </a:t>
            </a:r>
            <a:r>
              <a:rPr lang="en-US" sz="2400" b="1" dirty="0" smtClean="0">
                <a:solidFill>
                  <a:srgbClr val="C00000"/>
                </a:solidFill>
              </a:rPr>
              <a:t>string value </a:t>
            </a:r>
            <a:r>
              <a:rPr lang="en-US" sz="2400" dirty="0" smtClean="0">
                <a:solidFill>
                  <a:schemeClr val="tx1"/>
                </a:solidFill>
              </a:rPr>
              <a:t>directly on </a:t>
            </a:r>
            <a:r>
              <a:rPr lang="en-US" sz="2400" b="1" dirty="0" smtClean="0">
                <a:solidFill>
                  <a:srgbClr val="C00000"/>
                </a:solidFill>
              </a:rPr>
              <a:t>Python’s shell </a:t>
            </a:r>
            <a:r>
              <a:rPr lang="en-US" sz="2400" dirty="0" smtClean="0">
                <a:solidFill>
                  <a:schemeClr val="tx1"/>
                </a:solidFill>
              </a:rPr>
              <a:t>i.e. without using the function </a:t>
            </a:r>
            <a:r>
              <a:rPr lang="en-US" sz="2400" b="1" dirty="0" smtClean="0">
                <a:solidFill>
                  <a:srgbClr val="C00000"/>
                </a:solidFill>
              </a:rPr>
              <a:t>print()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Python’s shell </a:t>
            </a:r>
            <a:r>
              <a:rPr lang="en-US" sz="2400" dirty="0" smtClean="0">
                <a:solidFill>
                  <a:schemeClr val="tx1"/>
                </a:solidFill>
              </a:rPr>
              <a:t>automatically encloses it in </a:t>
            </a:r>
            <a:r>
              <a:rPr lang="en-US" sz="2400" b="1" dirty="0" smtClean="0">
                <a:solidFill>
                  <a:srgbClr val="C00000"/>
                </a:solidFill>
              </a:rPr>
              <a:t>single quotes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However this does not happen when we use </a:t>
            </a:r>
            <a:r>
              <a:rPr lang="en-US" sz="2400" b="1" dirty="0" smtClean="0">
                <a:solidFill>
                  <a:srgbClr val="C00000"/>
                </a:solidFill>
              </a:rPr>
              <a:t>print() </a:t>
            </a:r>
            <a:r>
              <a:rPr lang="en-US" sz="2400" dirty="0" smtClean="0">
                <a:solidFill>
                  <a:schemeClr val="tx1"/>
                </a:solidFill>
              </a:rPr>
              <a:t>function to print a </a:t>
            </a:r>
            <a:r>
              <a:rPr lang="en-US" sz="2400" b="1" dirty="0" smtClean="0">
                <a:solidFill>
                  <a:srgbClr val="C00000"/>
                </a:solidFill>
              </a:rPr>
              <a:t>string value</a:t>
            </a:r>
            <a:endParaRPr lang="en-US" sz="21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str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14" y="3214686"/>
            <a:ext cx="4029638" cy="809738"/>
          </a:xfrm>
          <a:prstGeom prst="rect">
            <a:avLst/>
          </a:prstGeom>
        </p:spPr>
      </p:pic>
      <p:pic>
        <p:nvPicPr>
          <p:cNvPr id="9" name="Picture 8" descr="str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414" y="5357826"/>
            <a:ext cx="3839111" cy="809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Important Points </a:t>
            </a:r>
            <a:br>
              <a:rPr lang="en-US" sz="2800" b="1" dirty="0" smtClean="0"/>
            </a:br>
            <a:r>
              <a:rPr lang="en-US" sz="2800" b="1" dirty="0" smtClean="0"/>
              <a:t>About Strings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If a string starts with </a:t>
            </a:r>
            <a:r>
              <a:rPr lang="en-US" sz="2400" b="1" dirty="0" smtClean="0">
                <a:solidFill>
                  <a:srgbClr val="C00000"/>
                </a:solidFill>
              </a:rPr>
              <a:t>double quotes </a:t>
            </a:r>
            <a:r>
              <a:rPr lang="en-US" sz="2400" dirty="0" smtClean="0">
                <a:solidFill>
                  <a:schemeClr val="tx1"/>
                </a:solidFill>
              </a:rPr>
              <a:t>, it must end with </a:t>
            </a:r>
            <a:r>
              <a:rPr lang="en-US" sz="2400" b="1" dirty="0" smtClean="0">
                <a:solidFill>
                  <a:srgbClr val="C00000"/>
                </a:solidFill>
              </a:rPr>
              <a:t>double quotes </a:t>
            </a:r>
            <a:r>
              <a:rPr lang="en-US" sz="2400" dirty="0" smtClean="0">
                <a:solidFill>
                  <a:schemeClr val="tx1"/>
                </a:solidFill>
              </a:rPr>
              <a:t>only 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Similarly if it starts with </a:t>
            </a:r>
            <a:r>
              <a:rPr lang="en-US" sz="2400" b="1" dirty="0" smtClean="0">
                <a:solidFill>
                  <a:srgbClr val="C00000"/>
                </a:solidFill>
              </a:rPr>
              <a:t>single quotes </a:t>
            </a:r>
            <a:r>
              <a:rPr lang="en-US" sz="2400" dirty="0" smtClean="0">
                <a:solidFill>
                  <a:schemeClr val="tx1"/>
                </a:solidFill>
              </a:rPr>
              <a:t>, it must end with </a:t>
            </a:r>
            <a:r>
              <a:rPr lang="en-US" sz="2400" b="1" dirty="0" smtClean="0">
                <a:solidFill>
                  <a:srgbClr val="C00000"/>
                </a:solidFill>
              </a:rPr>
              <a:t>single quotes </a:t>
            </a:r>
            <a:r>
              <a:rPr lang="en-US" sz="2400" dirty="0" smtClean="0">
                <a:solidFill>
                  <a:schemeClr val="tx1"/>
                </a:solidFill>
              </a:rPr>
              <a:t>only.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Otherwise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>
                <a:solidFill>
                  <a:schemeClr val="tx1"/>
                </a:solidFill>
              </a:rPr>
              <a:t>will generate </a:t>
            </a:r>
            <a:r>
              <a:rPr lang="en-US" sz="2400" b="1" dirty="0" smtClean="0">
                <a:solidFill>
                  <a:srgbClr val="C00000"/>
                </a:solidFill>
              </a:rPr>
              <a:t>error</a:t>
            </a:r>
            <a:endParaRPr lang="en-US" sz="21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Important Points </a:t>
            </a:r>
            <a:br>
              <a:rPr lang="en-US" sz="2800" b="1" dirty="0" smtClean="0"/>
            </a:br>
            <a:r>
              <a:rPr lang="en-US" sz="2800" b="1" dirty="0" smtClean="0"/>
              <a:t>About Strings</a:t>
            </a:r>
            <a:endParaRPr lang="en-IN" sz="2800" b="1" dirty="0"/>
          </a:p>
        </p:txBody>
      </p:sp>
      <p:pic>
        <p:nvPicPr>
          <p:cNvPr id="6" name="Content Placeholder 5" descr="str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500174"/>
            <a:ext cx="7000924" cy="235745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Important Points </a:t>
            </a:r>
            <a:br>
              <a:rPr lang="en-US" sz="2800" b="1" dirty="0" smtClean="0"/>
            </a:br>
            <a:r>
              <a:rPr lang="en-US" sz="2800" b="1" dirty="0" smtClean="0"/>
              <a:t>About Strings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If the string contains </a:t>
            </a:r>
            <a:r>
              <a:rPr lang="en-US" sz="2400" b="1" dirty="0" smtClean="0">
                <a:solidFill>
                  <a:srgbClr val="C00000"/>
                </a:solidFill>
              </a:rPr>
              <a:t>single quotes </a:t>
            </a:r>
            <a:r>
              <a:rPr lang="en-US" sz="2400" dirty="0" smtClean="0">
                <a:solidFill>
                  <a:schemeClr val="tx1"/>
                </a:solidFill>
              </a:rPr>
              <a:t>in between then it must be enclosed in </a:t>
            </a:r>
            <a:r>
              <a:rPr lang="en-US" sz="2400" b="1" dirty="0" smtClean="0">
                <a:solidFill>
                  <a:srgbClr val="C00000"/>
                </a:solidFill>
              </a:rPr>
              <a:t>double quotes </a:t>
            </a: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vice versa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C00000"/>
                </a:solidFill>
              </a:rPr>
              <a:t>For example: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To print </a:t>
            </a:r>
            <a:r>
              <a:rPr lang="en-US" sz="2400" b="1" dirty="0" err="1" smtClean="0">
                <a:solidFill>
                  <a:srgbClr val="C00000"/>
                </a:solidFill>
              </a:rPr>
              <a:t>Sachin's</a:t>
            </a:r>
            <a:r>
              <a:rPr lang="en-US" sz="2400" b="1" dirty="0" smtClean="0">
                <a:solidFill>
                  <a:srgbClr val="C00000"/>
                </a:solidFill>
              </a:rPr>
              <a:t> Python Classes </a:t>
            </a:r>
            <a:r>
              <a:rPr lang="en-US" sz="2400" dirty="0" smtClean="0">
                <a:solidFill>
                  <a:schemeClr val="tx1"/>
                </a:solidFill>
              </a:rPr>
              <a:t>, we would write: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7030A0"/>
                </a:solidFill>
              </a:rPr>
              <a:t>msg</a:t>
            </a:r>
            <a:r>
              <a:rPr lang="en-US" b="1" dirty="0" smtClean="0">
                <a:solidFill>
                  <a:srgbClr val="7030A0"/>
                </a:solidFill>
              </a:rPr>
              <a:t>= " </a:t>
            </a:r>
            <a:r>
              <a:rPr lang="en-US" b="1" dirty="0" err="1" smtClean="0">
                <a:solidFill>
                  <a:srgbClr val="7030A0"/>
                </a:solidFill>
              </a:rPr>
              <a:t>Sachin's</a:t>
            </a:r>
            <a:r>
              <a:rPr lang="en-US" b="1" dirty="0" smtClean="0">
                <a:solidFill>
                  <a:srgbClr val="7030A0"/>
                </a:solidFill>
              </a:rPr>
              <a:t> Python Classes "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Similarly to print </a:t>
            </a:r>
            <a:r>
              <a:rPr lang="en-US" sz="2400" b="1" dirty="0" smtClean="0">
                <a:solidFill>
                  <a:srgbClr val="C00000"/>
                </a:solidFill>
              </a:rPr>
              <a:t>Capital of "MP" is "Bhopal" </a:t>
            </a:r>
            <a:r>
              <a:rPr lang="en-US" sz="2400" dirty="0" smtClean="0">
                <a:solidFill>
                  <a:schemeClr val="tx1"/>
                </a:solidFill>
              </a:rPr>
              <a:t>,we would write: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7030A0"/>
                </a:solidFill>
              </a:rPr>
              <a:t>msg</a:t>
            </a:r>
            <a:r>
              <a:rPr lang="en-US" b="1" dirty="0" smtClean="0">
                <a:solidFill>
                  <a:srgbClr val="7030A0"/>
                </a:solidFill>
              </a:rPr>
              <a:t>='Capital of "MP" is "Bhopal" '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1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Important Points </a:t>
            </a:r>
            <a:br>
              <a:rPr lang="en-US" sz="2800" b="1" dirty="0" smtClean="0"/>
            </a:br>
            <a:r>
              <a:rPr lang="en-US" sz="2800" b="1" dirty="0" smtClean="0"/>
              <a:t>About Strings</a:t>
            </a:r>
            <a:endParaRPr lang="en-IN" sz="2800" b="1" dirty="0"/>
          </a:p>
        </p:txBody>
      </p:sp>
      <p:pic>
        <p:nvPicPr>
          <p:cNvPr id="6" name="Content Placeholder 5" descr="str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714488"/>
            <a:ext cx="6096851" cy="828791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str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3" y="3500438"/>
            <a:ext cx="6143668" cy="828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Important Points </a:t>
            </a:r>
            <a:br>
              <a:rPr lang="en-US" sz="2800" b="1" dirty="0" smtClean="0"/>
            </a:br>
            <a:r>
              <a:rPr lang="en-US" sz="2800" b="1" dirty="0" smtClean="0"/>
              <a:t>About Strings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How will you print </a:t>
            </a:r>
            <a:r>
              <a:rPr lang="en-US" sz="2400" b="1" dirty="0" smtClean="0">
                <a:solidFill>
                  <a:srgbClr val="C00000"/>
                </a:solidFill>
              </a:rPr>
              <a:t>Let's learn "Python" 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b="1" dirty="0" smtClean="0">
                <a:solidFill>
                  <a:schemeClr val="tx1"/>
                </a:solidFill>
              </a:rPr>
              <a:t>"Let's learn "Python" "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b="1" dirty="0" smtClean="0">
                <a:solidFill>
                  <a:schemeClr val="tx1"/>
                </a:solidFill>
              </a:rPr>
              <a:t>'Let's learn "Python" '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NONE!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Both will give error.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Correct way is to use either </a:t>
            </a:r>
            <a:r>
              <a:rPr lang="en-US" sz="2400" b="1" dirty="0" smtClean="0">
                <a:solidFill>
                  <a:srgbClr val="C00000"/>
                </a:solidFill>
              </a:rPr>
              <a:t>triple single quotes </a:t>
            </a:r>
            <a:r>
              <a:rPr lang="en-US" sz="2400" dirty="0" smtClean="0">
                <a:solidFill>
                  <a:schemeClr val="tx1"/>
                </a:solidFill>
              </a:rPr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triple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double quotes</a:t>
            </a:r>
            <a:r>
              <a:rPr lang="en-US" sz="2400" dirty="0" smtClean="0">
                <a:solidFill>
                  <a:schemeClr val="tx1"/>
                </a:solidFill>
              </a:rPr>
              <a:t> or  </a:t>
            </a:r>
            <a:r>
              <a:rPr lang="en-US" sz="2400" b="1" dirty="0" smtClean="0">
                <a:solidFill>
                  <a:srgbClr val="C00000"/>
                </a:solidFill>
              </a:rPr>
              <a:t>escape sequence character \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msg</a:t>
            </a:r>
            <a:r>
              <a:rPr lang="en-US" sz="2400" b="1" dirty="0" smtClean="0">
                <a:solidFill>
                  <a:srgbClr val="7030A0"/>
                </a:solidFill>
              </a:rPr>
              <a:t>=' </a:t>
            </a:r>
            <a:r>
              <a:rPr lang="en-US" sz="2400" b="1" smtClean="0">
                <a:solidFill>
                  <a:srgbClr val="7030A0"/>
                </a:solidFill>
              </a:rPr>
              <a:t>' </a:t>
            </a:r>
            <a:r>
              <a:rPr lang="en-US" sz="2400" b="1" smtClean="0">
                <a:solidFill>
                  <a:srgbClr val="7030A0"/>
                </a:solidFill>
              </a:rPr>
              <a:t>'Let's </a:t>
            </a:r>
            <a:r>
              <a:rPr lang="en-US" sz="2400" b="1" dirty="0" smtClean="0">
                <a:solidFill>
                  <a:srgbClr val="7030A0"/>
                </a:solidFill>
              </a:rPr>
              <a:t>learn "Python" ' ' '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OR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msg</a:t>
            </a:r>
            <a:r>
              <a:rPr lang="en-US" sz="2400" b="1" dirty="0" smtClean="0">
                <a:solidFill>
                  <a:srgbClr val="7030A0"/>
                </a:solidFill>
              </a:rPr>
              <a:t>='Let\'s learn "Python" '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1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Important Points </a:t>
            </a:r>
            <a:br>
              <a:rPr lang="en-US" sz="2800" b="1" dirty="0" smtClean="0"/>
            </a:br>
            <a:r>
              <a:rPr lang="en-US" sz="2800" b="1" dirty="0" smtClean="0"/>
              <a:t>About Strings</a:t>
            </a:r>
            <a:endParaRPr lang="en-IN" sz="2800" b="1" dirty="0"/>
          </a:p>
        </p:txBody>
      </p:sp>
      <p:pic>
        <p:nvPicPr>
          <p:cNvPr id="6" name="Content Placeholder 5" descr="str8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500174"/>
            <a:ext cx="5744377" cy="1343213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str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4286256"/>
            <a:ext cx="5763430" cy="1390844"/>
          </a:xfrm>
          <a:prstGeom prst="rect">
            <a:avLst/>
          </a:prstGeom>
        </p:spPr>
      </p:pic>
      <p:sp>
        <p:nvSpPr>
          <p:cNvPr id="9" name="Multiply 8"/>
          <p:cNvSpPr/>
          <p:nvPr/>
        </p:nvSpPr>
        <p:spPr>
          <a:xfrm>
            <a:off x="6215074" y="1714488"/>
            <a:ext cx="1428760" cy="85725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0" name="Multiply 9"/>
          <p:cNvSpPr/>
          <p:nvPr/>
        </p:nvSpPr>
        <p:spPr>
          <a:xfrm>
            <a:off x="6286512" y="4357694"/>
            <a:ext cx="1428760" cy="85725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float Data Type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C00000"/>
                </a:solidFill>
              </a:rPr>
              <a:t>Python </a:t>
            </a:r>
            <a:r>
              <a:rPr lang="en-IN" sz="2400" dirty="0" smtClean="0">
                <a:solidFill>
                  <a:schemeClr val="tx1"/>
                </a:solidFill>
              </a:rPr>
              <a:t>also supports </a:t>
            </a:r>
            <a:r>
              <a:rPr lang="en-IN" sz="2400" b="1" dirty="0" smtClean="0">
                <a:solidFill>
                  <a:srgbClr val="C00000"/>
                </a:solidFill>
              </a:rPr>
              <a:t>floating-point real values</a:t>
            </a:r>
            <a:r>
              <a:rPr lang="en-IN" sz="2400" dirty="0" smtClean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Float values are specified with a </a:t>
            </a:r>
            <a:r>
              <a:rPr lang="en-IN" sz="2400" b="1" dirty="0" smtClean="0">
                <a:solidFill>
                  <a:srgbClr val="C00000"/>
                </a:solidFill>
              </a:rPr>
              <a:t>decimal point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So </a:t>
            </a:r>
            <a:r>
              <a:rPr lang="en-US" sz="2400" b="1" dirty="0" smtClean="0">
                <a:solidFill>
                  <a:srgbClr val="C00000"/>
                </a:solidFill>
              </a:rPr>
              <a:t>2.5</a:t>
            </a:r>
            <a:r>
              <a:rPr lang="en-US" sz="2400" dirty="0" smtClean="0">
                <a:solidFill>
                  <a:schemeClr val="tx1"/>
                </a:solidFill>
              </a:rPr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3.14</a:t>
            </a:r>
            <a:r>
              <a:rPr lang="en-US" sz="2400" dirty="0" smtClean="0">
                <a:solidFill>
                  <a:schemeClr val="tx1"/>
                </a:solidFill>
              </a:rPr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6.9</a:t>
            </a:r>
            <a:r>
              <a:rPr lang="en-US" sz="2400" dirty="0" smtClean="0">
                <a:solidFill>
                  <a:schemeClr val="tx1"/>
                </a:solidFill>
              </a:rPr>
              <a:t> etc are all examples of </a:t>
            </a:r>
            <a:r>
              <a:rPr lang="en-US" sz="2400" b="1" dirty="0" smtClean="0">
                <a:solidFill>
                  <a:srgbClr val="C00000"/>
                </a:solidFill>
              </a:rPr>
              <a:t>float </a:t>
            </a:r>
            <a:r>
              <a:rPr lang="en-US" sz="2400" dirty="0" smtClean="0">
                <a:solidFill>
                  <a:schemeClr val="tx1"/>
                </a:solidFill>
              </a:rPr>
              <a:t>data type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Just like double data type of other languages like </a:t>
            </a:r>
            <a:r>
              <a:rPr lang="en-US" sz="2400" b="1" dirty="0" smtClean="0">
                <a:solidFill>
                  <a:srgbClr val="C00000"/>
                </a:solidFill>
              </a:rPr>
              <a:t>Java/C</a:t>
            </a:r>
            <a:r>
              <a:rPr lang="en-US" sz="2400" dirty="0" smtClean="0">
                <a:solidFill>
                  <a:schemeClr val="tx1"/>
                </a:solidFill>
              </a:rPr>
              <a:t> , float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has a precision of </a:t>
            </a:r>
            <a:r>
              <a:rPr lang="en-US" sz="2400" b="1" dirty="0" smtClean="0">
                <a:solidFill>
                  <a:srgbClr val="C00000"/>
                </a:solidFill>
              </a:rPr>
              <a:t>16 digits</a:t>
            </a:r>
            <a:endParaRPr lang="en-US" sz="23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Important Points </a:t>
            </a:r>
            <a:br>
              <a:rPr lang="en-US" sz="2800" b="1" dirty="0" smtClean="0"/>
            </a:br>
            <a:r>
              <a:rPr lang="en-US" sz="2800" b="1" dirty="0" smtClean="0"/>
              <a:t>About Strings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str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785926"/>
            <a:ext cx="5763430" cy="1428760"/>
          </a:xfrm>
          <a:prstGeom prst="rect">
            <a:avLst/>
          </a:prstGeom>
        </p:spPr>
      </p:pic>
      <p:pic>
        <p:nvPicPr>
          <p:cNvPr id="8" name="Picture 7" descr="str1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3857628"/>
            <a:ext cx="5857916" cy="1228840"/>
          </a:xfrm>
          <a:prstGeom prst="rect">
            <a:avLst/>
          </a:prstGeom>
        </p:spPr>
      </p:pic>
      <p:pic>
        <p:nvPicPr>
          <p:cNvPr id="11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26" y="4214818"/>
            <a:ext cx="857256" cy="4313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5">
              <a:buNone/>
            </a:pPr>
            <a:r>
              <a:rPr lang="en-US" dirty="0" smtClean="0"/>
              <a:t>																			</a:t>
            </a:r>
            <a:endParaRPr lang="en-IN" dirty="0"/>
          </a:p>
        </p:txBody>
      </p:sp>
      <p:pic>
        <p:nvPicPr>
          <p:cNvPr id="13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64" y="2071678"/>
            <a:ext cx="857256" cy="4313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Important Points </a:t>
            </a:r>
            <a:br>
              <a:rPr lang="en-US" sz="2800" b="1" dirty="0" smtClean="0"/>
            </a:br>
            <a:r>
              <a:rPr lang="en-US" sz="2800" b="1" dirty="0" smtClean="0"/>
              <a:t>About Strings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Another important use of </a:t>
            </a:r>
            <a:r>
              <a:rPr lang="en-US" sz="2400" b="1" dirty="0" smtClean="0">
                <a:solidFill>
                  <a:srgbClr val="C00000"/>
                </a:solidFill>
              </a:rPr>
              <a:t>triple single quotes </a:t>
            </a:r>
            <a:r>
              <a:rPr lang="en-US" sz="2400" dirty="0" smtClean="0">
                <a:solidFill>
                  <a:schemeClr val="tx1"/>
                </a:solidFill>
              </a:rPr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triple double quotes</a:t>
            </a:r>
            <a:r>
              <a:rPr lang="en-US" sz="2400" dirty="0" smtClean="0">
                <a:solidFill>
                  <a:schemeClr val="tx1"/>
                </a:solidFill>
              </a:rPr>
              <a:t> is that if our string extends up to more than 1 line then we need to enclose it in </a:t>
            </a:r>
            <a:r>
              <a:rPr lang="en-US" sz="2400" b="1" dirty="0" smtClean="0">
                <a:solidFill>
                  <a:srgbClr val="C00000"/>
                </a:solidFill>
              </a:rPr>
              <a:t>triple single quotes </a:t>
            </a:r>
            <a:r>
              <a:rPr lang="en-US" sz="2400" dirty="0" smtClean="0">
                <a:solidFill>
                  <a:schemeClr val="tx1"/>
                </a:solidFill>
              </a:rPr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triple double quotes</a:t>
            </a:r>
            <a:endParaRPr lang="en-US" sz="21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tr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214686"/>
            <a:ext cx="7358114" cy="1381318"/>
          </a:xfrm>
          <a:prstGeom prst="rect">
            <a:avLst/>
          </a:prstGeom>
        </p:spPr>
      </p:pic>
      <p:pic>
        <p:nvPicPr>
          <p:cNvPr id="7" name="Picture 6" descr="str1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4857760"/>
            <a:ext cx="5500726" cy="1500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Important Points </a:t>
            </a:r>
            <a:br>
              <a:rPr lang="en-US" sz="2800" b="1" dirty="0" smtClean="0"/>
            </a:br>
            <a:r>
              <a:rPr lang="en-US" sz="2800" b="1" dirty="0" smtClean="0"/>
              <a:t>About Strings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 also can do the same thing by using </a:t>
            </a:r>
            <a:r>
              <a:rPr lang="en-US" sz="2400" b="1" dirty="0" smtClean="0">
                <a:solidFill>
                  <a:srgbClr val="C00000"/>
                </a:solidFill>
              </a:rPr>
              <a:t>\n</a:t>
            </a:r>
            <a:r>
              <a:rPr lang="en-US" sz="2400" dirty="0" smtClean="0">
                <a:solidFill>
                  <a:schemeClr val="tx1"/>
                </a:solidFill>
              </a:rPr>
              <a:t> , so using </a:t>
            </a:r>
            <a:r>
              <a:rPr lang="en-US" sz="2400" b="1" dirty="0" smtClean="0">
                <a:solidFill>
                  <a:srgbClr val="C00000"/>
                </a:solidFill>
              </a:rPr>
              <a:t>triple quotes </a:t>
            </a:r>
            <a:r>
              <a:rPr lang="en-US" sz="2400" dirty="0" smtClean="0">
                <a:solidFill>
                  <a:schemeClr val="tx1"/>
                </a:solidFill>
              </a:rPr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triple double quotes </a:t>
            </a:r>
            <a:r>
              <a:rPr lang="en-US" sz="2400" dirty="0" smtClean="0">
                <a:solidFill>
                  <a:schemeClr val="tx1"/>
                </a:solidFill>
              </a:rPr>
              <a:t>is just for improving readability</a:t>
            </a:r>
            <a:endParaRPr lang="en-US" sz="21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tr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3500438"/>
            <a:ext cx="6616803" cy="1381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Characters </a:t>
            </a:r>
            <a:br>
              <a:rPr lang="en-US" sz="2800" b="1" dirty="0" smtClean="0"/>
            </a:br>
            <a:r>
              <a:rPr lang="en-US" sz="2800" b="1" dirty="0" smtClean="0"/>
              <a:t>In String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dirty="0" smtClean="0"/>
              <a:t>In </a:t>
            </a:r>
            <a:r>
              <a:rPr lang="en-IN" b="1" dirty="0" smtClean="0">
                <a:solidFill>
                  <a:srgbClr val="C00000"/>
                </a:solidFill>
              </a:rPr>
              <a:t>Python</a:t>
            </a:r>
            <a:r>
              <a:rPr lang="en-IN" dirty="0" smtClean="0"/>
              <a:t>, Strings are stored as individual characters in a contiguous memory location.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Each character in this memory location is assigned an index which begins from </a:t>
            </a:r>
            <a:r>
              <a:rPr lang="en-IN" b="1" dirty="0" smtClean="0">
                <a:solidFill>
                  <a:srgbClr val="C00000"/>
                </a:solidFill>
              </a:rPr>
              <a:t>0</a:t>
            </a:r>
            <a:r>
              <a:rPr lang="en-IN" dirty="0" smtClean="0"/>
              <a:t> and goes up to  </a:t>
            </a:r>
            <a:r>
              <a:rPr lang="en-IN" b="1" dirty="0" smtClean="0">
                <a:solidFill>
                  <a:srgbClr val="C00000"/>
                </a:solidFill>
              </a:rPr>
              <a:t>length -1</a:t>
            </a:r>
          </a:p>
          <a:p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Characters </a:t>
            </a:r>
            <a:br>
              <a:rPr lang="en-US" sz="2800" b="1" dirty="0" smtClean="0"/>
            </a:br>
            <a:r>
              <a:rPr lang="en-US" sz="2800" b="1" dirty="0" smtClean="0"/>
              <a:t>In String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dirty="0" smtClean="0"/>
              <a:t>For example, suppose we write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7030A0"/>
                </a:solidFill>
              </a:rPr>
              <a:t>word=“Python”</a:t>
            </a:r>
          </a:p>
          <a:p>
            <a:endParaRPr lang="en-US" dirty="0" smtClean="0"/>
          </a:p>
          <a:p>
            <a:r>
              <a:rPr lang="en-US" dirty="0" smtClean="0"/>
              <a:t>Then the internal representation of this will be 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pythonstring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929066"/>
            <a:ext cx="8286808" cy="2258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Characters </a:t>
            </a:r>
            <a:br>
              <a:rPr lang="en-US" sz="2800" b="1" dirty="0" smtClean="0"/>
            </a:br>
            <a:r>
              <a:rPr lang="en-US" sz="2800" b="1" dirty="0" smtClean="0"/>
              <a:t>In String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dirty="0" smtClean="0"/>
              <a:t>Now to access individual character we can provide this </a:t>
            </a:r>
            <a:r>
              <a:rPr lang="en-US" b="1" dirty="0" smtClean="0">
                <a:solidFill>
                  <a:srgbClr val="C00000"/>
                </a:solidFill>
              </a:rPr>
              <a:t>index number </a:t>
            </a:r>
            <a:r>
              <a:rPr lang="en-US" dirty="0" smtClean="0"/>
              <a:t>to the </a:t>
            </a:r>
            <a:r>
              <a:rPr lang="en-US" b="1" dirty="0" smtClean="0">
                <a:solidFill>
                  <a:srgbClr val="C00000"/>
                </a:solidFill>
              </a:rPr>
              <a:t>subscript operator [ ]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tr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2928934"/>
            <a:ext cx="4286279" cy="1867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Characters </a:t>
            </a:r>
            <a:br>
              <a:rPr lang="en-US" sz="2800" b="1" dirty="0" smtClean="0"/>
            </a:br>
            <a:r>
              <a:rPr lang="en-US" sz="2800" b="1" dirty="0" smtClean="0"/>
              <a:t>In String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dirty="0" smtClean="0"/>
              <a:t>However if we try to provide an index number beyond the given limit then </a:t>
            </a:r>
            <a:r>
              <a:rPr lang="en-US" b="1" dirty="0" err="1" smtClean="0">
                <a:solidFill>
                  <a:srgbClr val="C00000"/>
                </a:solidFill>
              </a:rPr>
              <a:t>IndexError</a:t>
            </a:r>
            <a:r>
              <a:rPr lang="en-US" dirty="0" smtClean="0"/>
              <a:t> exception will arise</a:t>
            </a:r>
            <a:endParaRPr lang="en-IN" dirty="0" smtClean="0"/>
          </a:p>
          <a:p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tr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3000372"/>
            <a:ext cx="5214974" cy="2071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Characters </a:t>
            </a:r>
            <a:br>
              <a:rPr lang="en-US" sz="2800" b="1" dirty="0" smtClean="0"/>
            </a:br>
            <a:r>
              <a:rPr lang="en-US" sz="2800" b="1" dirty="0" smtClean="0"/>
              <a:t>In String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dirty="0" smtClean="0"/>
              <a:t>Not only this , Python even allows negative indexing which begins from the end of the string.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So </a:t>
            </a:r>
            <a:r>
              <a:rPr lang="en-US" b="1" dirty="0" smtClean="0">
                <a:solidFill>
                  <a:srgbClr val="C00000"/>
                </a:solidFill>
              </a:rPr>
              <a:t>-1</a:t>
            </a:r>
            <a:r>
              <a:rPr lang="en-US" dirty="0" smtClean="0"/>
              <a:t> is the index of last character , </a:t>
            </a:r>
            <a:r>
              <a:rPr lang="en-US" b="1" dirty="0" smtClean="0">
                <a:solidFill>
                  <a:srgbClr val="C00000"/>
                </a:solidFill>
              </a:rPr>
              <a:t>-2</a:t>
            </a:r>
            <a:r>
              <a:rPr lang="en-US" dirty="0" smtClean="0"/>
              <a:t> is the index of second last character and so on.</a:t>
            </a:r>
            <a:endParaRPr lang="en-IN" dirty="0" smtClean="0"/>
          </a:p>
          <a:p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pythonstring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4000504"/>
            <a:ext cx="6643734" cy="2258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Characters </a:t>
            </a:r>
            <a:br>
              <a:rPr lang="en-US" sz="2800" b="1" dirty="0" smtClean="0"/>
            </a:br>
            <a:r>
              <a:rPr lang="en-US" sz="2800" b="1" dirty="0" smtClean="0"/>
              <a:t>In String</a:t>
            </a:r>
            <a:endParaRPr lang="en-IN" sz="2800" b="1" dirty="0"/>
          </a:p>
        </p:txBody>
      </p:sp>
      <p:pic>
        <p:nvPicPr>
          <p:cNvPr id="8" name="Content Placeholder 7" descr="str1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00034" y="1857364"/>
            <a:ext cx="5857916" cy="164307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Examples</a:t>
            </a:r>
            <a:endParaRPr lang="en-IN" sz="2800" b="1" dirty="0"/>
          </a:p>
        </p:txBody>
      </p:sp>
      <p:pic>
        <p:nvPicPr>
          <p:cNvPr id="6" name="Content Placeholder 5" descr="datatype2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3786214" cy="1500198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datatype2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3" y="3786190"/>
            <a:ext cx="3857651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Important Points </a:t>
            </a:r>
            <a:br>
              <a:rPr lang="en-US" sz="2800" b="1" dirty="0" smtClean="0"/>
            </a:br>
            <a:r>
              <a:rPr lang="en-US" sz="2800" b="1" dirty="0" smtClean="0"/>
              <a:t>About float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For </a:t>
            </a:r>
            <a:r>
              <a:rPr lang="en-US" sz="2400" b="1" dirty="0" smtClean="0">
                <a:solidFill>
                  <a:srgbClr val="C00000"/>
                </a:solidFill>
              </a:rPr>
              <a:t>float</a:t>
            </a:r>
            <a:r>
              <a:rPr lang="en-US" sz="2400" dirty="0" smtClean="0">
                <a:solidFill>
                  <a:schemeClr val="tx1"/>
                </a:solidFill>
              </a:rPr>
              <a:t> , we can only assign values in </a:t>
            </a:r>
            <a:r>
              <a:rPr lang="en-US" sz="2400" b="1" dirty="0" smtClean="0">
                <a:solidFill>
                  <a:srgbClr val="C00000"/>
                </a:solidFill>
              </a:rPr>
              <a:t>decimal number system</a:t>
            </a:r>
            <a:r>
              <a:rPr lang="en-US" sz="2400" dirty="0" smtClean="0">
                <a:solidFill>
                  <a:schemeClr val="tx1"/>
                </a:solidFill>
              </a:rPr>
              <a:t>  and not in </a:t>
            </a:r>
            <a:r>
              <a:rPr lang="en-US" sz="2400" b="1" dirty="0" smtClean="0">
                <a:solidFill>
                  <a:srgbClr val="C00000"/>
                </a:solidFill>
              </a:rPr>
              <a:t>binary</a:t>
            </a:r>
            <a:r>
              <a:rPr lang="en-US" sz="2400" dirty="0" smtClean="0">
                <a:solidFill>
                  <a:schemeClr val="tx1"/>
                </a:solidFill>
              </a:rPr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octal</a:t>
            </a:r>
            <a:r>
              <a:rPr lang="en-US" sz="2400" dirty="0" smtClean="0">
                <a:solidFill>
                  <a:schemeClr val="tx1"/>
                </a:solidFill>
              </a:rPr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hexadecimal number system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3143248"/>
            <a:ext cx="7929618" cy="2286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Important Points </a:t>
            </a:r>
            <a:br>
              <a:rPr lang="en-US" sz="2800" b="1" dirty="0" smtClean="0"/>
            </a:br>
            <a:r>
              <a:rPr lang="en-US" sz="2800" b="1" dirty="0" smtClean="0"/>
              <a:t>About float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Float values can also be represented as </a:t>
            </a:r>
            <a:r>
              <a:rPr lang="en-US" sz="2400" b="1" dirty="0" smtClean="0">
                <a:solidFill>
                  <a:srgbClr val="C00000"/>
                </a:solidFill>
              </a:rPr>
              <a:t>exponential </a:t>
            </a:r>
            <a:r>
              <a:rPr lang="en-US" sz="2400" dirty="0" smtClean="0">
                <a:solidFill>
                  <a:schemeClr val="tx1"/>
                </a:solidFill>
              </a:rPr>
              <a:t>values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Exponential notation is a scientific notation which is represented using </a:t>
            </a:r>
            <a:r>
              <a:rPr lang="en-US" sz="2400" b="1" dirty="0" smtClean="0">
                <a:solidFill>
                  <a:srgbClr val="C00000"/>
                </a:solidFill>
              </a:rPr>
              <a:t>e </a:t>
            </a:r>
            <a:r>
              <a:rPr lang="en-US" sz="2400" dirty="0" smtClean="0">
                <a:solidFill>
                  <a:schemeClr val="tx1"/>
                </a:solidFill>
              </a:rPr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E</a:t>
            </a:r>
            <a:r>
              <a:rPr lang="en-US" sz="2400" dirty="0" smtClean="0">
                <a:solidFill>
                  <a:schemeClr val="tx1"/>
                </a:solidFill>
              </a:rPr>
              <a:t> followed by an integer and it means to the </a:t>
            </a:r>
            <a:r>
              <a:rPr lang="en-US" sz="2400" b="1" dirty="0" smtClean="0">
                <a:solidFill>
                  <a:srgbClr val="C00000"/>
                </a:solidFill>
              </a:rPr>
              <a:t>power of 10</a:t>
            </a:r>
            <a:endParaRPr lang="en-US" sz="23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4143380"/>
            <a:ext cx="6286544" cy="1043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complex Data Type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Complex numbers are written in the form, </a:t>
            </a:r>
            <a:r>
              <a:rPr lang="en-IN" sz="2400" b="1" dirty="0" smtClean="0">
                <a:solidFill>
                  <a:srgbClr val="C00000"/>
                </a:solidFill>
              </a:rPr>
              <a:t>x + </a:t>
            </a:r>
            <a:r>
              <a:rPr lang="en-IN" sz="2400" b="1" dirty="0" err="1" smtClean="0">
                <a:solidFill>
                  <a:srgbClr val="C00000"/>
                </a:solidFill>
              </a:rPr>
              <a:t>yj</a:t>
            </a:r>
            <a:r>
              <a:rPr lang="en-IN" sz="2400" dirty="0" smtClean="0">
                <a:solidFill>
                  <a:schemeClr val="tx1"/>
                </a:solidFill>
              </a:rPr>
              <a:t>, where</a:t>
            </a:r>
            <a:r>
              <a:rPr lang="en-IN" sz="2400" b="1" dirty="0" smtClean="0">
                <a:solidFill>
                  <a:srgbClr val="C00000"/>
                </a:solidFill>
              </a:rPr>
              <a:t> x</a:t>
            </a:r>
            <a:r>
              <a:rPr lang="en-IN" sz="2400" dirty="0" smtClean="0">
                <a:solidFill>
                  <a:schemeClr val="tx1"/>
                </a:solidFill>
              </a:rPr>
              <a:t> is the </a:t>
            </a:r>
            <a:r>
              <a:rPr lang="en-IN" sz="2400" b="1" dirty="0" smtClean="0">
                <a:solidFill>
                  <a:srgbClr val="C00000"/>
                </a:solidFill>
              </a:rPr>
              <a:t>real part </a:t>
            </a:r>
            <a:r>
              <a:rPr lang="en-IN" sz="2400" dirty="0" smtClean="0">
                <a:solidFill>
                  <a:schemeClr val="tx1"/>
                </a:solidFill>
              </a:rPr>
              <a:t>and</a:t>
            </a:r>
            <a:r>
              <a:rPr lang="en-IN" sz="2400" b="1" dirty="0" smtClean="0">
                <a:solidFill>
                  <a:srgbClr val="C00000"/>
                </a:solidFill>
              </a:rPr>
              <a:t> y</a:t>
            </a:r>
            <a:r>
              <a:rPr lang="en-IN" sz="2400" dirty="0" smtClean="0">
                <a:solidFill>
                  <a:schemeClr val="tx1"/>
                </a:solidFill>
              </a:rPr>
              <a:t> is the </a:t>
            </a:r>
            <a:r>
              <a:rPr lang="en-IN" sz="2400" b="1" dirty="0" smtClean="0">
                <a:solidFill>
                  <a:srgbClr val="C00000"/>
                </a:solidFill>
              </a:rPr>
              <a:t>imaginary part</a:t>
            </a:r>
            <a:r>
              <a:rPr lang="en-IN" sz="2400" dirty="0" smtClean="0">
                <a:solidFill>
                  <a:schemeClr val="tx1"/>
                </a:solidFill>
              </a:rPr>
              <a:t>. 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For example: </a:t>
            </a:r>
            <a:r>
              <a:rPr lang="en-US" sz="2300" b="1" dirty="0" smtClean="0">
                <a:solidFill>
                  <a:srgbClr val="C00000"/>
                </a:solidFill>
              </a:rPr>
              <a:t>4+3j</a:t>
            </a:r>
            <a:r>
              <a:rPr lang="en-US" sz="2300" dirty="0" smtClean="0">
                <a:solidFill>
                  <a:schemeClr val="tx1"/>
                </a:solidFill>
              </a:rPr>
              <a:t> , </a:t>
            </a:r>
            <a:r>
              <a:rPr lang="en-US" sz="2300" b="1" dirty="0" smtClean="0">
                <a:solidFill>
                  <a:srgbClr val="C00000"/>
                </a:solidFill>
              </a:rPr>
              <a:t>12+1j</a:t>
            </a:r>
            <a:r>
              <a:rPr lang="en-US" sz="2300" dirty="0" smtClean="0">
                <a:solidFill>
                  <a:schemeClr val="tx1"/>
                </a:solidFill>
              </a:rPr>
              <a:t> etc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The letter</a:t>
            </a:r>
            <a:r>
              <a:rPr lang="en-US" sz="2300" b="1" dirty="0" smtClean="0">
                <a:solidFill>
                  <a:srgbClr val="C00000"/>
                </a:solidFill>
              </a:rPr>
              <a:t> j </a:t>
            </a:r>
            <a:r>
              <a:rPr lang="en-US" sz="2300" dirty="0" smtClean="0">
                <a:solidFill>
                  <a:schemeClr val="tx1"/>
                </a:solidFill>
              </a:rPr>
              <a:t>is called </a:t>
            </a:r>
            <a:r>
              <a:rPr lang="en-US" sz="2300" b="1" dirty="0" smtClean="0">
                <a:solidFill>
                  <a:srgbClr val="C00000"/>
                </a:solidFill>
              </a:rPr>
              <a:t>unit imaginary number.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It</a:t>
            </a:r>
            <a:r>
              <a:rPr lang="en-US" sz="2300" b="1" dirty="0" smtClean="0">
                <a:solidFill>
                  <a:srgbClr val="C00000"/>
                </a:solidFill>
              </a:rPr>
              <a:t> </a:t>
            </a:r>
            <a:r>
              <a:rPr lang="en-US" sz="2300" dirty="0" smtClean="0">
                <a:solidFill>
                  <a:schemeClr val="tx1"/>
                </a:solidFill>
              </a:rPr>
              <a:t>denotes the value of </a:t>
            </a:r>
            <a:r>
              <a:rPr lang="en-US" sz="2300" b="1" dirty="0" smtClean="0">
                <a:solidFill>
                  <a:srgbClr val="C00000"/>
                </a:solidFill>
              </a:rPr>
              <a:t>√-1</a:t>
            </a:r>
            <a:r>
              <a:rPr lang="en-US" sz="2300" dirty="0" smtClean="0">
                <a:solidFill>
                  <a:schemeClr val="tx1"/>
                </a:solidFill>
              </a:rPr>
              <a:t> , </a:t>
            </a:r>
            <a:r>
              <a:rPr lang="en-US" sz="2300" dirty="0" err="1" smtClean="0">
                <a:solidFill>
                  <a:schemeClr val="tx1"/>
                </a:solidFill>
              </a:rPr>
              <a:t>i.e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b="1" dirty="0" smtClean="0">
                <a:solidFill>
                  <a:srgbClr val="C00000"/>
                </a:solidFill>
              </a:rPr>
              <a:t>j²</a:t>
            </a:r>
            <a:r>
              <a:rPr lang="en-US" sz="2300" dirty="0" smtClean="0">
                <a:solidFill>
                  <a:schemeClr val="tx1"/>
                </a:solidFill>
              </a:rPr>
              <a:t> denotes </a:t>
            </a:r>
            <a:r>
              <a:rPr lang="en-US" sz="2300" b="1" dirty="0" smtClean="0">
                <a:solidFill>
                  <a:srgbClr val="C00000"/>
                </a:solidFill>
              </a:rPr>
              <a:t>-1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 Example</a:t>
            </a:r>
            <a:endParaRPr lang="en-IN" sz="2800" b="1" dirty="0"/>
          </a:p>
        </p:txBody>
      </p:sp>
      <p:pic>
        <p:nvPicPr>
          <p:cNvPr id="6" name="Content Placeholder 5" descr="datatype2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4429156" cy="1621018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Important Points </a:t>
            </a:r>
            <a:br>
              <a:rPr lang="en-US" sz="2800" b="1" dirty="0" smtClean="0"/>
            </a:br>
            <a:r>
              <a:rPr lang="en-US" sz="2800" b="1" dirty="0" smtClean="0"/>
              <a:t>About complex Data Type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For representing the </a:t>
            </a:r>
            <a:r>
              <a:rPr lang="en-US" sz="2400" b="1" dirty="0" smtClean="0">
                <a:solidFill>
                  <a:srgbClr val="C00000"/>
                </a:solidFill>
              </a:rPr>
              <a:t>unit imaginary number </a:t>
            </a:r>
            <a:r>
              <a:rPr lang="en-US" sz="2400" dirty="0" smtClean="0">
                <a:solidFill>
                  <a:schemeClr val="tx1"/>
                </a:solidFill>
              </a:rPr>
              <a:t>we are only allowed to use the letter</a:t>
            </a:r>
            <a:r>
              <a:rPr lang="en-US" sz="2400" b="1" dirty="0" smtClean="0">
                <a:solidFill>
                  <a:srgbClr val="C00000"/>
                </a:solidFill>
              </a:rPr>
              <a:t> j </a:t>
            </a: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smtClean="0">
                <a:solidFill>
                  <a:srgbClr val="7030A0"/>
                </a:solidFill>
              </a:rPr>
              <a:t>both upper and lower case are allowed</a:t>
            </a:r>
            <a:r>
              <a:rPr lang="en-US" sz="2400" b="1" dirty="0" smtClean="0">
                <a:solidFill>
                  <a:schemeClr val="tx1"/>
                </a:solidFill>
              </a:rPr>
              <a:t>).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Any other letter if used will generate error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4071942"/>
            <a:ext cx="7929618" cy="22766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4673</TotalTime>
  <Words>944</Words>
  <Application>Microsoft Office PowerPoint</Application>
  <PresentationFormat>On-screen Show (4:3)</PresentationFormat>
  <Paragraphs>190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Civic</vt:lpstr>
      <vt:lpstr>Slide 1</vt:lpstr>
      <vt:lpstr>Today’s Agenda</vt:lpstr>
      <vt:lpstr>The float Data Type</vt:lpstr>
      <vt:lpstr>Some Examples</vt:lpstr>
      <vt:lpstr>Some Important Points  About float</vt:lpstr>
      <vt:lpstr>Some Important Points  About float</vt:lpstr>
      <vt:lpstr>The complex Data Type</vt:lpstr>
      <vt:lpstr>An Example</vt:lpstr>
      <vt:lpstr>Some Important Points  About complex Data Type</vt:lpstr>
      <vt:lpstr>Some Important Points  About complex Data Type</vt:lpstr>
      <vt:lpstr>Some Important Points  About complex Data Type</vt:lpstr>
      <vt:lpstr>Some Important Points  About complex Data Type</vt:lpstr>
      <vt:lpstr>Some Important Points  About complex Data Type</vt:lpstr>
      <vt:lpstr>The bool Data Type</vt:lpstr>
      <vt:lpstr>Some Examples</vt:lpstr>
      <vt:lpstr>Some Important Points  About bool</vt:lpstr>
      <vt:lpstr>Some Important Points  About bool</vt:lpstr>
      <vt:lpstr>Some Important Points  About bool</vt:lpstr>
      <vt:lpstr>The str Data Type</vt:lpstr>
      <vt:lpstr>Some Examples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Accessing Individual Characters  In String</vt:lpstr>
      <vt:lpstr>Accessing Individual Characters  In String</vt:lpstr>
      <vt:lpstr>Accessing Individual Characters  In String</vt:lpstr>
      <vt:lpstr>Accessing Individual Characters  In String</vt:lpstr>
      <vt:lpstr>Accessing Individual Characters  In String</vt:lpstr>
      <vt:lpstr>Accessing Individual Characters  In String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337</cp:revision>
  <dcterms:created xsi:type="dcterms:W3CDTF">2015-12-21T13:46:48Z</dcterms:created>
  <dcterms:modified xsi:type="dcterms:W3CDTF">2018-07-23T11:22:53Z</dcterms:modified>
</cp:coreProperties>
</file>