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423" r:id="rId3"/>
    <p:sldId id="424" r:id="rId4"/>
    <p:sldId id="603" r:id="rId5"/>
    <p:sldId id="604" r:id="rId6"/>
    <p:sldId id="605" r:id="rId7"/>
    <p:sldId id="606" r:id="rId8"/>
    <p:sldId id="607" r:id="rId9"/>
    <p:sldId id="608" r:id="rId10"/>
    <p:sldId id="609" r:id="rId11"/>
    <p:sldId id="564" r:id="rId12"/>
    <p:sldId id="610" r:id="rId13"/>
    <p:sldId id="611" r:id="rId14"/>
    <p:sldId id="616" r:id="rId15"/>
    <p:sldId id="618" r:id="rId16"/>
    <p:sldId id="617" r:id="rId17"/>
    <p:sldId id="624" r:id="rId18"/>
    <p:sldId id="619" r:id="rId19"/>
    <p:sldId id="623" r:id="rId20"/>
    <p:sldId id="620" r:id="rId21"/>
    <p:sldId id="565" r:id="rId22"/>
    <p:sldId id="622" r:id="rId23"/>
    <p:sldId id="625" r:id="rId24"/>
    <p:sldId id="62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16-07-2018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Why It Is Un Official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C00000"/>
                </a:solidFill>
              </a:rPr>
              <a:t>Triple quotes doesn’t create “true” comments.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They are </a:t>
            </a:r>
            <a:r>
              <a:rPr lang="en-IN" sz="2400" b="1" dirty="0" smtClean="0">
                <a:solidFill>
                  <a:srgbClr val="C00000"/>
                </a:solidFill>
              </a:rPr>
              <a:t>regular multiline strings </a:t>
            </a:r>
            <a:r>
              <a:rPr lang="en-IN" sz="2400" dirty="0" smtClean="0">
                <a:solidFill>
                  <a:schemeClr val="tx1"/>
                </a:solidFill>
              </a:rPr>
              <a:t>, but since they are not getting assigned to any </a:t>
            </a:r>
            <a:r>
              <a:rPr lang="en-IN" sz="2400" b="1" dirty="0" smtClean="0">
                <a:solidFill>
                  <a:srgbClr val="C00000"/>
                </a:solidFill>
              </a:rPr>
              <a:t>variable</a:t>
            </a:r>
            <a:r>
              <a:rPr lang="en-IN" sz="2400" dirty="0" smtClean="0">
                <a:solidFill>
                  <a:schemeClr val="tx1"/>
                </a:solidFill>
              </a:rPr>
              <a:t> , they will get </a:t>
            </a:r>
            <a:r>
              <a:rPr lang="en-IN" sz="2400" b="1" dirty="0" smtClean="0">
                <a:solidFill>
                  <a:srgbClr val="C00000"/>
                </a:solidFill>
              </a:rPr>
              <a:t>garbage collected </a:t>
            </a:r>
            <a:r>
              <a:rPr lang="en-IN" sz="2400" dirty="0" smtClean="0">
                <a:solidFill>
                  <a:schemeClr val="tx1"/>
                </a:solidFill>
              </a:rPr>
              <a:t>as soon as the code runs.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 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Hence they are </a:t>
            </a:r>
            <a:r>
              <a:rPr lang="en-IN" sz="2400" b="1" dirty="0" smtClean="0">
                <a:solidFill>
                  <a:schemeClr val="tx1"/>
                </a:solidFill>
              </a:rPr>
              <a:t>not ignored</a:t>
            </a:r>
            <a:r>
              <a:rPr lang="en-IN" sz="2400" dirty="0" smtClean="0">
                <a:solidFill>
                  <a:schemeClr val="tx1"/>
                </a:solidFill>
              </a:rPr>
              <a:t> by the interpreter in the same way that </a:t>
            </a:r>
            <a:r>
              <a:rPr lang="en-IN" sz="2400" b="1" dirty="0" smtClean="0">
                <a:solidFill>
                  <a:srgbClr val="0070C0"/>
                </a:solidFill>
              </a:rPr>
              <a:t>#a</a:t>
            </a:r>
            <a:r>
              <a:rPr lang="en-IN" sz="2400" dirty="0" smtClean="0">
                <a:solidFill>
                  <a:schemeClr val="tx1"/>
                </a:solidFill>
              </a:rPr>
              <a:t> comment is.</a:t>
            </a:r>
            <a:endParaRPr lang="en-IN" sz="2400" b="1" u="sng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A Constant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constant</a:t>
            </a:r>
            <a:r>
              <a:rPr lang="en-IN" sz="2400" dirty="0" smtClean="0">
                <a:solidFill>
                  <a:schemeClr val="tx1"/>
                </a:solidFill>
              </a:rPr>
              <a:t> is a type of variable </a:t>
            </a:r>
            <a:r>
              <a:rPr lang="en-IN" sz="2400" dirty="0" smtClean="0">
                <a:solidFill>
                  <a:schemeClr val="tx1"/>
                </a:solidFill>
              </a:rPr>
              <a:t>whose value cannot be changed.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C++ </a:t>
            </a:r>
            <a:r>
              <a:rPr lang="en-US" sz="2400" dirty="0" smtClean="0">
                <a:solidFill>
                  <a:schemeClr val="tx1"/>
                </a:solidFill>
              </a:rPr>
              <a:t>provides the keyword </a:t>
            </a:r>
            <a:r>
              <a:rPr lang="en-US" sz="2400" b="1" dirty="0" smtClean="0">
                <a:solidFill>
                  <a:srgbClr val="C00000"/>
                </a:solidFill>
              </a:rPr>
              <a:t>const</a:t>
            </a:r>
            <a:r>
              <a:rPr lang="en-US" sz="2400" dirty="0" smtClean="0">
                <a:solidFill>
                  <a:schemeClr val="tx1"/>
                </a:solidFill>
              </a:rPr>
              <a:t> for declaring constant as shown below: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const float pi=3.14;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pi=5.0; </a:t>
            </a:r>
            <a:r>
              <a:rPr lang="en-US" b="1" dirty="0" smtClean="0">
                <a:solidFill>
                  <a:srgbClr val="C00000"/>
                </a:solidFill>
              </a:rPr>
              <a:t>// 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Java</a:t>
            </a:r>
            <a:r>
              <a:rPr lang="en-US" sz="2400" dirty="0" smtClean="0">
                <a:solidFill>
                  <a:schemeClr val="tx1"/>
                </a:solidFill>
              </a:rPr>
              <a:t>  provides the keyword </a:t>
            </a:r>
            <a:r>
              <a:rPr lang="en-US" sz="2400" b="1" dirty="0" smtClean="0">
                <a:solidFill>
                  <a:srgbClr val="C00000"/>
                </a:solidFill>
              </a:rPr>
              <a:t>final</a:t>
            </a:r>
            <a:r>
              <a:rPr lang="en-US" sz="2400" dirty="0" smtClean="0">
                <a:solidFill>
                  <a:schemeClr val="tx1"/>
                </a:solidFill>
              </a:rPr>
              <a:t> for declaring constant: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final double PI=3.14;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PI=5.0; </a:t>
            </a:r>
            <a:r>
              <a:rPr lang="en-US" b="1" dirty="0" smtClean="0">
                <a:solidFill>
                  <a:srgbClr val="C00000"/>
                </a:solidFill>
              </a:rPr>
              <a:t>// Syntax Error</a:t>
            </a: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Create A Constant </a:t>
            </a:r>
            <a:br>
              <a:rPr lang="en-US" sz="2800" b="1" dirty="0" smtClean="0"/>
            </a:br>
            <a:r>
              <a:rPr lang="en-US" sz="2800" b="1" dirty="0" smtClean="0"/>
              <a:t>In Python?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Unfortunately , there is no keyword in Python , like </a:t>
            </a:r>
            <a:r>
              <a:rPr lang="en-US" sz="2400" b="1" dirty="0" smtClean="0">
                <a:solidFill>
                  <a:srgbClr val="7030A0"/>
                </a:solidFill>
              </a:rPr>
              <a:t>const</a:t>
            </a:r>
            <a:r>
              <a:rPr lang="en-US" sz="2400" b="1" dirty="0" smtClean="0">
                <a:solidFill>
                  <a:srgbClr val="C00000"/>
                </a:solidFill>
              </a:rPr>
              <a:t> or </a:t>
            </a:r>
            <a:r>
              <a:rPr lang="en-US" sz="2400" b="1" dirty="0" smtClean="0">
                <a:solidFill>
                  <a:srgbClr val="7030A0"/>
                </a:solidFill>
              </a:rPr>
              <a:t>final</a:t>
            </a:r>
            <a:r>
              <a:rPr lang="en-US" sz="2400" b="1" dirty="0" smtClean="0">
                <a:solidFill>
                  <a:srgbClr val="C00000"/>
                </a:solidFill>
              </a:rPr>
              <a:t> , to declare a variable as constant.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This is because of dynamic nature of Python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However there is a convention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, that we can follow to let other developer’s know that we are declaring a variable as constant and we don’t want others to change it’s value.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900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convention is to declare the variable in all </a:t>
            </a:r>
            <a:r>
              <a:rPr lang="en-US" sz="2400" b="1" dirty="0" smtClean="0">
                <a:solidFill>
                  <a:srgbClr val="C00000"/>
                </a:solidFill>
              </a:rPr>
              <a:t>upper case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Create A Constant </a:t>
            </a:r>
            <a:br>
              <a:rPr lang="en-US" sz="2800" b="1" dirty="0" smtClean="0"/>
            </a:br>
            <a:r>
              <a:rPr lang="en-US" sz="2800" b="1" dirty="0" smtClean="0"/>
              <a:t>In Python?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For example</a:t>
            </a:r>
            <a:r>
              <a:rPr lang="en-US" sz="2400" b="1" dirty="0" smtClean="0">
                <a:solidFill>
                  <a:schemeClr val="tx1"/>
                </a:solidFill>
              </a:rPr>
              <a:t>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PI=3.14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MAX_MARKS=100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But again , remember this is just a convention not a rule and still the value of </a:t>
            </a:r>
            <a:r>
              <a:rPr lang="en-US" sz="2400" b="1" dirty="0" smtClean="0">
                <a:solidFill>
                  <a:srgbClr val="C00000"/>
                </a:solidFill>
              </a:rPr>
              <a:t>PI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MAX_MARKS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can be changed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More About print( ) </a:t>
            </a:r>
            <a:br>
              <a:rPr lang="en-US" sz="2800" b="1" dirty="0" smtClean="0"/>
            </a:br>
            <a:r>
              <a:rPr lang="en-US" sz="2800" b="1" dirty="0" smtClean="0"/>
              <a:t>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We know that </a:t>
            </a:r>
            <a:r>
              <a:rPr lang="en-US" sz="2400" b="1" dirty="0" smtClean="0">
                <a:solidFill>
                  <a:srgbClr val="C00000"/>
                </a:solidFill>
              </a:rPr>
              <a:t>print( ) </a:t>
            </a:r>
            <a:r>
              <a:rPr lang="en-US" sz="2400" dirty="0" smtClean="0">
                <a:solidFill>
                  <a:schemeClr val="tx1"/>
                </a:solidFill>
              </a:rPr>
              <a:t>function can be used to print </a:t>
            </a:r>
            <a:r>
              <a:rPr lang="en-US" sz="2400" b="1" u="sng" dirty="0" smtClean="0">
                <a:solidFill>
                  <a:srgbClr val="C00000"/>
                </a:solidFill>
              </a:rPr>
              <a:t>messages </a:t>
            </a:r>
            <a:r>
              <a:rPr lang="en-US" sz="2400" dirty="0" smtClean="0">
                <a:solidFill>
                  <a:schemeClr val="tx1"/>
                </a:solidFill>
              </a:rPr>
              <a:t>on the output screen.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But we can also use </a:t>
            </a:r>
            <a:r>
              <a:rPr lang="en-US" sz="2400" b="1" dirty="0" smtClean="0">
                <a:solidFill>
                  <a:srgbClr val="C00000"/>
                </a:solidFill>
              </a:rPr>
              <a:t>print( ) </a:t>
            </a:r>
            <a:r>
              <a:rPr lang="en-US" sz="2400" dirty="0" smtClean="0">
                <a:solidFill>
                  <a:schemeClr val="tx1"/>
                </a:solidFill>
              </a:rPr>
              <a:t>to display </a:t>
            </a:r>
            <a:r>
              <a:rPr lang="en-US" sz="2400" b="1" dirty="0" smtClean="0">
                <a:solidFill>
                  <a:srgbClr val="C00000"/>
                </a:solidFill>
              </a:rPr>
              <a:t>single</a:t>
            </a:r>
            <a:r>
              <a:rPr lang="en-US" sz="2400" dirty="0" smtClean="0">
                <a:solidFill>
                  <a:schemeClr val="tx1"/>
                </a:solidFill>
              </a:rPr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multiple</a:t>
            </a:r>
            <a:r>
              <a:rPr lang="en-US" sz="2400" dirty="0" smtClean="0">
                <a:solidFill>
                  <a:schemeClr val="tx1"/>
                </a:solidFill>
              </a:rPr>
              <a:t> variable values.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We just have to separate them with comma 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print( arg1 , arg2, arg3, . . .)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print(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a=“Good”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b=“Morning”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</a:t>
            </a:r>
            <a:r>
              <a:rPr lang="en-US" b="1" dirty="0" err="1" smtClean="0">
                <a:solidFill>
                  <a:srgbClr val="7030A0"/>
                </a:solidFill>
              </a:rPr>
              <a:t>a+b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GoodMorning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a=“Good”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b=10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print(</a:t>
            </a:r>
            <a:r>
              <a:rPr lang="en-US" sz="2000" b="1" dirty="0" err="1" smtClean="0">
                <a:solidFill>
                  <a:srgbClr val="7030A0"/>
                </a:solidFill>
              </a:rPr>
              <a:t>a+b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TypeError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print(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a=“Good”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b=“Morning”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</a:t>
            </a:r>
            <a:r>
              <a:rPr lang="en-US" b="1" dirty="0" err="1" smtClean="0">
                <a:solidFill>
                  <a:srgbClr val="7030A0"/>
                </a:solidFill>
              </a:rPr>
              <a:t>a,b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Good Morning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a=“Good”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b=10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print(</a:t>
            </a:r>
            <a:r>
              <a:rPr lang="en-US" sz="2000" b="1" dirty="0" err="1" smtClean="0">
                <a:solidFill>
                  <a:srgbClr val="7030A0"/>
                </a:solidFill>
              </a:rPr>
              <a:t>a,b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Good 10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2928926" y="5072074"/>
            <a:ext cx="3429024" cy="1428760"/>
          </a:xfrm>
          <a:prstGeom prst="cloudCallout">
            <a:avLst>
              <a:gd name="adj1" fmla="val -71629"/>
              <a:gd name="adj2" fmla="val -771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Note the space occurred automatically in between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print(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b=20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</a:t>
            </a:r>
            <a:r>
              <a:rPr lang="en-US" b="1" dirty="0" err="1" smtClean="0">
                <a:solidFill>
                  <a:srgbClr val="7030A0"/>
                </a:solidFill>
              </a:rPr>
              <a:t>a,b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10 20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a=“Good”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b=10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print(</a:t>
            </a:r>
            <a:r>
              <a:rPr lang="en-US" sz="2000" b="1" dirty="0" err="1" smtClean="0">
                <a:solidFill>
                  <a:srgbClr val="7030A0"/>
                </a:solidFill>
              </a:rPr>
              <a:t>a,b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Good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print(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name=“</a:t>
            </a:r>
            <a:r>
              <a:rPr lang="en-US" b="1" dirty="0" err="1" smtClean="0">
                <a:solidFill>
                  <a:srgbClr val="7030A0"/>
                </a:solidFill>
              </a:rPr>
              <a:t>Sachin</a:t>
            </a:r>
            <a:r>
              <a:rPr lang="en-US" b="1" dirty="0" smtClean="0">
                <a:solidFill>
                  <a:srgbClr val="7030A0"/>
                </a:solidFill>
              </a:rPr>
              <a:t>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print(“My name is“, name)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My name is </a:t>
            </a:r>
            <a:r>
              <a:rPr lang="en-US" b="1" dirty="0" err="1" smtClean="0">
                <a:solidFill>
                  <a:srgbClr val="0070C0"/>
                </a:solidFill>
              </a:rPr>
              <a:t>Sachin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print(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age=32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print(“My age is“, age)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My age is 32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Comments , Constants And More About print( ) Function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How to write Comments in Python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How to create constants in Python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How to print a variables value using print( )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print( ) Function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 noGrp="1"/>
          </p:cNvSpPr>
          <p:nvPr>
            <p:ph sz="quarter" idx="1"/>
          </p:nvPr>
        </p:nvSpPr>
        <p:spPr>
          <a:xfrm>
            <a:off x="301625" y="1527175"/>
            <a:ext cx="8504238" cy="485457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  <a:tabLst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	name=“</a:t>
            </a:r>
            <a:r>
              <a:rPr lang="en-US" sz="2000" b="1" dirty="0" err="1" smtClean="0">
                <a:solidFill>
                  <a:srgbClr val="7030A0"/>
                </a:solidFill>
              </a:rPr>
              <a:t>Sachin</a:t>
            </a:r>
            <a:r>
              <a:rPr lang="en-US" sz="2000" b="1" dirty="0" smtClean="0">
                <a:solidFill>
                  <a:srgbClr val="7030A0"/>
                </a:solidFill>
              </a:rPr>
              <a:t>”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  <a:tabLst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	age=32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print(“My name is“, </a:t>
            </a:r>
            <a:r>
              <a:rPr lang="en-US" sz="2000" b="1" dirty="0" err="1" smtClean="0">
                <a:solidFill>
                  <a:srgbClr val="C00000"/>
                </a:solidFill>
              </a:rPr>
              <a:t>name</a:t>
            </a:r>
            <a:r>
              <a:rPr lang="en-US" sz="2000" b="1" dirty="0" err="1" smtClean="0">
                <a:solidFill>
                  <a:srgbClr val="7030A0"/>
                </a:solidFill>
              </a:rPr>
              <a:t>,”and</a:t>
            </a:r>
            <a:r>
              <a:rPr lang="en-US" sz="2000" b="1" dirty="0" smtClean="0">
                <a:solidFill>
                  <a:srgbClr val="7030A0"/>
                </a:solidFill>
              </a:rPr>
              <a:t> my age </a:t>
            </a:r>
            <a:r>
              <a:rPr lang="en-US" sz="2000" b="1" dirty="0" err="1" smtClean="0">
                <a:solidFill>
                  <a:srgbClr val="7030A0"/>
                </a:solidFill>
              </a:rPr>
              <a:t>is”,</a:t>
            </a:r>
            <a:r>
              <a:rPr lang="en-US" sz="2000" b="1" dirty="0" err="1" smtClean="0">
                <a:solidFill>
                  <a:srgbClr val="C00000"/>
                </a:solidFill>
              </a:rPr>
              <a:t>age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 name is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Sachin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my age is 32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3428992" y="3000372"/>
            <a:ext cx="214314" cy="6429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Up Arrow 9"/>
          <p:cNvSpPr/>
          <p:nvPr/>
        </p:nvSpPr>
        <p:spPr>
          <a:xfrm>
            <a:off x="4714876" y="3000372"/>
            <a:ext cx="214314" cy="6429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Up Arrow 10"/>
          <p:cNvSpPr/>
          <p:nvPr/>
        </p:nvSpPr>
        <p:spPr>
          <a:xfrm>
            <a:off x="6500826" y="3000372"/>
            <a:ext cx="214314" cy="6429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214546" y="3786190"/>
            <a:ext cx="6429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Note , we have not provided any space at marked positions but in the output we will automatically get the space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Is Space </a:t>
            </a:r>
            <a:br>
              <a:rPr lang="en-US" sz="2800" b="1" dirty="0" smtClean="0"/>
            </a:br>
            <a:r>
              <a:rPr lang="en-US" sz="2800" b="1" dirty="0" smtClean="0"/>
              <a:t>Getting Generated?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Just like </a:t>
            </a:r>
            <a:r>
              <a:rPr lang="en-US" sz="2400" b="1" dirty="0" smtClean="0">
                <a:solidFill>
                  <a:srgbClr val="C00000"/>
                </a:solidFill>
              </a:rPr>
              <a:t>print() </a:t>
            </a:r>
            <a:r>
              <a:rPr lang="en-US" sz="2400" dirty="0" smtClean="0">
                <a:solidFill>
                  <a:schemeClr val="tx1"/>
                </a:solidFill>
              </a:rPr>
              <a:t>function has a </a:t>
            </a:r>
            <a:r>
              <a:rPr lang="en-US" sz="2400" b="1" dirty="0" smtClean="0">
                <a:solidFill>
                  <a:srgbClr val="C00000"/>
                </a:solidFill>
              </a:rPr>
              <a:t>keyword argument </a:t>
            </a:r>
            <a:r>
              <a:rPr lang="en-US" sz="2400" dirty="0" smtClean="0">
                <a:solidFill>
                  <a:schemeClr val="tx1"/>
                </a:solidFill>
              </a:rPr>
              <a:t>called </a:t>
            </a:r>
            <a:r>
              <a:rPr lang="en-US" sz="2400" b="1" dirty="0" smtClean="0">
                <a:solidFill>
                  <a:srgbClr val="C00000"/>
                </a:solidFill>
              </a:rPr>
              <a:t>end</a:t>
            </a:r>
            <a:r>
              <a:rPr lang="en-US" sz="2400" dirty="0" smtClean="0">
                <a:solidFill>
                  <a:schemeClr val="tx1"/>
                </a:solidFill>
              </a:rPr>
              <a:t> , which generates </a:t>
            </a:r>
            <a:r>
              <a:rPr lang="en-US" sz="2400" b="1" dirty="0" smtClean="0">
                <a:solidFill>
                  <a:srgbClr val="C00000"/>
                </a:solidFill>
              </a:rPr>
              <a:t>newline </a:t>
            </a:r>
            <a:r>
              <a:rPr lang="en-US" sz="2400" dirty="0" smtClean="0">
                <a:solidFill>
                  <a:schemeClr val="tx1"/>
                </a:solidFill>
              </a:rPr>
              <a:t>automatically , similarly it also has another keyword argument called </a:t>
            </a:r>
            <a:r>
              <a:rPr lang="en-US" sz="2400" b="1" dirty="0" smtClean="0">
                <a:solidFill>
                  <a:srgbClr val="C00000"/>
                </a:solidFill>
              </a:rPr>
              <a:t>sep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This argument has the default value of </a:t>
            </a:r>
            <a:r>
              <a:rPr lang="en-US" sz="2400" b="1" dirty="0" smtClean="0">
                <a:solidFill>
                  <a:srgbClr val="C00000"/>
                </a:solidFill>
              </a:rPr>
              <a:t>“ “</a:t>
            </a:r>
            <a:r>
              <a:rPr lang="en-US" sz="2400" dirty="0" smtClean="0">
                <a:solidFill>
                  <a:schemeClr val="tx1"/>
                </a:solidFill>
              </a:rPr>
              <a:t> and is used by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to separate values of </a:t>
            </a:r>
            <a:r>
              <a:rPr lang="en-US" sz="2400" b="1" dirty="0" smtClean="0">
                <a:solidFill>
                  <a:srgbClr val="C00000"/>
                </a:solidFill>
              </a:rPr>
              <a:t>2 arguments </a:t>
            </a:r>
            <a:r>
              <a:rPr lang="en-US" sz="2400" dirty="0" smtClean="0">
                <a:solidFill>
                  <a:schemeClr val="tx1"/>
                </a:solidFill>
              </a:rPr>
              <a:t>on screen.</a:t>
            </a:r>
            <a:endParaRPr lang="en-IN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Is Space </a:t>
            </a:r>
            <a:br>
              <a:rPr lang="en-US" sz="2800" b="1" dirty="0" smtClean="0"/>
            </a:br>
            <a:r>
              <a:rPr lang="en-US" sz="2800" b="1" dirty="0" smtClean="0"/>
              <a:t>Getting Generated?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So the statement 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print(“</a:t>
            </a:r>
            <a:r>
              <a:rPr lang="en-US" b="1" dirty="0" err="1" smtClean="0">
                <a:solidFill>
                  <a:srgbClr val="7030A0"/>
                </a:solidFill>
              </a:rPr>
              <a:t>Good”,”Morning</a:t>
            </a:r>
            <a:r>
              <a:rPr lang="en-US" b="1" dirty="0" smtClean="0">
                <a:solidFill>
                  <a:srgbClr val="7030A0"/>
                </a:solidFill>
              </a:rPr>
              <a:t>”)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Is actually converted by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to 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print(“</a:t>
            </a:r>
            <a:r>
              <a:rPr lang="en-US" b="1" dirty="0" err="1" smtClean="0">
                <a:solidFill>
                  <a:srgbClr val="7030A0"/>
                </a:solidFill>
              </a:rPr>
              <a:t>Good”,”Morning”,sep</a:t>
            </a:r>
            <a:r>
              <a:rPr lang="en-US" b="1" dirty="0" smtClean="0">
                <a:solidFill>
                  <a:srgbClr val="7030A0"/>
                </a:solidFill>
              </a:rPr>
              <a:t>=“ “)</a:t>
            </a:r>
            <a:endParaRPr lang="en-IN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And the output becomes 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Good Morning</a:t>
            </a:r>
            <a:endParaRPr lang="en-IN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Changing The </a:t>
            </a:r>
            <a:br>
              <a:rPr lang="en-US" sz="2800" b="1" dirty="0" smtClean="0"/>
            </a:br>
            <a:r>
              <a:rPr lang="en-US" sz="2800" b="1" dirty="0" smtClean="0"/>
              <a:t>Default Value Of sep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We can change the default value of </a:t>
            </a:r>
            <a:r>
              <a:rPr lang="en-US" sz="2400" b="1" dirty="0" smtClean="0">
                <a:solidFill>
                  <a:srgbClr val="C00000"/>
                </a:solidFill>
              </a:rPr>
              <a:t>sep</a:t>
            </a:r>
            <a:r>
              <a:rPr lang="en-US" sz="2400" dirty="0" smtClean="0">
                <a:solidFill>
                  <a:schemeClr val="tx1"/>
                </a:solidFill>
              </a:rPr>
              <a:t> to any value we like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To do this , we just have to pass sep as the last argument to the function </a:t>
            </a:r>
            <a:r>
              <a:rPr lang="en-US" sz="2400" b="1" dirty="0" smtClean="0">
                <a:solidFill>
                  <a:srgbClr val="C00000"/>
                </a:solidFill>
              </a:rPr>
              <a:t>print( 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print(“</a:t>
            </a:r>
            <a:r>
              <a:rPr lang="en-US" b="1" dirty="0" err="1" smtClean="0">
                <a:solidFill>
                  <a:srgbClr val="7030A0"/>
                </a:solidFill>
              </a:rPr>
              <a:t>Good”,”Morning”,sep</a:t>
            </a:r>
            <a:r>
              <a:rPr lang="en-US" b="1" dirty="0" smtClean="0">
                <a:solidFill>
                  <a:srgbClr val="7030A0"/>
                </a:solidFill>
              </a:rPr>
              <a:t>=“,”)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And the output becomes 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7030A0"/>
                </a:solidFill>
              </a:rPr>
              <a:t>Good,Morning</a:t>
            </a:r>
            <a:endParaRPr lang="en-IN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143372" y="5143512"/>
            <a:ext cx="3429024" cy="1428760"/>
          </a:xfrm>
          <a:prstGeom prst="cloudCallout">
            <a:avLst>
              <a:gd name="adj1" fmla="val -103775"/>
              <a:gd name="adj2" fmla="val -385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Note that comma has occurred instead of space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print(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b=20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</a:t>
            </a:r>
            <a:r>
              <a:rPr lang="en-US" b="1" dirty="0" err="1" smtClean="0">
                <a:solidFill>
                  <a:srgbClr val="7030A0"/>
                </a:solidFill>
              </a:rPr>
              <a:t>a,b,sep</a:t>
            </a:r>
            <a:r>
              <a:rPr lang="en-US" b="1" dirty="0" smtClean="0">
                <a:solidFill>
                  <a:srgbClr val="7030A0"/>
                </a:solidFill>
              </a:rPr>
              <a:t>=“#”)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10#20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643338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err="1" smtClean="0">
                <a:solidFill>
                  <a:srgbClr val="7030A0"/>
                </a:solidFill>
              </a:rPr>
              <a:t>hh</a:t>
            </a:r>
            <a:r>
              <a:rPr lang="en-US" sz="2000" b="1" dirty="0" smtClean="0">
                <a:solidFill>
                  <a:srgbClr val="7030A0"/>
                </a:solidFill>
              </a:rPr>
              <a:t>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mm=30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</a:t>
            </a:r>
            <a:r>
              <a:rPr lang="en-US" sz="2000" b="1" dirty="0" err="1" smtClean="0">
                <a:solidFill>
                  <a:srgbClr val="7030A0"/>
                </a:solidFill>
              </a:rPr>
              <a:t>ss</a:t>
            </a:r>
            <a:r>
              <a:rPr lang="en-US" sz="2000" b="1" dirty="0" smtClean="0">
                <a:solidFill>
                  <a:srgbClr val="7030A0"/>
                </a:solidFill>
              </a:rPr>
              <a:t>=45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1600" b="1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700" b="1" dirty="0" smtClean="0">
                <a:solidFill>
                  <a:srgbClr val="7030A0"/>
                </a:solidFill>
              </a:rPr>
              <a:t>print(</a:t>
            </a:r>
            <a:r>
              <a:rPr lang="en-US" sz="1700" b="1" dirty="0" err="1" smtClean="0">
                <a:solidFill>
                  <a:srgbClr val="7030A0"/>
                </a:solidFill>
              </a:rPr>
              <a:t>hh,mm,ss,sep</a:t>
            </a:r>
            <a:r>
              <a:rPr lang="en-US" sz="1700" b="1" dirty="0" smtClean="0">
                <a:solidFill>
                  <a:srgbClr val="7030A0"/>
                </a:solidFill>
              </a:rPr>
              <a:t>=“:”)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10:30:45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Comments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C00000"/>
                </a:solidFill>
              </a:rPr>
              <a:t>Comments</a:t>
            </a:r>
            <a:r>
              <a:rPr lang="en-IN" sz="2400" dirty="0" smtClean="0">
                <a:solidFill>
                  <a:schemeClr val="tx1"/>
                </a:solidFill>
              </a:rPr>
              <a:t> are statements in our program which are ignored by the </a:t>
            </a:r>
            <a:r>
              <a:rPr lang="en-IN" sz="2400" b="1" dirty="0" smtClean="0">
                <a:solidFill>
                  <a:srgbClr val="C00000"/>
                </a:solidFill>
              </a:rPr>
              <a:t>compiler </a:t>
            </a:r>
            <a:r>
              <a:rPr lang="en-IN" sz="2400" dirty="0" smtClean="0">
                <a:solidFill>
                  <a:schemeClr val="tx1"/>
                </a:solidFill>
              </a:rPr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interpreter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 err="1" smtClean="0">
                <a:solidFill>
                  <a:schemeClr val="tx1"/>
                </a:solidFill>
              </a:rPr>
              <a:t>i.e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b="1" i="1" dirty="0" smtClean="0">
                <a:solidFill>
                  <a:srgbClr val="0070C0"/>
                </a:solidFill>
              </a:rPr>
              <a:t>they are not executed by the language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We generally create comments to let developers understand our code’s logic.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This is a necessary practice, and good developers make heavy use of the comment system.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Without it, things can get confusing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Types Of Comments </a:t>
            </a:r>
            <a:br>
              <a:rPr lang="en-US" sz="2800" b="1" dirty="0" smtClean="0"/>
            </a:br>
            <a:r>
              <a:rPr lang="en-US" sz="2800" b="1" dirty="0" smtClean="0"/>
              <a:t>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Python provides </a:t>
            </a:r>
            <a:r>
              <a:rPr lang="en-US" sz="2400" b="1" dirty="0" smtClean="0">
                <a:solidFill>
                  <a:srgbClr val="C00000"/>
                </a:solidFill>
              </a:rPr>
              <a:t>2 </a:t>
            </a:r>
            <a:r>
              <a:rPr lang="en-US" sz="2400" dirty="0" smtClean="0">
                <a:solidFill>
                  <a:schemeClr val="tx1"/>
                </a:solidFill>
              </a:rPr>
              <a:t>types of </a:t>
            </a:r>
            <a:r>
              <a:rPr lang="en-US" sz="2400" b="1" dirty="0" smtClean="0">
                <a:solidFill>
                  <a:srgbClr val="C00000"/>
                </a:solidFill>
              </a:rPr>
              <a:t>comments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Single Line Comment ( official way of comment)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C00000"/>
                </a:solidFill>
              </a:rPr>
              <a:t>MultiLine</a:t>
            </a:r>
            <a:r>
              <a:rPr lang="en-US" b="1" dirty="0" smtClean="0">
                <a:solidFill>
                  <a:srgbClr val="C00000"/>
                </a:solidFill>
              </a:rPr>
              <a:t> Comment ( un </a:t>
            </a:r>
            <a:r>
              <a:rPr lang="en-US" b="1" dirty="0" err="1" smtClean="0">
                <a:solidFill>
                  <a:srgbClr val="C00000"/>
                </a:solidFill>
              </a:rPr>
              <a:t>offcial</a:t>
            </a:r>
            <a:r>
              <a:rPr lang="en-US" b="1" dirty="0" smtClean="0">
                <a:solidFill>
                  <a:srgbClr val="C00000"/>
                </a:solidFill>
              </a:rPr>
              <a:t> way)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Single Line Comments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Single-line comments are created simply by beginning a line with the </a:t>
            </a:r>
            <a:r>
              <a:rPr lang="en-IN" sz="2400" b="1" dirty="0" smtClean="0">
                <a:solidFill>
                  <a:srgbClr val="C00000"/>
                </a:solidFill>
              </a:rPr>
              <a:t>hash</a:t>
            </a:r>
            <a:r>
              <a:rPr lang="en-IN" sz="2400" dirty="0" smtClean="0">
                <a:solidFill>
                  <a:schemeClr val="tx1"/>
                </a:solidFill>
              </a:rPr>
              <a:t> (</a:t>
            </a:r>
            <a:r>
              <a:rPr lang="en-IN" sz="2400" b="1" dirty="0" smtClean="0">
                <a:solidFill>
                  <a:srgbClr val="0070C0"/>
                </a:solidFill>
              </a:rPr>
              <a:t>#</a:t>
            </a:r>
            <a:r>
              <a:rPr lang="en-IN" sz="2400" dirty="0" smtClean="0">
                <a:solidFill>
                  <a:schemeClr val="tx1"/>
                </a:solidFill>
              </a:rPr>
              <a:t>) character, and they are automatically terminated by the end of line.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For 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#a=a+1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print(a)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	10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286380" y="3429000"/>
            <a:ext cx="3271854" cy="1928826"/>
          </a:xfrm>
          <a:prstGeom prst="cloudCallout">
            <a:avLst>
              <a:gd name="adj1" fmla="val -133388"/>
              <a:gd name="adj2" fmla="val 8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This line gets commented out and is not executed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Official Way Of </a:t>
            </a:r>
            <a:br>
              <a:rPr lang="en-US" sz="2800" b="1" dirty="0" smtClean="0"/>
            </a:br>
            <a:r>
              <a:rPr lang="en-US" sz="2800" b="1" dirty="0" smtClean="0"/>
              <a:t>Multi Line Comments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To create a </a:t>
            </a:r>
            <a:r>
              <a:rPr lang="en-US" sz="2400" b="1" dirty="0" smtClean="0">
                <a:solidFill>
                  <a:srgbClr val="C00000"/>
                </a:solidFill>
              </a:rPr>
              <a:t>Multi Line Comments </a:t>
            </a:r>
            <a:r>
              <a:rPr lang="en-US" sz="2400" dirty="0" smtClean="0">
                <a:solidFill>
                  <a:schemeClr val="tx1"/>
                </a:solidFill>
              </a:rPr>
              <a:t>, the only problem with this style is we will have prefix each line with </a:t>
            </a:r>
            <a:r>
              <a:rPr lang="en-US" sz="2400" b="1" dirty="0" smtClean="0">
                <a:solidFill>
                  <a:srgbClr val="0070C0"/>
                </a:solidFill>
              </a:rPr>
              <a:t>#</a:t>
            </a:r>
            <a:r>
              <a:rPr lang="en-US" sz="2400" dirty="0" smtClean="0">
                <a:solidFill>
                  <a:schemeClr val="tx1"/>
                </a:solidFill>
              </a:rPr>
              <a:t> , as shown below: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#a=a+1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#b=b+5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#c=c+10</a:t>
            </a:r>
            <a:endParaRPr lang="en-IN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But most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>
                <a:solidFill>
                  <a:schemeClr val="tx1"/>
                </a:solidFill>
              </a:rPr>
              <a:t> projects follow this style and </a:t>
            </a:r>
            <a:r>
              <a:rPr lang="en-IN" sz="2400" b="1" u="sng" dirty="0" smtClean="0">
                <a:solidFill>
                  <a:srgbClr val="C00000"/>
                </a:solidFill>
              </a:rPr>
              <a:t>Python’s PEP 8 style guide</a:t>
            </a:r>
            <a:r>
              <a:rPr lang="en-IN" sz="2400" dirty="0" smtClean="0">
                <a:solidFill>
                  <a:schemeClr val="tx1"/>
                </a:solidFill>
              </a:rPr>
              <a:t> also favours repeated single-line comments.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PEP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C00000"/>
                </a:solidFill>
              </a:rPr>
              <a:t>PEP</a:t>
            </a:r>
            <a:r>
              <a:rPr lang="en-IN" sz="2400" dirty="0" smtClean="0">
                <a:solidFill>
                  <a:schemeClr val="tx1"/>
                </a:solidFill>
              </a:rPr>
              <a:t>  stands for </a:t>
            </a:r>
            <a:r>
              <a:rPr lang="en-IN" sz="2400" b="1" dirty="0" smtClean="0">
                <a:solidFill>
                  <a:srgbClr val="C00000"/>
                </a:solidFill>
              </a:rPr>
              <a:t>Python Enhancement Proposal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It is Python's style guide and is officially called </a:t>
            </a:r>
            <a:r>
              <a:rPr lang="en-IN" sz="2400" b="1" dirty="0" smtClean="0">
                <a:solidFill>
                  <a:srgbClr val="C00000"/>
                </a:solidFill>
              </a:rPr>
              <a:t>PEP8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In simple words it is a set of rules for how to format your Python code to </a:t>
            </a:r>
            <a:r>
              <a:rPr lang="en-IN" sz="2400" b="1" dirty="0" smtClean="0">
                <a:solidFill>
                  <a:srgbClr val="C00000"/>
                </a:solidFill>
              </a:rPr>
              <a:t>maximize its readability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We can find it at </a:t>
            </a:r>
            <a:r>
              <a:rPr lang="en-US" sz="2400" b="1" dirty="0" smtClean="0">
                <a:solidFill>
                  <a:srgbClr val="C00000"/>
                </a:solidFill>
              </a:rPr>
              <a:t>https://www.python.org/dev/peps/pep-0008/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Why Is PEP Needed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When you develop a program in a group of programmers, it is really important to follow some standards.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If all team members format the code in the same prescribed format, then it is much easier to read the code.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For the same purpose </a:t>
            </a:r>
            <a:r>
              <a:rPr lang="en-IN" sz="2400" b="1" dirty="0" smtClean="0">
                <a:solidFill>
                  <a:srgbClr val="C00000"/>
                </a:solidFill>
              </a:rPr>
              <a:t>PEP8 </a:t>
            </a:r>
            <a:r>
              <a:rPr lang="en-IN" sz="2400" dirty="0" smtClean="0">
                <a:solidFill>
                  <a:schemeClr val="tx1"/>
                </a:solidFill>
              </a:rPr>
              <a:t>is used to ensure </a:t>
            </a:r>
            <a:r>
              <a:rPr lang="en-IN" sz="2400" b="1" dirty="0" smtClean="0">
                <a:solidFill>
                  <a:srgbClr val="C00000"/>
                </a:solidFill>
              </a:rPr>
              <a:t>Python </a:t>
            </a:r>
            <a:r>
              <a:rPr lang="en-IN" sz="2400" dirty="0" smtClean="0">
                <a:solidFill>
                  <a:schemeClr val="tx1"/>
                </a:solidFill>
              </a:rPr>
              <a:t>coding standards are met.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Un Official Way Of </a:t>
            </a:r>
            <a:br>
              <a:rPr lang="en-US" sz="2800" b="1" dirty="0" smtClean="0"/>
            </a:br>
            <a:r>
              <a:rPr lang="en-US" sz="2800" b="1" dirty="0" smtClean="0"/>
              <a:t>Multi Line Comments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If  we want to simplify our efforts for writing </a:t>
            </a:r>
            <a:r>
              <a:rPr lang="en-IN" sz="2400" b="1" dirty="0" smtClean="0">
                <a:solidFill>
                  <a:srgbClr val="C00000"/>
                </a:solidFill>
              </a:rPr>
              <a:t>Multi Line Comments</a:t>
            </a:r>
            <a:r>
              <a:rPr lang="en-IN" sz="2400" dirty="0" smtClean="0">
                <a:solidFill>
                  <a:schemeClr val="tx1"/>
                </a:solidFill>
              </a:rPr>
              <a:t> , then we can wrap these comments inside </a:t>
            </a:r>
            <a:r>
              <a:rPr lang="en-IN" sz="2400" b="1" dirty="0" smtClean="0">
                <a:solidFill>
                  <a:srgbClr val="C00000"/>
                </a:solidFill>
              </a:rPr>
              <a:t>triple quotes </a:t>
            </a:r>
            <a:r>
              <a:rPr lang="en-IN" sz="2400" dirty="0" smtClean="0">
                <a:solidFill>
                  <a:schemeClr val="tx1"/>
                </a:solidFill>
              </a:rPr>
              <a:t>( double or single ) as shown below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For 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' ' ' a=a+1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a=a+1  ' ' ' 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print(a)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	10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929322" y="3214686"/>
            <a:ext cx="2571768" cy="1928826"/>
          </a:xfrm>
          <a:prstGeom prst="cloudCallout">
            <a:avLst>
              <a:gd name="adj1" fmla="val -149290"/>
              <a:gd name="adj2" fmla="val 29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Both the lines get commented out and are not executed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3071802" y="4500570"/>
            <a:ext cx="214314" cy="50006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6079</TotalTime>
  <Words>811</Words>
  <Application>Microsoft Office PowerPoint</Application>
  <PresentationFormat>On-screen Show (4:3)</PresentationFormat>
  <Paragraphs>248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Slide 1</vt:lpstr>
      <vt:lpstr>Today’s Agenda</vt:lpstr>
      <vt:lpstr>Comments In Python</vt:lpstr>
      <vt:lpstr>Types Of Comments  In Python</vt:lpstr>
      <vt:lpstr>Single Line Comments</vt:lpstr>
      <vt:lpstr>Official Way Of  Multi Line Comments</vt:lpstr>
      <vt:lpstr>What Is PEP ?</vt:lpstr>
      <vt:lpstr>Why Is PEP Needed ?</vt:lpstr>
      <vt:lpstr>Un Official Way Of  Multi Line Comments</vt:lpstr>
      <vt:lpstr>Why It Is Un Official ?</vt:lpstr>
      <vt:lpstr>What Is A Constant ?</vt:lpstr>
      <vt:lpstr>How To Create A Constant  In Python?</vt:lpstr>
      <vt:lpstr>How To Create A Constant  In Python?</vt:lpstr>
      <vt:lpstr>Some More About print( )  Function</vt:lpstr>
      <vt:lpstr>The print( ) Function</vt:lpstr>
      <vt:lpstr>The print( ) Function</vt:lpstr>
      <vt:lpstr>The print( ) Function</vt:lpstr>
      <vt:lpstr>The print( ) Function</vt:lpstr>
      <vt:lpstr>The print( ) Function</vt:lpstr>
      <vt:lpstr>The print( ) Function</vt:lpstr>
      <vt:lpstr>How Is Space  Getting Generated?</vt:lpstr>
      <vt:lpstr>How Is Space  Getting Generated?</vt:lpstr>
      <vt:lpstr>Changing The  Default Value Of sep</vt:lpstr>
      <vt:lpstr>The print( ) 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485</cp:revision>
  <dcterms:created xsi:type="dcterms:W3CDTF">2015-12-21T13:46:48Z</dcterms:created>
  <dcterms:modified xsi:type="dcterms:W3CDTF">2018-07-16T11:44:17Z</dcterms:modified>
</cp:coreProperties>
</file>