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84B9-D74D-4F32-84D4-815928B098E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FE556-455A-404B-8A0A-EB30C42D7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0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4533-FD10-485A-BB14-E651E48C399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A7E39-9F19-4B30-A555-1AD00233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A7E39-9F19-4B30-A555-1AD00233C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4B6DB9-85B3-4D35-B371-9F0D1A9CD11B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2CCA-F919-4BC6-922F-7B3B566A7942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3D2-5AD8-4033-95D2-E6C4730A7D91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EE0-8557-4667-8125-A0BCBBB68F16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9D20-AE15-49BC-AB1A-C8884467EFB9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551E-F23B-417C-A36A-B846604B4319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C361-8E78-4554-85E8-F6ADCDB3E576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ECCC-BF46-44AB-8F45-EA76454BC503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2C6-3CAE-4A5B-9209-B19800FC4B23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8DB-FA62-4166-AC4F-6764631B663D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761-A6F8-4E07-99B4-BB8FCB3C38AF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6B6665-056E-47A2-B2E7-DED415FE43F7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Roshan Badrinath</a:t>
            </a:r>
          </a:p>
          <a:p>
            <a:r>
              <a:rPr lang="en-US" dirty="0" smtClean="0"/>
              <a:t>(1NT15CS140)</a:t>
            </a:r>
          </a:p>
        </p:txBody>
      </p:sp>
    </p:spTree>
    <p:extLst>
      <p:ext uri="{BB962C8B-B14F-4D97-AF65-F5344CB8AC3E}">
        <p14:creationId xmlns:p14="http://schemas.microsoft.com/office/powerpoint/2010/main" val="11101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6: </a:t>
            </a:r>
            <a:r>
              <a:rPr lang="en-US" dirty="0" smtClean="0"/>
              <a:t>Example of a filter not allowing the information to pass as the dot product is zero.</a:t>
            </a:r>
            <a:endParaRPr lang="en-US" dirty="0"/>
          </a:p>
        </p:txBody>
      </p:sp>
      <p:pic>
        <p:nvPicPr>
          <p:cNvPr id="6146" name="Picture 2" descr="https://adeshpande3.github.io/assets/SecondMulti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81" y="1384429"/>
            <a:ext cx="9916837" cy="34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Rectified linear unit (</a:t>
            </a:r>
            <a:r>
              <a:rPr lang="en-US" dirty="0" err="1" smtClean="0"/>
              <a:t>R</a:t>
            </a:r>
            <a:r>
              <a:rPr lang="en-US" cap="none" dirty="0" err="1" smtClean="0"/>
              <a:t>e</a:t>
            </a:r>
            <a:r>
              <a:rPr lang="en-US" dirty="0" err="1" smtClean="0"/>
              <a:t>lu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 algn="just"/>
                <a:r>
                  <a:rPr lang="en-US" sz="2000" dirty="0" smtClean="0"/>
                  <a:t>Rectified Linear Unit is a non-linear activation function which is mostly used in Convolutional neural networks.</a:t>
                </a:r>
              </a:p>
              <a:p>
                <a:pPr marL="128016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algn="just"/>
                <a:r>
                  <a:rPr lang="en-US" sz="2000" dirty="0" smtClean="0"/>
                  <a:t>Unlike other non-linear functions such as </a:t>
                </a:r>
                <a:r>
                  <a:rPr lang="en-US" sz="2000" i="1" dirty="0" err="1" smtClean="0"/>
                  <a:t>tanh</a:t>
                </a:r>
                <a:r>
                  <a:rPr lang="en-US" sz="2000" i="1" dirty="0" smtClean="0"/>
                  <a:t>(x) </a:t>
                </a:r>
                <a:r>
                  <a:rPr lang="en-US" sz="2000" dirty="0" smtClean="0"/>
                  <a:t>and </a:t>
                </a:r>
                <a:r>
                  <a:rPr lang="en-US" sz="2000" i="1" dirty="0" smtClean="0"/>
                  <a:t>sigmoid(x), </a:t>
                </a:r>
                <a:r>
                  <a:rPr lang="en-US" sz="2000" i="1" dirty="0" err="1" smtClean="0"/>
                  <a:t>ReLU</a:t>
                </a:r>
                <a:r>
                  <a:rPr lang="en-US" sz="2000" i="1" dirty="0" smtClean="0"/>
                  <a:t>(x) </a:t>
                </a:r>
                <a:r>
                  <a:rPr lang="en-US" sz="2000" dirty="0" smtClean="0"/>
                  <a:t>increases the non linear properties of the overall network without affecting the receptive fields of the convolution layer.</a:t>
                </a:r>
              </a:p>
              <a:p>
                <a:pPr lvl="1" algn="just"/>
                <a:r>
                  <a:rPr lang="en-GB" sz="2000" dirty="0" err="1" smtClean="0"/>
                  <a:t>ReLU</a:t>
                </a:r>
                <a:r>
                  <a:rPr lang="en-GB" sz="2000" dirty="0" smtClean="0"/>
                  <a:t>, compared to other functions, trains the neural network faster without affecting the accuracy.</a:t>
                </a:r>
                <a:endParaRPr lang="en-US" sz="2000" dirty="0" smtClean="0"/>
              </a:p>
              <a:p>
                <a:pPr lvl="1" algn="just"/>
                <a:r>
                  <a:rPr lang="en-US" sz="2000" dirty="0" smtClean="0"/>
                  <a:t>The final output after Convolution Layer + </a:t>
                </a:r>
                <a:r>
                  <a:rPr lang="en-US" sz="2000" dirty="0" err="1" smtClean="0"/>
                  <a:t>ReLU</a:t>
                </a:r>
                <a:r>
                  <a:rPr lang="en-US" sz="2000" dirty="0" smtClean="0"/>
                  <a:t> is as follows:</a:t>
                </a:r>
              </a:p>
              <a:p>
                <a:pPr marL="128016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128016" lvl="1" indent="0" algn="just">
                  <a:buNone/>
                </a:pPr>
                <a:r>
                  <a:rPr lang="en-US" dirty="0" smtClean="0"/>
                  <a:t>Where “I” and “j” are row and column indices respectively of receptive field input “x” and kernel input “w”. Bias associated with the kernel is “b”.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 r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 smtClean="0"/>
              <a:t>Pooling layer is generally inserted between successive convolution layers.</a:t>
            </a:r>
          </a:p>
          <a:p>
            <a:pPr lvl="1" algn="just"/>
            <a:r>
              <a:rPr lang="en-US" sz="2000" dirty="0" smtClean="0"/>
              <a:t>Pooling layer is used after convolution layer to progressively reduce the special size of the data. </a:t>
            </a:r>
          </a:p>
          <a:p>
            <a:pPr lvl="1" algn="just"/>
            <a:r>
              <a:rPr lang="en-US" sz="2000" dirty="0" smtClean="0"/>
              <a:t>By reducing the special size, polling layer helps control the problem of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GB" sz="2000" dirty="0"/>
              <a:t>Pooling layers use filters to perform the </a:t>
            </a:r>
            <a:r>
              <a:rPr lang="en-GB" sz="2000" dirty="0" err="1"/>
              <a:t>downsampling</a:t>
            </a:r>
            <a:r>
              <a:rPr lang="en-GB" sz="2000" dirty="0"/>
              <a:t> process on the input </a:t>
            </a:r>
            <a:r>
              <a:rPr lang="en-GB" sz="2000" dirty="0" smtClean="0"/>
              <a:t>volume.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MaxPooling</a:t>
            </a:r>
            <a:r>
              <a:rPr lang="en-US" sz="2000" dirty="0" smtClean="0"/>
              <a:t> is the most common pooling operation. </a:t>
            </a:r>
            <a:r>
              <a:rPr lang="en-GB" sz="2000" dirty="0"/>
              <a:t>With a 2 × 2 filter size, the </a:t>
            </a:r>
            <a:r>
              <a:rPr lang="en-GB" sz="2000" dirty="0" err="1" smtClean="0"/>
              <a:t>MaxPooling</a:t>
            </a:r>
            <a:r>
              <a:rPr lang="en-GB" sz="2000" dirty="0" smtClean="0"/>
              <a:t> </a:t>
            </a:r>
            <a:r>
              <a:rPr lang="en-GB" sz="2000" dirty="0"/>
              <a:t>operation is taking the largest of four numbers in the filter </a:t>
            </a:r>
            <a:r>
              <a:rPr lang="en-GB" sz="2000" dirty="0" smtClean="0"/>
              <a:t>area. </a:t>
            </a:r>
          </a:p>
          <a:p>
            <a:pPr lvl="1" algn="just"/>
            <a:r>
              <a:rPr lang="en-GB" sz="2000" dirty="0" smtClean="0"/>
              <a:t>If a </a:t>
            </a:r>
            <a:r>
              <a:rPr lang="en-GB" sz="2000" dirty="0" err="1" smtClean="0"/>
              <a:t>MaxPooling</a:t>
            </a:r>
            <a:r>
              <a:rPr lang="en-GB" sz="2000" dirty="0" smtClean="0"/>
              <a:t> filter of size 2 x 2 is applied to an input of size 32 x 32 x 3, an output of size 16 x 16 x 3 is obtained. </a:t>
            </a:r>
          </a:p>
          <a:p>
            <a:pPr lvl="1" algn="just"/>
            <a:r>
              <a:rPr lang="en-GB" sz="2000" dirty="0" smtClean="0"/>
              <a:t>The depth of the input is not affected.</a:t>
            </a:r>
          </a:p>
          <a:p>
            <a:pPr lvl="1" algn="just"/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7: </a:t>
            </a:r>
            <a:r>
              <a:rPr lang="en-US" dirty="0" err="1" smtClean="0"/>
              <a:t>MaxPooling</a:t>
            </a:r>
            <a:r>
              <a:rPr lang="en-US" dirty="0" smtClean="0"/>
              <a:t> operation with filter of size 2 x 2.</a:t>
            </a:r>
            <a:endParaRPr lang="en-US" dirty="0"/>
          </a:p>
        </p:txBody>
      </p:sp>
      <p:pic>
        <p:nvPicPr>
          <p:cNvPr id="7170" name="Picture 2" descr="https://computersciencewiki.org/images/8/8a/MaxpoolS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48" y="987519"/>
            <a:ext cx="7923103" cy="33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convolution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Number of filters/kernels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Size of the filter/kernel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Stride</a:t>
            </a:r>
            <a:r>
              <a:rPr lang="en-US" dirty="0" smtClean="0"/>
              <a:t>: The amount by which the filter/kernel shifts is called as stride.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Padding</a:t>
            </a:r>
            <a:r>
              <a:rPr lang="en-US" dirty="0" smtClean="0"/>
              <a:t>: The process of adding zeroes to input volume around the border to control the special size of the output volume is called as padding. </a:t>
            </a:r>
            <a:r>
              <a:rPr lang="en-US" b="1" dirty="0" smtClean="0"/>
              <a:t>Zero-padding</a:t>
            </a:r>
            <a:r>
              <a:rPr lang="en-US" dirty="0" smtClean="0"/>
              <a:t> is used to obtain an output volume of same size as the input volume. </a:t>
            </a:r>
          </a:p>
          <a:p>
            <a:pPr marL="0" indent="0" algn="just">
              <a:buNone/>
            </a:pPr>
            <a:r>
              <a:rPr lang="en-US" dirty="0" smtClean="0"/>
              <a:t>In pooling layer: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Size of the filter/kernel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8: </a:t>
            </a:r>
            <a:r>
              <a:rPr lang="en-US" dirty="0" smtClean="0"/>
              <a:t>(above) Stride is equal to 2. (below) Stride is equal to 1.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23676" y="369979"/>
            <a:ext cx="6536111" cy="5089527"/>
            <a:chOff x="2688384" y="692709"/>
            <a:chExt cx="5972175" cy="4600576"/>
          </a:xfrm>
        </p:grpSpPr>
        <p:pic>
          <p:nvPicPr>
            <p:cNvPr id="8194" name="Picture 2" descr="https://adeshpande3.github.io/assets/Strid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384" y="3045384"/>
              <a:ext cx="5657850" cy="224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adeshpande3.github.io/assets/Stride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384" y="692709"/>
              <a:ext cx="5972175" cy="23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70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9: </a:t>
            </a:r>
            <a:r>
              <a:rPr lang="en-US" dirty="0" smtClean="0"/>
              <a:t>Example of zero-padding for stride equals1.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542" t="31778" r="31708" b="27111"/>
          <a:stretch/>
        </p:blipFill>
        <p:spPr>
          <a:xfrm>
            <a:off x="2331048" y="729727"/>
            <a:ext cx="7529904" cy="46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82588"/>
            <a:ext cx="9720073" cy="4426772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Let </a:t>
            </a:r>
            <a:r>
              <a:rPr lang="en-GB" dirty="0" smtClean="0"/>
              <a:t>the </a:t>
            </a:r>
            <a:r>
              <a:rPr lang="en-GB" dirty="0"/>
              <a:t>input volume </a:t>
            </a:r>
            <a:r>
              <a:rPr lang="en-GB" dirty="0" smtClean="0"/>
              <a:t>be </a:t>
            </a:r>
            <a:r>
              <a:rPr lang="en-GB" dirty="0"/>
              <a:t>of size W1×H1×D1and the output volume </a:t>
            </a:r>
            <a:r>
              <a:rPr lang="en-GB" dirty="0" smtClean="0"/>
              <a:t>be of </a:t>
            </a:r>
            <a:r>
              <a:rPr lang="en-GB" dirty="0"/>
              <a:t>size </a:t>
            </a:r>
            <a:r>
              <a:rPr lang="en-GB" dirty="0" smtClean="0"/>
              <a:t>W2×H2×D2. Let </a:t>
            </a:r>
            <a:r>
              <a:rPr lang="en-US" dirty="0" smtClean="0"/>
              <a:t>the </a:t>
            </a:r>
            <a:r>
              <a:rPr lang="en-US" dirty="0" err="1" smtClean="0"/>
              <a:t>hyperparameters</a:t>
            </a:r>
            <a:r>
              <a:rPr lang="en-US" dirty="0" smtClean="0"/>
              <a:t> be as follows:</a:t>
            </a:r>
          </a:p>
          <a:p>
            <a:pPr lvl="2"/>
            <a:r>
              <a:rPr lang="en-GB" sz="1800" dirty="0"/>
              <a:t>Number of filters </a:t>
            </a:r>
            <a:r>
              <a:rPr lang="en-GB" sz="1800" dirty="0" smtClean="0"/>
              <a:t>K</a:t>
            </a:r>
            <a:endParaRPr lang="en-GB" sz="1800" dirty="0"/>
          </a:p>
          <a:p>
            <a:pPr lvl="2"/>
            <a:r>
              <a:rPr lang="en-GB" sz="1800" dirty="0"/>
              <a:t>Spatial extent </a:t>
            </a:r>
            <a:r>
              <a:rPr lang="en-GB" sz="1800" dirty="0" smtClean="0"/>
              <a:t>F (Equal height and width)</a:t>
            </a:r>
            <a:endParaRPr lang="en-GB" sz="1800" dirty="0"/>
          </a:p>
          <a:p>
            <a:pPr lvl="2"/>
            <a:r>
              <a:rPr lang="en-GB" sz="1800" dirty="0"/>
              <a:t>Stride </a:t>
            </a:r>
            <a:r>
              <a:rPr lang="en-GB" sz="1800" dirty="0" smtClean="0"/>
              <a:t>S</a:t>
            </a:r>
            <a:endParaRPr lang="en-GB" sz="1800" dirty="0"/>
          </a:p>
          <a:p>
            <a:pPr lvl="2"/>
            <a:r>
              <a:rPr lang="en-GB" sz="1800" dirty="0"/>
              <a:t>Padding </a:t>
            </a:r>
            <a:r>
              <a:rPr lang="en-GB" sz="1800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For Convolution layer</a:t>
            </a:r>
            <a:r>
              <a:rPr lang="en-GB" dirty="0" smtClean="0"/>
              <a:t>:</a:t>
            </a:r>
          </a:p>
          <a:p>
            <a:pPr lvl="2"/>
            <a:r>
              <a:rPr lang="en-GB" sz="1800" dirty="0" smtClean="0"/>
              <a:t>W2 = (</a:t>
            </a:r>
            <a:r>
              <a:rPr lang="en-GB" sz="1800" dirty="0"/>
              <a:t>W1−F+2P)/</a:t>
            </a:r>
            <a:r>
              <a:rPr lang="en-GB" sz="1800" dirty="0" smtClean="0"/>
              <a:t>S +</a:t>
            </a:r>
            <a:r>
              <a:rPr lang="en-GB" sz="1800" dirty="0" smtClean="0"/>
              <a:t>1</a:t>
            </a:r>
          </a:p>
          <a:p>
            <a:pPr lvl="2"/>
            <a:r>
              <a:rPr lang="en-GB" sz="1800" dirty="0" smtClean="0"/>
              <a:t>H2  = (</a:t>
            </a:r>
            <a:r>
              <a:rPr lang="en-GB" sz="1800" dirty="0"/>
              <a:t>H1−F+2P)/</a:t>
            </a:r>
            <a:r>
              <a:rPr lang="en-GB" sz="1800" dirty="0" smtClean="0"/>
              <a:t>S +</a:t>
            </a:r>
            <a:r>
              <a:rPr lang="en-GB" sz="1800" dirty="0" smtClean="0"/>
              <a:t>1</a:t>
            </a:r>
          </a:p>
          <a:p>
            <a:pPr lvl="2"/>
            <a:r>
              <a:rPr lang="en-GB" sz="1800" dirty="0" smtClean="0"/>
              <a:t>D2  = K</a:t>
            </a:r>
          </a:p>
          <a:p>
            <a:pPr lvl="1"/>
            <a:r>
              <a:rPr lang="en-GB" dirty="0" smtClean="0"/>
              <a:t>For Pooling layer:</a:t>
            </a:r>
          </a:p>
          <a:p>
            <a:pPr lvl="2"/>
            <a:r>
              <a:rPr lang="en-GB" sz="1800" dirty="0"/>
              <a:t>W2 = (W1−</a:t>
            </a:r>
            <a:r>
              <a:rPr lang="en-GB" sz="1800" dirty="0" smtClean="0"/>
              <a:t>F)/</a:t>
            </a:r>
            <a:r>
              <a:rPr lang="en-GB" sz="1800" dirty="0" smtClean="0"/>
              <a:t>S +</a:t>
            </a:r>
            <a:r>
              <a:rPr lang="en-GB" sz="1800" dirty="0"/>
              <a:t>1</a:t>
            </a:r>
          </a:p>
          <a:p>
            <a:pPr lvl="2"/>
            <a:r>
              <a:rPr lang="en-GB" sz="1800" dirty="0"/>
              <a:t>H2  = (H1−</a:t>
            </a:r>
            <a:r>
              <a:rPr lang="en-GB" sz="1800" dirty="0" smtClean="0"/>
              <a:t>F)/</a:t>
            </a:r>
            <a:r>
              <a:rPr lang="en-GB" sz="1800" dirty="0" smtClean="0"/>
              <a:t>S +</a:t>
            </a:r>
            <a:r>
              <a:rPr lang="en-GB" sz="1800" dirty="0" smtClean="0"/>
              <a:t>1</a:t>
            </a:r>
            <a:endParaRPr lang="en-GB" sz="1800" dirty="0"/>
          </a:p>
          <a:p>
            <a:pPr lvl="2"/>
            <a:r>
              <a:rPr lang="en-GB" sz="1800" dirty="0"/>
              <a:t>D2  = </a:t>
            </a:r>
            <a:r>
              <a:rPr lang="en-GB" sz="1800" dirty="0" smtClean="0"/>
              <a:t>K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Fully-connected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 smtClean="0"/>
              <a:t>After high level features are extracted from convolution layers and pooling layers, the feature maps are flattened and are given to a series of fully connected layers.</a:t>
            </a:r>
          </a:p>
          <a:p>
            <a:pPr lvl="1" algn="just"/>
            <a:r>
              <a:rPr lang="en-US" sz="2000" dirty="0" smtClean="0"/>
              <a:t>These fully connected layers are meant for classification.</a:t>
            </a:r>
          </a:p>
          <a:p>
            <a:pPr lvl="1" algn="just"/>
            <a:r>
              <a:rPr lang="en-US" sz="2000" dirty="0" smtClean="0"/>
              <a:t>The final/output layer produces a 1-D vector of size N, where N is the num</a:t>
            </a:r>
            <a:r>
              <a:rPr lang="en-US" sz="2000" dirty="0"/>
              <a:t>b</a:t>
            </a:r>
            <a:r>
              <a:rPr lang="en-US" sz="2000" dirty="0" smtClean="0"/>
              <a:t>er of classes. </a:t>
            </a:r>
            <a:r>
              <a:rPr lang="en-US" sz="2000" b="1" dirty="0" err="1" smtClean="0"/>
              <a:t>Softmax</a:t>
            </a:r>
            <a:r>
              <a:rPr lang="en-US" sz="2000" dirty="0" smtClean="0"/>
              <a:t> activation function is generally used with this layer. </a:t>
            </a:r>
          </a:p>
          <a:p>
            <a:pPr lvl="1" algn="just"/>
            <a:r>
              <a:rPr lang="en-US" sz="2000" dirty="0" smtClean="0"/>
              <a:t>The final output vector consists of probability values.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9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orward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" y="127797"/>
            <a:ext cx="5483225" cy="655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5552" y="3035689"/>
            <a:ext cx="42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10: </a:t>
            </a:r>
            <a:r>
              <a:rPr lang="en-US" dirty="0" smtClean="0"/>
              <a:t>Local connectivity of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 to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54306"/>
            <a:ext cx="10739718" cy="4355054"/>
          </a:xfrm>
        </p:spPr>
        <p:txBody>
          <a:bodyPr>
            <a:noAutofit/>
          </a:bodyPr>
          <a:lstStyle/>
          <a:p>
            <a:pPr lvl="1" algn="just"/>
            <a:r>
              <a:rPr lang="en-GB" sz="2200" dirty="0"/>
              <a:t>Neural networks are </a:t>
            </a:r>
            <a:r>
              <a:rPr lang="en-GB" sz="2200" dirty="0" smtClean="0"/>
              <a:t>a computational model that resembles a human brain in which there are many small units working in parallel with no centralized control unit. Smallest unit in a neural network is called as a perceptron. </a:t>
            </a:r>
          </a:p>
          <a:p>
            <a:pPr lvl="1" algn="just"/>
            <a:r>
              <a:rPr lang="en-GB" sz="2200" dirty="0" smtClean="0"/>
              <a:t>A neural network architecture consists of a certain number of layers. Each layer consists of a certain number of neurons. Each neuron is connected to several other neurons.</a:t>
            </a:r>
          </a:p>
          <a:p>
            <a:pPr lvl="1" algn="just"/>
            <a:r>
              <a:rPr lang="en-GB" sz="2200" dirty="0" smtClean="0"/>
              <a:t>The algorithm used for training a neural network is called </a:t>
            </a:r>
            <a:r>
              <a:rPr lang="en-GB" sz="2200" dirty="0" err="1" smtClean="0"/>
              <a:t>Backpropogation</a:t>
            </a:r>
            <a:r>
              <a:rPr lang="en-GB" sz="2200" dirty="0" smtClean="0"/>
              <a:t>.</a:t>
            </a:r>
          </a:p>
          <a:p>
            <a:pPr lvl="1" algn="just"/>
            <a:r>
              <a:rPr lang="en-GB" sz="2200" dirty="0"/>
              <a:t>The process of training a neural network is done by readjusting the weights and biases</a:t>
            </a:r>
            <a:r>
              <a:rPr lang="en-GB" sz="2200" dirty="0" smtClean="0"/>
              <a:t>.</a:t>
            </a:r>
          </a:p>
          <a:p>
            <a:pPr lvl="1" algn="just"/>
            <a:r>
              <a:rPr lang="en-US" sz="2200" dirty="0"/>
              <a:t>An image of height 32 pixels and width 32 pixels with 3 channels (RGB) will require 3072 weights per neuron in the first hidden layer. </a:t>
            </a:r>
          </a:p>
          <a:p>
            <a:pPr lvl="1" algn="just"/>
            <a:r>
              <a:rPr lang="en-US" sz="2200" dirty="0"/>
              <a:t>A normal image of a resolution of 300 x 300 would require 270,000 weights per neuron in the first hidden layer. </a:t>
            </a:r>
          </a:p>
          <a:p>
            <a:pPr lvl="1" algn="just"/>
            <a:r>
              <a:rPr lang="en-US" sz="2200" dirty="0"/>
              <a:t>This will create a huge number of parameters to train for the complete neural network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2069" y="439457"/>
            <a:ext cx="10688731" cy="4085894"/>
            <a:chOff x="792069" y="439457"/>
            <a:chExt cx="10688731" cy="4085894"/>
          </a:xfrm>
        </p:grpSpPr>
        <p:pic>
          <p:nvPicPr>
            <p:cNvPr id="2050" name="Picture 2" descr="https://cdn-images-1.medium.com/max/1600/1*8dwVouGJfSW5JU5hsJfvf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69" y="439457"/>
              <a:ext cx="60102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6917" t="31334" r="18333" b="33555"/>
            <a:stretch/>
          </p:blipFill>
          <p:spPr>
            <a:xfrm>
              <a:off x="792069" y="2692101"/>
              <a:ext cx="6010275" cy="1833250"/>
            </a:xfrm>
            <a:prstGeom prst="rect">
              <a:avLst/>
            </a:prstGeom>
          </p:spPr>
        </p:pic>
        <p:pic>
          <p:nvPicPr>
            <p:cNvPr id="2056" name="Picture 8" descr="https://cdn-images-1.medium.com/max/1600/1*VruqyvXfFMrFCa3E9U6Eo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575" y="2692101"/>
              <a:ext cx="3705225" cy="173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cdn-images-1.medium.com/max/1600/1*K2oOzLwAa-KCQc2q1yqftQ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37" y="706156"/>
              <a:ext cx="186690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293188" y="5466657"/>
            <a:ext cx="724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11: </a:t>
            </a:r>
            <a:r>
              <a:rPr lang="en-US" dirty="0" err="1" smtClean="0"/>
              <a:t>Backpropogation</a:t>
            </a:r>
            <a:r>
              <a:rPr lang="en-US" dirty="0" smtClean="0"/>
              <a:t> in CNN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3188" y="5466657"/>
            <a:ext cx="724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12: </a:t>
            </a:r>
            <a:r>
              <a:rPr lang="en-US" dirty="0" smtClean="0"/>
              <a:t>Building a CNN using Keras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00" t="16370" r="11999" b="19334"/>
          <a:stretch/>
        </p:blipFill>
        <p:spPr>
          <a:xfrm>
            <a:off x="1118215" y="157959"/>
            <a:ext cx="9593427" cy="51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64" y="641873"/>
            <a:ext cx="9720073" cy="5574254"/>
          </a:xfrm>
        </p:spPr>
        <p:txBody>
          <a:bodyPr>
            <a:normAutofit/>
          </a:bodyPr>
          <a:lstStyle/>
          <a:p>
            <a:pPr algn="ctr"/>
            <a:endParaRPr lang="en-US" sz="6600" dirty="0" smtClean="0"/>
          </a:p>
          <a:p>
            <a:pPr algn="ctr"/>
            <a:endParaRPr lang="en-US" sz="6600" dirty="0"/>
          </a:p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5" y="1936376"/>
            <a:ext cx="10820400" cy="4372984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/>
              <a:t>Convolution neural network’s are designed to take images as their input. Different types of hidden layers are used to train efficiently.</a:t>
            </a:r>
          </a:p>
          <a:p>
            <a:pPr lvl="1"/>
            <a:r>
              <a:rPr lang="en-US" sz="2200" dirty="0" smtClean="0"/>
              <a:t>Neurons in a CNN can be arranged in a three-dimensional structure as width (Image width in pixels), height (Image height in pixels) and depth (RGB channels).</a:t>
            </a:r>
          </a:p>
          <a:p>
            <a:pPr lvl="1"/>
            <a:r>
              <a:rPr lang="en-US" sz="2200" dirty="0" smtClean="0"/>
              <a:t>A CNN consists of three major groups of layers:</a:t>
            </a:r>
          </a:p>
          <a:p>
            <a:pPr marL="744538" lvl="2" indent="-434975">
              <a:buFont typeface="+mj-lt"/>
              <a:buAutoNum type="alphaLcPeriod"/>
            </a:pPr>
            <a:r>
              <a:rPr lang="en-US" sz="2200" dirty="0"/>
              <a:t>Input layer</a:t>
            </a:r>
          </a:p>
          <a:p>
            <a:pPr marL="744538" lvl="2" indent="-434975">
              <a:buFont typeface="+mj-lt"/>
              <a:buAutoNum type="alphaLcPeriod"/>
            </a:pPr>
            <a:r>
              <a:rPr lang="en-US" sz="2200" dirty="0"/>
              <a:t>Feature-extraction layers</a:t>
            </a:r>
          </a:p>
          <a:p>
            <a:pPr marL="744538" lvl="2" indent="-434975">
              <a:buFont typeface="+mj-lt"/>
              <a:buAutoNum type="alphaLcPeriod"/>
            </a:pPr>
            <a:r>
              <a:rPr lang="en-US" sz="2200" dirty="0"/>
              <a:t>Classification </a:t>
            </a:r>
            <a:r>
              <a:rPr lang="en-US" sz="2200" dirty="0" smtClean="0"/>
              <a:t>layers</a:t>
            </a:r>
          </a:p>
          <a:p>
            <a:pPr lvl="1"/>
            <a:r>
              <a:rPr lang="en-US" sz="2200" dirty="0" smtClean="0"/>
              <a:t>The two main types of hidden layers are:</a:t>
            </a:r>
          </a:p>
          <a:p>
            <a:pPr marL="744538" lvl="2" indent="-457200">
              <a:buFont typeface="+mj-lt"/>
              <a:buAutoNum type="alphaLcPeriod"/>
            </a:pPr>
            <a:r>
              <a:rPr lang="en-US" sz="2200" dirty="0" smtClean="0"/>
              <a:t>Convolution layers with </a:t>
            </a:r>
            <a:r>
              <a:rPr lang="en-US" sz="2200" dirty="0" err="1" smtClean="0"/>
              <a:t>ReLU</a:t>
            </a:r>
            <a:r>
              <a:rPr lang="en-US" sz="2200" dirty="0" smtClean="0"/>
              <a:t> activation function</a:t>
            </a:r>
          </a:p>
          <a:p>
            <a:pPr marL="744538" lvl="2" indent="-457200">
              <a:buFont typeface="+mj-lt"/>
              <a:buAutoNum type="alphaLcPeriod"/>
            </a:pPr>
            <a:r>
              <a:rPr lang="en-US" sz="2200" dirty="0" smtClean="0"/>
              <a:t>Pooling layers</a:t>
            </a:r>
            <a:r>
              <a:rPr lang="en-US" dirty="0" smtClean="0"/>
              <a:t> </a:t>
            </a:r>
          </a:p>
          <a:p>
            <a:pPr lvl="1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1:</a:t>
            </a:r>
            <a:r>
              <a:rPr lang="en-US" dirty="0"/>
              <a:t> </a:t>
            </a:r>
            <a:r>
              <a:rPr lang="en-US" dirty="0" smtClean="0"/>
              <a:t>3-D input given to a CNN</a:t>
            </a:r>
            <a:endParaRPr lang="en-US" dirty="0"/>
          </a:p>
        </p:txBody>
      </p:sp>
      <p:pic>
        <p:nvPicPr>
          <p:cNvPr id="2054" name="Picture 6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81" y="601849"/>
            <a:ext cx="6343838" cy="44979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2:</a:t>
            </a:r>
            <a:r>
              <a:rPr lang="en-US" dirty="0" smtClean="0"/>
              <a:t> Major groups of layers present in CNN</a:t>
            </a:r>
            <a:endParaRPr lang="en-US" dirty="0"/>
          </a:p>
        </p:txBody>
      </p:sp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05" y="1354753"/>
            <a:ext cx="10521390" cy="355463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199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 smtClean="0"/>
              <a:t>Convolution </a:t>
            </a:r>
            <a:r>
              <a:rPr lang="en-US" sz="2000" dirty="0"/>
              <a:t>is a mathematical operation of merging two sets of information. </a:t>
            </a:r>
            <a:endParaRPr lang="en-US" sz="2000" dirty="0" smtClean="0"/>
          </a:p>
          <a:p>
            <a:pPr lvl="1" algn="just"/>
            <a:r>
              <a:rPr lang="en-US" sz="2000" dirty="0"/>
              <a:t>In the convolution layer, a neuron is </a:t>
            </a:r>
            <a:r>
              <a:rPr lang="en-US" sz="2000" b="1" dirty="0"/>
              <a:t>locally connected</a:t>
            </a:r>
            <a:r>
              <a:rPr lang="en-US" sz="2000" dirty="0"/>
              <a:t> to a patch of neurons in the previous layer</a:t>
            </a:r>
            <a:r>
              <a:rPr lang="en-US" sz="2000" dirty="0" smtClean="0"/>
              <a:t>. The </a:t>
            </a:r>
            <a:r>
              <a:rPr lang="en-US" sz="2000" dirty="0"/>
              <a:t>m</a:t>
            </a:r>
            <a:r>
              <a:rPr lang="en-US" sz="2000" dirty="0" smtClean="0"/>
              <a:t>atrix formed by these neurons is called as a </a:t>
            </a:r>
            <a:r>
              <a:rPr lang="en-US" sz="2000" b="1" dirty="0" smtClean="0"/>
              <a:t>receptive field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The locally connected </a:t>
            </a:r>
            <a:r>
              <a:rPr lang="en-US" sz="2000" dirty="0" smtClean="0"/>
              <a:t>weights are </a:t>
            </a:r>
            <a:r>
              <a:rPr lang="en-US" sz="2000" dirty="0"/>
              <a:t>called as </a:t>
            </a:r>
            <a:r>
              <a:rPr lang="en-US" sz="2000" b="1" dirty="0"/>
              <a:t>filters</a:t>
            </a:r>
            <a:r>
              <a:rPr lang="en-US" sz="2000" dirty="0"/>
              <a:t> or </a:t>
            </a:r>
            <a:r>
              <a:rPr lang="en-US" sz="2000" b="1" dirty="0"/>
              <a:t>kernels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This layer will compute a </a:t>
            </a:r>
            <a:r>
              <a:rPr lang="en-US" sz="2000" b="1" dirty="0" smtClean="0"/>
              <a:t>dot product</a:t>
            </a:r>
            <a:r>
              <a:rPr lang="en-US" sz="2000" dirty="0" smtClean="0"/>
              <a:t> between all </a:t>
            </a:r>
            <a:r>
              <a:rPr lang="en-US" sz="2000" b="1" dirty="0" smtClean="0"/>
              <a:t>receptive fields</a:t>
            </a:r>
            <a:r>
              <a:rPr lang="en-US" sz="2000" dirty="0" smtClean="0"/>
              <a:t> and the </a:t>
            </a:r>
            <a:r>
              <a:rPr lang="en-US" sz="2000" b="1" dirty="0" smtClean="0"/>
              <a:t>kernel</a:t>
            </a:r>
            <a:r>
              <a:rPr lang="en-US" sz="2000" dirty="0" smtClean="0"/>
              <a:t>. Hence the </a:t>
            </a:r>
            <a:r>
              <a:rPr lang="en-US" sz="2000" b="1" dirty="0" smtClean="0"/>
              <a:t>parameters are shared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The size of kernel is very much less than the size of the input. Hence there are less parameters to be learned. </a:t>
            </a:r>
          </a:p>
          <a:p>
            <a:pPr lvl="1" algn="just"/>
            <a:r>
              <a:rPr lang="en-US" sz="2000" dirty="0" smtClean="0"/>
              <a:t>Each kernel can be associated with one bias value.</a:t>
            </a:r>
          </a:p>
          <a:p>
            <a:pPr lvl="1" algn="just"/>
            <a:r>
              <a:rPr lang="en-US" sz="2000" dirty="0" smtClean="0"/>
              <a:t>The output of the layer results in a </a:t>
            </a:r>
            <a:r>
              <a:rPr lang="en-US" sz="2000" b="1" dirty="0" smtClean="0"/>
              <a:t>feature map</a:t>
            </a:r>
            <a:r>
              <a:rPr lang="en-US" sz="2000" dirty="0" smtClean="0"/>
              <a:t>, also called as </a:t>
            </a:r>
            <a:r>
              <a:rPr lang="en-US" sz="2000" b="1" dirty="0" smtClean="0"/>
              <a:t>activation map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 When a filter “activates”, it means that the filter lets information pass through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3:</a:t>
            </a:r>
            <a:r>
              <a:rPr lang="en-US" dirty="0" smtClean="0"/>
              <a:t> Convolution operation using kernels/filters.</a:t>
            </a:r>
            <a:endParaRPr lang="en-US" dirty="0"/>
          </a:p>
        </p:txBody>
      </p:sp>
      <p:pic>
        <p:nvPicPr>
          <p:cNvPr id="3080" name="Picture 8" descr="Image result for the convolution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56" y="860612"/>
            <a:ext cx="9056287" cy="40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4: </a:t>
            </a:r>
            <a:r>
              <a:rPr lang="en-US" dirty="0" smtClean="0"/>
              <a:t>Example of a trained filter or a feature learned</a:t>
            </a:r>
            <a:endParaRPr lang="en-US" dirty="0"/>
          </a:p>
        </p:txBody>
      </p:sp>
      <p:pic>
        <p:nvPicPr>
          <p:cNvPr id="409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45" y="805796"/>
            <a:ext cx="9074510" cy="42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61" y="5602941"/>
            <a:ext cx="88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5: </a:t>
            </a:r>
            <a:r>
              <a:rPr lang="en-US" dirty="0" smtClean="0"/>
              <a:t>Example of a filter allowing the information to pass as the dot product is a large value.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2073" y="1183341"/>
            <a:ext cx="10442093" cy="3756212"/>
            <a:chOff x="636494" y="1183341"/>
            <a:chExt cx="10442093" cy="3756212"/>
          </a:xfrm>
        </p:grpSpPr>
        <p:pic>
          <p:nvPicPr>
            <p:cNvPr id="5122" name="Picture 2" descr="https://adeshpande3.github.io/assets/FirstPixelMulitiplica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12" y="1183341"/>
              <a:ext cx="9965175" cy="375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adeshpande3.github.io/assets/OriginalAndFilter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1" b="15695"/>
            <a:stretch/>
          </p:blipFill>
          <p:spPr bwMode="auto">
            <a:xfrm>
              <a:off x="636494" y="1366008"/>
              <a:ext cx="3212134" cy="200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90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598</TotalTime>
  <Words>997</Words>
  <Application>Microsoft Office PowerPoint</Application>
  <PresentationFormat>Widescreen</PresentationFormat>
  <Paragraphs>111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Convolutional neural networks</vt:lpstr>
      <vt:lpstr>Brief introduction to neural networks</vt:lpstr>
      <vt:lpstr>Convolutional neural networks (CNN)</vt:lpstr>
      <vt:lpstr>PowerPoint Presentation</vt:lpstr>
      <vt:lpstr>PowerPoint Presentation</vt:lpstr>
      <vt:lpstr>Convolution Layer</vt:lpstr>
      <vt:lpstr>PowerPoint Presentation</vt:lpstr>
      <vt:lpstr>PowerPoint Presentation</vt:lpstr>
      <vt:lpstr>PowerPoint Presentation</vt:lpstr>
      <vt:lpstr>PowerPoint Presentation</vt:lpstr>
      <vt:lpstr>Rectified linear unit (Relu)</vt:lpstr>
      <vt:lpstr>Pooling layer</vt:lpstr>
      <vt:lpstr>PowerPoint Presentation</vt:lpstr>
      <vt:lpstr>Hyperparameters</vt:lpstr>
      <vt:lpstr>PowerPoint Presentation</vt:lpstr>
      <vt:lpstr>PowerPoint Presentation</vt:lpstr>
      <vt:lpstr>Summary information</vt:lpstr>
      <vt:lpstr>Fully-connected layers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Roshan Badrinath</dc:creator>
  <cp:lastModifiedBy>Roshan Badrinath</cp:lastModifiedBy>
  <cp:revision>50</cp:revision>
  <dcterms:created xsi:type="dcterms:W3CDTF">2019-01-30T03:38:53Z</dcterms:created>
  <dcterms:modified xsi:type="dcterms:W3CDTF">2019-01-31T03:40:32Z</dcterms:modified>
</cp:coreProperties>
</file>