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67" r:id="rId3"/>
    <p:sldId id="264" r:id="rId4"/>
    <p:sldId id="265" r:id="rId5"/>
    <p:sldId id="257" r:id="rId6"/>
    <p:sldId id="258" r:id="rId7"/>
    <p:sldId id="259" r:id="rId8"/>
    <p:sldId id="261" r:id="rId9"/>
    <p:sldId id="260" r:id="rId10"/>
    <p:sldId id="263" r:id="rId11"/>
    <p:sldId id="262" r:id="rId12"/>
    <p:sldId id="268"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F93C1D-6BF5-4B71-8DE4-EDD1DC14BD25}" v="27" dt="2024-08-16T11:58:59.2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50" autoAdjust="0"/>
    <p:restoredTop sz="94660"/>
  </p:normalViewPr>
  <p:slideViewPr>
    <p:cSldViewPr snapToGrid="0">
      <p:cViewPr varScale="1">
        <p:scale>
          <a:sx n="64" d="100"/>
          <a:sy n="64" d="100"/>
        </p:scale>
        <p:origin x="8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90E4B060-F350-491E-B8EC-20C91AD5868B}" type="datetimeFigureOut">
              <a:rPr lang="en-IN" smtClean="0"/>
              <a:t>13-09-2024</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562D8918-36FF-41C3-93B2-AA01E183BDE7}" type="slidenum">
              <a:rPr lang="en-IN" smtClean="0"/>
              <a:t>‹#›</a:t>
            </a:fld>
            <a:endParaRPr lang="en-IN"/>
          </a:p>
        </p:txBody>
      </p:sp>
    </p:spTree>
    <p:extLst>
      <p:ext uri="{BB962C8B-B14F-4D97-AF65-F5344CB8AC3E}">
        <p14:creationId xmlns:p14="http://schemas.microsoft.com/office/powerpoint/2010/main" val="2082755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E4B060-F350-491E-B8EC-20C91AD5868B}" type="datetimeFigureOut">
              <a:rPr lang="en-IN" smtClean="0"/>
              <a:t>13-09-2024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2D8918-36FF-41C3-93B2-AA01E183BDE7}" type="slidenum">
              <a:rPr lang="en-IN" smtClean="0"/>
              <a:t>‹#›</a:t>
            </a:fld>
            <a:endParaRPr lang="en-IN"/>
          </a:p>
        </p:txBody>
      </p:sp>
    </p:spTree>
    <p:extLst>
      <p:ext uri="{BB962C8B-B14F-4D97-AF65-F5344CB8AC3E}">
        <p14:creationId xmlns:p14="http://schemas.microsoft.com/office/powerpoint/2010/main" val="3181378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E4B060-F350-491E-B8EC-20C91AD5868B}" type="datetimeFigureOut">
              <a:rPr lang="en-IN" smtClean="0"/>
              <a:t>13-09-2024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2D8918-36FF-41C3-93B2-AA01E183BDE7}" type="slidenum">
              <a:rPr lang="en-IN" smtClean="0"/>
              <a:t>‹#›</a:t>
            </a:fld>
            <a:endParaRPr lang="en-IN"/>
          </a:p>
        </p:txBody>
      </p:sp>
    </p:spTree>
    <p:extLst>
      <p:ext uri="{BB962C8B-B14F-4D97-AF65-F5344CB8AC3E}">
        <p14:creationId xmlns:p14="http://schemas.microsoft.com/office/powerpoint/2010/main" val="4166105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E4B060-F350-491E-B8EC-20C91AD5868B}" type="datetimeFigureOut">
              <a:rPr lang="en-IN" smtClean="0"/>
              <a:t>13-09-2024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2D8918-36FF-41C3-93B2-AA01E183BDE7}" type="slidenum">
              <a:rPr lang="en-IN" smtClean="0"/>
              <a:t>‹#›</a:t>
            </a:fld>
            <a:endParaRPr lang="en-IN"/>
          </a:p>
        </p:txBody>
      </p:sp>
    </p:spTree>
    <p:extLst>
      <p:ext uri="{BB962C8B-B14F-4D97-AF65-F5344CB8AC3E}">
        <p14:creationId xmlns:p14="http://schemas.microsoft.com/office/powerpoint/2010/main" val="3249306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E4B060-F350-491E-B8EC-20C91AD5868B}" type="datetimeFigureOut">
              <a:rPr lang="en-IN" smtClean="0"/>
              <a:t>13-09-2024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2D8918-36FF-41C3-93B2-AA01E183BDE7}" type="slidenum">
              <a:rPr lang="en-IN" smtClean="0"/>
              <a:t>‹#›</a:t>
            </a:fld>
            <a:endParaRPr lang="en-IN"/>
          </a:p>
        </p:txBody>
      </p:sp>
    </p:spTree>
    <p:extLst>
      <p:ext uri="{BB962C8B-B14F-4D97-AF65-F5344CB8AC3E}">
        <p14:creationId xmlns:p14="http://schemas.microsoft.com/office/powerpoint/2010/main" val="1639638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E4B060-F350-491E-B8EC-20C91AD5868B}" type="datetimeFigureOut">
              <a:rPr lang="en-IN" smtClean="0"/>
              <a:t>13-09-2024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2D8918-36FF-41C3-93B2-AA01E183BDE7}" type="slidenum">
              <a:rPr lang="en-IN" smtClean="0"/>
              <a:t>‹#›</a:t>
            </a:fld>
            <a:endParaRPr lang="en-IN"/>
          </a:p>
        </p:txBody>
      </p:sp>
    </p:spTree>
    <p:extLst>
      <p:ext uri="{BB962C8B-B14F-4D97-AF65-F5344CB8AC3E}">
        <p14:creationId xmlns:p14="http://schemas.microsoft.com/office/powerpoint/2010/main" val="2939828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E4B060-F350-491E-B8EC-20C91AD5868B}" type="datetimeFigureOut">
              <a:rPr lang="en-IN" smtClean="0"/>
              <a:t>13-09-2024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2D8918-36FF-41C3-93B2-AA01E183BDE7}" type="slidenum">
              <a:rPr lang="en-IN" smtClean="0"/>
              <a:t>‹#›</a:t>
            </a:fld>
            <a:endParaRPr lang="en-IN"/>
          </a:p>
        </p:txBody>
      </p:sp>
    </p:spTree>
    <p:extLst>
      <p:ext uri="{BB962C8B-B14F-4D97-AF65-F5344CB8AC3E}">
        <p14:creationId xmlns:p14="http://schemas.microsoft.com/office/powerpoint/2010/main" val="2617191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E4B060-F350-491E-B8EC-20C91AD5868B}" type="datetimeFigureOut">
              <a:rPr lang="en-IN" smtClean="0"/>
              <a:t>13-09-2024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2D8918-36FF-41C3-93B2-AA01E183BDE7}" type="slidenum">
              <a:rPr lang="en-IN" smtClean="0"/>
              <a:t>‹#›</a:t>
            </a:fld>
            <a:endParaRPr lang="en-IN"/>
          </a:p>
        </p:txBody>
      </p:sp>
    </p:spTree>
    <p:extLst>
      <p:ext uri="{BB962C8B-B14F-4D97-AF65-F5344CB8AC3E}">
        <p14:creationId xmlns:p14="http://schemas.microsoft.com/office/powerpoint/2010/main" val="418880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E4B060-F350-491E-B8EC-20C91AD5868B}" type="datetimeFigureOut">
              <a:rPr lang="en-IN" smtClean="0"/>
              <a:t>13-09-2024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62D8918-36FF-41C3-93B2-AA01E183BDE7}" type="slidenum">
              <a:rPr lang="en-IN" smtClean="0"/>
              <a:t>‹#›</a:t>
            </a:fld>
            <a:endParaRPr lang="en-IN"/>
          </a:p>
        </p:txBody>
      </p:sp>
    </p:spTree>
    <p:extLst>
      <p:ext uri="{BB962C8B-B14F-4D97-AF65-F5344CB8AC3E}">
        <p14:creationId xmlns:p14="http://schemas.microsoft.com/office/powerpoint/2010/main" val="3419973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90E4B060-F350-491E-B8EC-20C91AD5868B}" type="datetimeFigureOut">
              <a:rPr lang="en-IN" smtClean="0"/>
              <a:t>13-09-2024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562D8918-36FF-41C3-93B2-AA01E183BDE7}" type="slidenum">
              <a:rPr lang="en-IN" smtClean="0"/>
              <a:t>‹#›</a:t>
            </a:fld>
            <a:endParaRPr lang="en-IN"/>
          </a:p>
        </p:txBody>
      </p:sp>
    </p:spTree>
    <p:extLst>
      <p:ext uri="{BB962C8B-B14F-4D97-AF65-F5344CB8AC3E}">
        <p14:creationId xmlns:p14="http://schemas.microsoft.com/office/powerpoint/2010/main" val="1148059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90E4B060-F350-491E-B8EC-20C91AD5868B}" type="datetimeFigureOut">
              <a:rPr lang="en-IN" smtClean="0"/>
              <a:t>13-09-2024</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562D8918-36FF-41C3-93B2-AA01E183BDE7}" type="slidenum">
              <a:rPr lang="en-IN" smtClean="0"/>
              <a:t>‹#›</a:t>
            </a:fld>
            <a:endParaRPr lang="en-IN"/>
          </a:p>
        </p:txBody>
      </p:sp>
    </p:spTree>
    <p:extLst>
      <p:ext uri="{BB962C8B-B14F-4D97-AF65-F5344CB8AC3E}">
        <p14:creationId xmlns:p14="http://schemas.microsoft.com/office/powerpoint/2010/main" val="269724118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90E4B060-F350-491E-B8EC-20C91AD5868B}" type="datetimeFigureOut">
              <a:rPr lang="en-IN" smtClean="0"/>
              <a:t>13-09-2024</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562D8918-36FF-41C3-93B2-AA01E183BDE7}" type="slidenum">
              <a:rPr lang="en-IN" smtClean="0"/>
              <a:t>‹#›</a:t>
            </a:fld>
            <a:endParaRPr lang="en-IN"/>
          </a:p>
        </p:txBody>
      </p:sp>
    </p:spTree>
    <p:extLst>
      <p:ext uri="{BB962C8B-B14F-4D97-AF65-F5344CB8AC3E}">
        <p14:creationId xmlns:p14="http://schemas.microsoft.com/office/powerpoint/2010/main" val="2614843854"/>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2079C-FD50-9283-4716-B860A8040093}"/>
              </a:ext>
            </a:extLst>
          </p:cNvPr>
          <p:cNvSpPr>
            <a:spLocks noGrp="1"/>
          </p:cNvSpPr>
          <p:nvPr>
            <p:ph type="ctrTitle"/>
          </p:nvPr>
        </p:nvSpPr>
        <p:spPr/>
        <p:txBody>
          <a:bodyPr/>
          <a:lstStyle/>
          <a:p>
            <a:r>
              <a:rPr lang="en-US" sz="6600" dirty="0"/>
              <a:t>California Healthcare Analysis </a:t>
            </a:r>
            <a:endParaRPr lang="en-IN" sz="6600" dirty="0"/>
          </a:p>
        </p:txBody>
      </p:sp>
      <p:sp>
        <p:nvSpPr>
          <p:cNvPr id="3" name="Subtitle 2">
            <a:extLst>
              <a:ext uri="{FF2B5EF4-FFF2-40B4-BE49-F238E27FC236}">
                <a16:creationId xmlns:a16="http://schemas.microsoft.com/office/drawing/2014/main" id="{56813F43-903D-92D7-4E45-FFDC17173479}"/>
              </a:ext>
            </a:extLst>
          </p:cNvPr>
          <p:cNvSpPr>
            <a:spLocks noGrp="1"/>
          </p:cNvSpPr>
          <p:nvPr>
            <p:ph type="subTitle" idx="1"/>
          </p:nvPr>
        </p:nvSpPr>
        <p:spPr/>
        <p:txBody>
          <a:bodyPr/>
          <a:lstStyle/>
          <a:p>
            <a:r>
              <a:rPr lang="en-US" dirty="0"/>
              <a:t>Project Summary </a:t>
            </a:r>
          </a:p>
          <a:p>
            <a:endParaRPr lang="en-IN" dirty="0"/>
          </a:p>
        </p:txBody>
      </p:sp>
      <p:pic>
        <p:nvPicPr>
          <p:cNvPr id="5" name="Graphic 4" descr="Medicine with solid fill">
            <a:extLst>
              <a:ext uri="{FF2B5EF4-FFF2-40B4-BE49-F238E27FC236}">
                <a16:creationId xmlns:a16="http://schemas.microsoft.com/office/drawing/2014/main" id="{6B3D87A4-9ADF-CB2D-0A24-E71A1B1777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22192" y="4207511"/>
            <a:ext cx="704088" cy="713231"/>
          </a:xfrm>
          <a:prstGeom prst="rect">
            <a:avLst/>
          </a:prstGeom>
        </p:spPr>
      </p:pic>
      <p:pic>
        <p:nvPicPr>
          <p:cNvPr id="7" name="Graphic 6" descr="Stethoscope with solid fill">
            <a:extLst>
              <a:ext uri="{FF2B5EF4-FFF2-40B4-BE49-F238E27FC236}">
                <a16:creationId xmlns:a16="http://schemas.microsoft.com/office/drawing/2014/main" id="{6C8A8887-2360-A167-9C13-9EB24461689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06824" y="4207511"/>
            <a:ext cx="905256" cy="796840"/>
          </a:xfrm>
          <a:prstGeom prst="rect">
            <a:avLst/>
          </a:prstGeom>
        </p:spPr>
      </p:pic>
      <p:pic>
        <p:nvPicPr>
          <p:cNvPr id="9" name="Picture 8">
            <a:extLst>
              <a:ext uri="{FF2B5EF4-FFF2-40B4-BE49-F238E27FC236}">
                <a16:creationId xmlns:a16="http://schemas.microsoft.com/office/drawing/2014/main" id="{F0D998CA-CEDC-9485-B380-120F12DB7C3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22192" y="770467"/>
            <a:ext cx="3319272" cy="2439077"/>
          </a:xfrm>
          <a:prstGeom prst="rect">
            <a:avLst/>
          </a:prstGeom>
        </p:spPr>
      </p:pic>
    </p:spTree>
    <p:extLst>
      <p:ext uri="{BB962C8B-B14F-4D97-AF65-F5344CB8AC3E}">
        <p14:creationId xmlns:p14="http://schemas.microsoft.com/office/powerpoint/2010/main" val="985486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F8363-946A-FF7D-1901-481DF72EA5E0}"/>
              </a:ext>
            </a:extLst>
          </p:cNvPr>
          <p:cNvSpPr>
            <a:spLocks noGrp="1"/>
          </p:cNvSpPr>
          <p:nvPr>
            <p:ph type="title"/>
          </p:nvPr>
        </p:nvSpPr>
        <p:spPr>
          <a:xfrm>
            <a:off x="0" y="5418667"/>
            <a:ext cx="11430000" cy="613283"/>
          </a:xfrm>
        </p:spPr>
        <p:txBody>
          <a:bodyPr>
            <a:normAutofit fontScale="90000"/>
          </a:bodyPr>
          <a:lstStyle/>
          <a:p>
            <a:br>
              <a:rPr lang="en-IN" dirty="0"/>
            </a:br>
            <a:r>
              <a:rPr lang="en-IN" dirty="0"/>
              <a:t>Power BI Dashboard</a:t>
            </a:r>
          </a:p>
        </p:txBody>
      </p:sp>
      <p:pic>
        <p:nvPicPr>
          <p:cNvPr id="6" name="Picture Placeholder 5">
            <a:extLst>
              <a:ext uri="{FF2B5EF4-FFF2-40B4-BE49-F238E27FC236}">
                <a16:creationId xmlns:a16="http://schemas.microsoft.com/office/drawing/2014/main" id="{14F88D47-A48E-99BE-F879-89DCB27CA02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1080" b="11080"/>
          <a:stretch>
            <a:fillRect/>
          </a:stretch>
        </p:blipFill>
        <p:spPr/>
      </p:pic>
    </p:spTree>
    <p:extLst>
      <p:ext uri="{BB962C8B-B14F-4D97-AF65-F5344CB8AC3E}">
        <p14:creationId xmlns:p14="http://schemas.microsoft.com/office/powerpoint/2010/main" val="2655799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C7952A-39FD-EAB4-2300-88F91AD6D85F}"/>
              </a:ext>
            </a:extLst>
          </p:cNvPr>
          <p:cNvSpPr txBox="1"/>
          <p:nvPr/>
        </p:nvSpPr>
        <p:spPr>
          <a:xfrm>
            <a:off x="73152" y="0"/>
            <a:ext cx="12118848" cy="6740307"/>
          </a:xfrm>
          <a:prstGeom prst="rect">
            <a:avLst/>
          </a:prstGeom>
          <a:noFill/>
        </p:spPr>
        <p:txBody>
          <a:bodyPr wrap="square" rtlCol="0">
            <a:spAutoFit/>
          </a:bodyPr>
          <a:lstStyle/>
          <a:p>
            <a:pPr marL="342900" indent="-342900">
              <a:buAutoNum type="arabicPeriod"/>
            </a:pPr>
            <a:endParaRPr lang="en-IN" dirty="0"/>
          </a:p>
          <a:p>
            <a:r>
              <a:rPr lang="en-IN" u="sng" dirty="0">
                <a:latin typeface="Segoe UI Semibold" panose="020B0702040204020203" pitchFamily="34" charset="0"/>
                <a:cs typeface="Segoe UI Semibold" panose="020B0702040204020203" pitchFamily="34" charset="0"/>
              </a:rPr>
              <a:t>Positives</a:t>
            </a:r>
            <a:r>
              <a:rPr lang="en-IN" dirty="0">
                <a:latin typeface="Segoe UI Semibold" panose="020B0702040204020203" pitchFamily="34" charset="0"/>
                <a:cs typeface="Segoe UI Semibold" panose="020B0702040204020203" pitchFamily="34" charset="0"/>
              </a:rPr>
              <a:t>:</a:t>
            </a:r>
          </a:p>
          <a:p>
            <a:pPr marL="342900" indent="-342900">
              <a:buAutoNum type="arabicPeriod"/>
            </a:pPr>
            <a:endParaRPr lang="en-IN" dirty="0">
              <a:latin typeface="Segoe UI Semibold" panose="020B0702040204020203" pitchFamily="34" charset="0"/>
              <a:cs typeface="Segoe UI Semibold" panose="020B0702040204020203" pitchFamily="34" charset="0"/>
            </a:endParaRPr>
          </a:p>
          <a:p>
            <a:pPr marL="342900" indent="-342900">
              <a:buAutoNum type="arabicPeriod"/>
            </a:pPr>
            <a:r>
              <a:rPr lang="en-IN" dirty="0">
                <a:latin typeface="Segoe UI Semibold" panose="020B0702040204020203" pitchFamily="34" charset="0"/>
                <a:cs typeface="Segoe UI Semibold" panose="020B0702040204020203" pitchFamily="34" charset="0"/>
              </a:rPr>
              <a:t>Power BI Dashboard is a single page that tells a story, a well designed dashboard only contains Highlights of the story</a:t>
            </a:r>
          </a:p>
          <a:p>
            <a:pPr marL="342900" indent="-342900">
              <a:buAutoNum type="arabicPeriod"/>
            </a:pPr>
            <a:endParaRPr lang="en-IN" dirty="0">
              <a:latin typeface="Segoe UI Semibold" panose="020B0702040204020203" pitchFamily="34" charset="0"/>
              <a:cs typeface="Segoe UI Semibold" panose="020B0702040204020203" pitchFamily="34" charset="0"/>
            </a:endParaRPr>
          </a:p>
          <a:p>
            <a:pPr marL="342900" indent="-342900">
              <a:buAutoNum type="arabicPeriod"/>
            </a:pPr>
            <a:r>
              <a:rPr lang="en-IN" dirty="0">
                <a:latin typeface="Segoe UI Semibold" panose="020B0702040204020203" pitchFamily="34" charset="0"/>
                <a:cs typeface="Segoe UI Semibold" panose="020B0702040204020203" pitchFamily="34" charset="0"/>
              </a:rPr>
              <a:t>We used Power Query editor to join the table and clean the data to remove undesirable columns </a:t>
            </a:r>
          </a:p>
          <a:p>
            <a:pPr marL="342900" indent="-342900">
              <a:buAutoNum type="arabicPeriod"/>
            </a:pPr>
            <a:endParaRPr lang="en-IN" dirty="0">
              <a:latin typeface="Segoe UI Semibold" panose="020B0702040204020203" pitchFamily="34" charset="0"/>
              <a:cs typeface="Segoe UI Semibold" panose="020B0702040204020203" pitchFamily="34" charset="0"/>
            </a:endParaRPr>
          </a:p>
          <a:p>
            <a:pPr marL="342900" indent="-342900">
              <a:buAutoNum type="arabicPeriod"/>
            </a:pPr>
            <a:r>
              <a:rPr lang="en-IN" dirty="0">
                <a:latin typeface="Segoe UI Semibold" panose="020B0702040204020203" pitchFamily="34" charset="0"/>
                <a:cs typeface="Segoe UI Semibold" panose="020B0702040204020203" pitchFamily="34" charset="0"/>
              </a:rPr>
              <a:t>We also created/added New Columns to create a Measure in Power BI</a:t>
            </a:r>
          </a:p>
          <a:p>
            <a:pPr marL="342900" indent="-342900">
              <a:buAutoNum type="arabicPeriod"/>
            </a:pPr>
            <a:endParaRPr lang="en-IN" dirty="0">
              <a:latin typeface="Segoe UI Semibold" panose="020B0702040204020203" pitchFamily="34" charset="0"/>
              <a:cs typeface="Segoe UI Semibold" panose="020B0702040204020203" pitchFamily="34" charset="0"/>
            </a:endParaRPr>
          </a:p>
          <a:p>
            <a:pPr marL="342900" indent="-342900">
              <a:buAutoNum type="arabicPeriod"/>
            </a:pPr>
            <a:r>
              <a:rPr lang="en-IN" dirty="0">
                <a:latin typeface="Segoe UI Semibold" panose="020B0702040204020203" pitchFamily="34" charset="0"/>
                <a:cs typeface="Segoe UI Semibold" panose="020B0702040204020203" pitchFamily="34" charset="0"/>
              </a:rPr>
              <a:t>In Power BI we could easily arrive at Average Length of Stay values </a:t>
            </a:r>
          </a:p>
          <a:p>
            <a:pPr marL="342900" indent="-342900">
              <a:buAutoNum type="arabicPeriod"/>
            </a:pPr>
            <a:endParaRPr lang="en-IN" dirty="0">
              <a:latin typeface="Segoe UI Semibold" panose="020B0702040204020203" pitchFamily="34" charset="0"/>
              <a:cs typeface="Segoe UI Semibold" panose="020B0702040204020203" pitchFamily="34" charset="0"/>
            </a:endParaRPr>
          </a:p>
          <a:p>
            <a:pPr marL="342900" indent="-342900">
              <a:buAutoNum type="arabicPeriod"/>
            </a:pPr>
            <a:r>
              <a:rPr lang="en-IN" dirty="0">
                <a:latin typeface="Segoe UI Semibold" panose="020B0702040204020203" pitchFamily="34" charset="0"/>
                <a:cs typeface="Segoe UI Semibold" panose="020B0702040204020203" pitchFamily="34" charset="0"/>
              </a:rPr>
              <a:t>We used Stacked Bar Chart to show the Average Length of Stay</a:t>
            </a:r>
          </a:p>
          <a:p>
            <a:pPr marL="342900" indent="-342900">
              <a:buAutoNum type="arabicPeriod"/>
            </a:pPr>
            <a:endParaRPr lang="en-IN" dirty="0">
              <a:latin typeface="Segoe UI Semibold" panose="020B0702040204020203" pitchFamily="34" charset="0"/>
              <a:cs typeface="Segoe UI Semibold" panose="020B0702040204020203" pitchFamily="34" charset="0"/>
            </a:endParaRPr>
          </a:p>
          <a:p>
            <a:pPr marL="342900" indent="-342900">
              <a:buAutoNum type="arabicPeriod"/>
            </a:pPr>
            <a:r>
              <a:rPr lang="en-IN" dirty="0">
                <a:latin typeface="Segoe UI Semibold" panose="020B0702040204020203" pitchFamily="34" charset="0"/>
                <a:cs typeface="Segoe UI Semibold" panose="020B0702040204020203" pitchFamily="34" charset="0"/>
              </a:rPr>
              <a:t>We used Slicer to show the data across years and Types of Hospitals</a:t>
            </a:r>
          </a:p>
          <a:p>
            <a:endParaRPr lang="en-IN" dirty="0">
              <a:latin typeface="Segoe UI Semibold" panose="020B0702040204020203" pitchFamily="34" charset="0"/>
              <a:cs typeface="Segoe UI Semibold" panose="020B0702040204020203" pitchFamily="34" charset="0"/>
            </a:endParaRPr>
          </a:p>
          <a:p>
            <a:r>
              <a:rPr lang="en-IN" dirty="0">
                <a:latin typeface="Segoe UI Semibold" panose="020B0702040204020203" pitchFamily="34" charset="0"/>
                <a:cs typeface="Segoe UI Semibold" panose="020B0702040204020203" pitchFamily="34" charset="0"/>
              </a:rPr>
              <a:t>7.   We used interactive charts like Ribbon chart, donut chart, Matrix to show the data effectively</a:t>
            </a:r>
          </a:p>
          <a:p>
            <a:endParaRPr lang="en-IN" dirty="0">
              <a:latin typeface="Segoe UI Semibold" panose="020B0702040204020203" pitchFamily="34" charset="0"/>
              <a:cs typeface="Segoe UI Semibold" panose="020B0702040204020203" pitchFamily="34" charset="0"/>
            </a:endParaRPr>
          </a:p>
          <a:p>
            <a:r>
              <a:rPr lang="en-IN" u="sng" dirty="0">
                <a:latin typeface="Segoe UI Semibold" panose="020B0702040204020203" pitchFamily="34" charset="0"/>
                <a:cs typeface="Segoe UI Semibold" panose="020B0702040204020203" pitchFamily="34" charset="0"/>
              </a:rPr>
              <a:t>Negatives</a:t>
            </a:r>
            <a:r>
              <a:rPr lang="en-IN" dirty="0">
                <a:latin typeface="Segoe UI Semibold" panose="020B0702040204020203" pitchFamily="34" charset="0"/>
                <a:cs typeface="Segoe UI Semibold" panose="020B0702040204020203" pitchFamily="34" charset="0"/>
              </a:rPr>
              <a:t>:</a:t>
            </a:r>
          </a:p>
          <a:p>
            <a:endParaRPr lang="en-IN" dirty="0">
              <a:latin typeface="Segoe UI Semibold" panose="020B0702040204020203" pitchFamily="34" charset="0"/>
              <a:cs typeface="Segoe UI Semibold" panose="020B0702040204020203" pitchFamily="34" charset="0"/>
            </a:endParaRPr>
          </a:p>
          <a:p>
            <a:r>
              <a:rPr lang="en-IN" dirty="0">
                <a:latin typeface="Segoe UI Semibold" panose="020B0702040204020203" pitchFamily="34" charset="0"/>
                <a:cs typeface="Segoe UI Semibold" panose="020B0702040204020203" pitchFamily="34" charset="0"/>
              </a:rPr>
              <a:t>1.Data Quality – Large Volume of data creates issues</a:t>
            </a:r>
          </a:p>
          <a:p>
            <a:endParaRPr lang="en-IN" dirty="0">
              <a:latin typeface="Segoe UI Semibold" panose="020B0702040204020203" pitchFamily="34" charset="0"/>
              <a:cs typeface="Segoe UI Semibold" panose="020B0702040204020203" pitchFamily="34" charset="0"/>
            </a:endParaRPr>
          </a:p>
          <a:p>
            <a:r>
              <a:rPr lang="en-IN" dirty="0">
                <a:latin typeface="Segoe UI Semibold" panose="020B0702040204020203" pitchFamily="34" charset="0"/>
                <a:cs typeface="Segoe UI Semibold" panose="020B0702040204020203" pitchFamily="34" charset="0"/>
              </a:rPr>
              <a:t>2.Performance issues</a:t>
            </a:r>
          </a:p>
          <a:p>
            <a:r>
              <a:rPr lang="en-IN" dirty="0">
                <a:latin typeface="Segoe UI Semibold" panose="020B0702040204020203" pitchFamily="34" charset="0"/>
                <a:cs typeface="Segoe UI Semibold" panose="020B0702040204020203" pitchFamily="34" charset="0"/>
              </a:rPr>
              <a:t>  </a:t>
            </a:r>
          </a:p>
        </p:txBody>
      </p:sp>
      <p:pic>
        <p:nvPicPr>
          <p:cNvPr id="3" name="Picture 2">
            <a:extLst>
              <a:ext uri="{FF2B5EF4-FFF2-40B4-BE49-F238E27FC236}">
                <a16:creationId xmlns:a16="http://schemas.microsoft.com/office/drawing/2014/main" id="{B5EFB7D8-9C71-3FDD-F09B-C5E4E4ADEC45}"/>
              </a:ext>
            </a:extLst>
          </p:cNvPr>
          <p:cNvPicPr>
            <a:picLocks noChangeAspect="1"/>
          </p:cNvPicPr>
          <p:nvPr/>
        </p:nvPicPr>
        <p:blipFill>
          <a:blip r:embed="rId2"/>
          <a:stretch>
            <a:fillRect/>
          </a:stretch>
        </p:blipFill>
        <p:spPr>
          <a:xfrm>
            <a:off x="8001000" y="4791456"/>
            <a:ext cx="4050792" cy="2066544"/>
          </a:xfrm>
          <a:prstGeom prst="rect">
            <a:avLst/>
          </a:prstGeom>
        </p:spPr>
      </p:pic>
    </p:spTree>
    <p:extLst>
      <p:ext uri="{BB962C8B-B14F-4D97-AF65-F5344CB8AC3E}">
        <p14:creationId xmlns:p14="http://schemas.microsoft.com/office/powerpoint/2010/main" val="3671612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602F43-D545-3ED0-8FA5-E02DBB317120}"/>
              </a:ext>
            </a:extLst>
          </p:cNvPr>
          <p:cNvSpPr txBox="1"/>
          <p:nvPr/>
        </p:nvSpPr>
        <p:spPr>
          <a:xfrm>
            <a:off x="256032" y="64009"/>
            <a:ext cx="11494008" cy="7417415"/>
          </a:xfrm>
          <a:prstGeom prst="rect">
            <a:avLst/>
          </a:prstGeom>
          <a:noFill/>
        </p:spPr>
        <p:txBody>
          <a:bodyPr wrap="square" rtlCol="0">
            <a:spAutoFit/>
          </a:bodyPr>
          <a:lstStyle/>
          <a:p>
            <a:pPr marL="285750" indent="-285750">
              <a:buFont typeface="Wingdings" panose="05000000000000000000" pitchFamily="2" charset="2"/>
              <a:buChar char="Ø"/>
            </a:pPr>
            <a:r>
              <a:rPr lang="en-IN" sz="2400" b="1" u="sng" dirty="0">
                <a:latin typeface="Inter"/>
              </a:rPr>
              <a:t>Key Takeaways</a:t>
            </a:r>
            <a:r>
              <a:rPr lang="en-IN" dirty="0">
                <a:latin typeface="Inter"/>
              </a:rPr>
              <a:t>:</a:t>
            </a:r>
          </a:p>
          <a:p>
            <a:pPr marL="285750" indent="-285750">
              <a:buFont typeface="Wingdings" panose="05000000000000000000" pitchFamily="2" charset="2"/>
              <a:buChar char="Ø"/>
            </a:pPr>
            <a:endParaRPr lang="en-IN" dirty="0">
              <a:latin typeface="Inter"/>
            </a:endParaRPr>
          </a:p>
          <a:p>
            <a:pPr marL="285750" indent="-285750">
              <a:buFont typeface="Wingdings" panose="05000000000000000000" pitchFamily="2" charset="2"/>
              <a:buChar char="Ø"/>
            </a:pPr>
            <a:r>
              <a:rPr lang="en-IN" dirty="0">
                <a:latin typeface="Inter"/>
              </a:rPr>
              <a:t>For dataset of Health Care Analysis Our team feels Power Bi is convenient to work with:</a:t>
            </a:r>
          </a:p>
          <a:p>
            <a:pPr marL="285750" indent="-285750">
              <a:buFont typeface="Wingdings" panose="05000000000000000000" pitchFamily="2" charset="2"/>
              <a:buChar char="Ø"/>
            </a:pPr>
            <a:endParaRPr lang="en-IN" dirty="0">
              <a:latin typeface="Inter"/>
            </a:endParaRPr>
          </a:p>
          <a:p>
            <a:pPr marL="342900" indent="-342900">
              <a:buFont typeface="Wingdings" panose="05000000000000000000" pitchFamily="2" charset="2"/>
              <a:buChar char="Ø"/>
            </a:pPr>
            <a:r>
              <a:rPr lang="en-IN" dirty="0">
                <a:latin typeface="Inter"/>
              </a:rPr>
              <a:t>We could easily analyse given Dataset with Power Bi </a:t>
            </a:r>
          </a:p>
          <a:p>
            <a:pPr marL="342900" indent="-342900">
              <a:buFont typeface="Wingdings" panose="05000000000000000000" pitchFamily="2" charset="2"/>
              <a:buChar char="Ø"/>
            </a:pPr>
            <a:endParaRPr lang="en-IN" dirty="0">
              <a:latin typeface="Inter"/>
            </a:endParaRPr>
          </a:p>
          <a:p>
            <a:pPr marL="342900" indent="-342900">
              <a:buFont typeface="Wingdings" panose="05000000000000000000" pitchFamily="2" charset="2"/>
              <a:buChar char="Ø"/>
            </a:pPr>
            <a:r>
              <a:rPr lang="en-IN" dirty="0">
                <a:latin typeface="Inter"/>
              </a:rPr>
              <a:t>DAX calculation features helped to arrive at Average financial workings to provide insights</a:t>
            </a:r>
          </a:p>
          <a:p>
            <a:pPr marL="342900" indent="-342900">
              <a:buFont typeface="Wingdings" panose="05000000000000000000" pitchFamily="2" charset="2"/>
              <a:buChar char="Ø"/>
            </a:pPr>
            <a:endParaRPr lang="en-IN" dirty="0">
              <a:latin typeface="Inter"/>
            </a:endParaRPr>
          </a:p>
          <a:p>
            <a:pPr marL="342900" indent="-342900">
              <a:buFont typeface="Wingdings" panose="05000000000000000000" pitchFamily="2" charset="2"/>
              <a:buChar char="Ø"/>
            </a:pPr>
            <a:r>
              <a:rPr lang="en-IN" dirty="0">
                <a:latin typeface="Inter"/>
              </a:rPr>
              <a:t>Data Visualisations which we used were more Interactive , Easy to Apply and Understand</a:t>
            </a:r>
          </a:p>
          <a:p>
            <a:pPr marL="342900" indent="-342900">
              <a:buFont typeface="Wingdings" panose="05000000000000000000" pitchFamily="2" charset="2"/>
              <a:buChar char="Ø"/>
            </a:pPr>
            <a:endParaRPr lang="en-IN" dirty="0">
              <a:latin typeface="Inter"/>
            </a:endParaRPr>
          </a:p>
          <a:p>
            <a:pPr marL="342900" indent="-342900">
              <a:buFont typeface="Wingdings" panose="05000000000000000000" pitchFamily="2" charset="2"/>
              <a:buChar char="Ø"/>
            </a:pPr>
            <a:r>
              <a:rPr lang="en-IN" dirty="0">
                <a:latin typeface="Inter"/>
              </a:rPr>
              <a:t>Slicer feature on Dashboard makes data analysis relevant and easy to explain </a:t>
            </a:r>
          </a:p>
          <a:p>
            <a:pPr marL="285750" indent="-285750">
              <a:buFont typeface="Wingdings" panose="05000000000000000000" pitchFamily="2" charset="2"/>
              <a:buChar char="Ø"/>
            </a:pPr>
            <a:endParaRPr lang="en-IN" dirty="0">
              <a:latin typeface="Inter"/>
            </a:endParaRPr>
          </a:p>
          <a:p>
            <a:pPr marL="285750" indent="-285750">
              <a:buFont typeface="Wingdings" panose="05000000000000000000" pitchFamily="2" charset="2"/>
              <a:buChar char="Ø"/>
            </a:pPr>
            <a:endParaRPr lang="en-IN" dirty="0">
              <a:latin typeface="Inter"/>
            </a:endParaRPr>
          </a:p>
          <a:p>
            <a:pPr marL="285750" indent="-285750">
              <a:buFont typeface="Wingdings" panose="05000000000000000000" pitchFamily="2" charset="2"/>
              <a:buChar char="Ø"/>
            </a:pPr>
            <a:r>
              <a:rPr lang="en-IN" dirty="0">
                <a:latin typeface="Inter"/>
              </a:rPr>
              <a:t>1.Tableau in Comparison to Power BI was slightly difficult for calculation purpose which also proved to be</a:t>
            </a:r>
          </a:p>
          <a:p>
            <a:r>
              <a:rPr lang="en-IN" dirty="0">
                <a:latin typeface="Inter"/>
              </a:rPr>
              <a:t>         time consuming</a:t>
            </a:r>
          </a:p>
          <a:p>
            <a:pPr marL="285750" indent="-285750">
              <a:buFont typeface="Wingdings" panose="05000000000000000000" pitchFamily="2" charset="2"/>
              <a:buChar char="Ø"/>
            </a:pPr>
            <a:endParaRPr lang="en-IN" dirty="0">
              <a:latin typeface="Inter"/>
            </a:endParaRPr>
          </a:p>
          <a:p>
            <a:pPr marL="285750" indent="-285750">
              <a:buFont typeface="Wingdings" panose="05000000000000000000" pitchFamily="2" charset="2"/>
              <a:buChar char="Ø"/>
            </a:pPr>
            <a:r>
              <a:rPr lang="en-IN" dirty="0">
                <a:latin typeface="Inter"/>
              </a:rPr>
              <a:t>1.Advanced Excel was very time consuming tool for large and multiple data files as we faced issues while</a:t>
            </a:r>
          </a:p>
          <a:p>
            <a:r>
              <a:rPr lang="en-IN" dirty="0">
                <a:latin typeface="Inter"/>
              </a:rPr>
              <a:t>         joining tables, applying formula</a:t>
            </a:r>
          </a:p>
          <a:p>
            <a:endParaRPr lang="en-IN" dirty="0"/>
          </a:p>
          <a:p>
            <a:endParaRPr lang="en-IN" dirty="0"/>
          </a:p>
          <a:p>
            <a:endParaRPr lang="en-IN" dirty="0"/>
          </a:p>
          <a:p>
            <a:endParaRPr lang="en-IN" dirty="0"/>
          </a:p>
          <a:p>
            <a:endParaRPr lang="en-IN" dirty="0"/>
          </a:p>
          <a:p>
            <a:endParaRPr lang="en-IN" dirty="0"/>
          </a:p>
          <a:p>
            <a:r>
              <a:rPr lang="en-IN" dirty="0"/>
              <a:t> </a:t>
            </a:r>
          </a:p>
          <a:p>
            <a:endParaRPr lang="en-IN" sz="2000" dirty="0"/>
          </a:p>
        </p:txBody>
      </p:sp>
      <p:pic>
        <p:nvPicPr>
          <p:cNvPr id="4" name="Graphic 3" descr="Group brainstorm with solid fill">
            <a:extLst>
              <a:ext uri="{FF2B5EF4-FFF2-40B4-BE49-F238E27FC236}">
                <a16:creationId xmlns:a16="http://schemas.microsoft.com/office/drawing/2014/main" id="{5885D447-5432-D95E-41CB-5399F13AB0D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38944" y="192024"/>
            <a:ext cx="1490472" cy="1106424"/>
          </a:xfrm>
          <a:prstGeom prst="rect">
            <a:avLst/>
          </a:prstGeom>
        </p:spPr>
      </p:pic>
    </p:spTree>
    <p:extLst>
      <p:ext uri="{BB962C8B-B14F-4D97-AF65-F5344CB8AC3E}">
        <p14:creationId xmlns:p14="http://schemas.microsoft.com/office/powerpoint/2010/main" val="1322738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CCEF8-9FAB-81BE-B693-137EC998853B}"/>
              </a:ext>
            </a:extLst>
          </p:cNvPr>
          <p:cNvSpPr>
            <a:spLocks noGrp="1"/>
          </p:cNvSpPr>
          <p:nvPr>
            <p:ph type="ctrTitle"/>
          </p:nvPr>
        </p:nvSpPr>
        <p:spPr>
          <a:xfrm>
            <a:off x="-1420168" y="76200"/>
            <a:ext cx="10782300" cy="3352800"/>
          </a:xfrm>
        </p:spPr>
        <p:txBody>
          <a:bodyPr/>
          <a:lstStyle/>
          <a:p>
            <a:pPr algn="ctr"/>
            <a:r>
              <a:rPr lang="en-IN" sz="9600" dirty="0"/>
              <a:t>THANK YOU</a:t>
            </a:r>
          </a:p>
        </p:txBody>
      </p:sp>
      <p:sp>
        <p:nvSpPr>
          <p:cNvPr id="3" name="Subtitle 2">
            <a:extLst>
              <a:ext uri="{FF2B5EF4-FFF2-40B4-BE49-F238E27FC236}">
                <a16:creationId xmlns:a16="http://schemas.microsoft.com/office/drawing/2014/main" id="{18041C78-B3A4-4806-6E3A-A1C8010C3C0B}"/>
              </a:ext>
            </a:extLst>
          </p:cNvPr>
          <p:cNvSpPr>
            <a:spLocks noGrp="1"/>
          </p:cNvSpPr>
          <p:nvPr>
            <p:ph type="subTitle" idx="1"/>
          </p:nvPr>
        </p:nvSpPr>
        <p:spPr>
          <a:xfrm>
            <a:off x="5134581" y="4986364"/>
            <a:ext cx="9228201" cy="1645920"/>
          </a:xfrm>
        </p:spPr>
        <p:txBody>
          <a:bodyPr/>
          <a:lstStyle/>
          <a:p>
            <a:pPr algn="ctr"/>
            <a:r>
              <a:rPr lang="en-IN" dirty="0"/>
              <a:t> ROSHAN SHARMA</a:t>
            </a:r>
          </a:p>
        </p:txBody>
      </p:sp>
    </p:spTree>
    <p:extLst>
      <p:ext uri="{BB962C8B-B14F-4D97-AF65-F5344CB8AC3E}">
        <p14:creationId xmlns:p14="http://schemas.microsoft.com/office/powerpoint/2010/main" val="3922990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1CD4F-8C8A-1E86-5695-A99CE54B0036}"/>
              </a:ext>
            </a:extLst>
          </p:cNvPr>
          <p:cNvSpPr>
            <a:spLocks noGrp="1"/>
          </p:cNvSpPr>
          <p:nvPr>
            <p:ph type="ctrTitle"/>
          </p:nvPr>
        </p:nvSpPr>
        <p:spPr/>
        <p:txBody>
          <a:bodyPr/>
          <a:lstStyle/>
          <a:p>
            <a:r>
              <a:rPr lang="en-IN" dirty="0"/>
              <a:t>Group 6- Healthcare Analysis  </a:t>
            </a:r>
            <a:br>
              <a:rPr lang="en-IN" dirty="0"/>
            </a:br>
            <a:endParaRPr lang="en-IN" dirty="0"/>
          </a:p>
        </p:txBody>
      </p:sp>
      <p:sp>
        <p:nvSpPr>
          <p:cNvPr id="3" name="Subtitle 2">
            <a:extLst>
              <a:ext uri="{FF2B5EF4-FFF2-40B4-BE49-F238E27FC236}">
                <a16:creationId xmlns:a16="http://schemas.microsoft.com/office/drawing/2014/main" id="{5668C667-4D7C-694A-5C97-5863F9C536A6}"/>
              </a:ext>
            </a:extLst>
          </p:cNvPr>
          <p:cNvSpPr>
            <a:spLocks noGrp="1"/>
          </p:cNvSpPr>
          <p:nvPr>
            <p:ph type="subTitle" idx="1"/>
          </p:nvPr>
        </p:nvSpPr>
        <p:spPr>
          <a:xfrm>
            <a:off x="667512" y="3084576"/>
            <a:ext cx="9228201" cy="3352800"/>
          </a:xfrm>
        </p:spPr>
        <p:txBody>
          <a:bodyPr>
            <a:normAutofit/>
          </a:bodyPr>
          <a:lstStyle/>
          <a:p>
            <a:r>
              <a:rPr lang="en-IN" u="sng" dirty="0"/>
              <a:t>Introduction Of Group Members:</a:t>
            </a:r>
          </a:p>
          <a:p>
            <a:r>
              <a:rPr lang="en-IN" dirty="0"/>
              <a:t>1.Kajal Jain</a:t>
            </a:r>
          </a:p>
          <a:p>
            <a:r>
              <a:rPr lang="en-IN" dirty="0"/>
              <a:t>2.Roshan Sharma</a:t>
            </a:r>
          </a:p>
          <a:p>
            <a:r>
              <a:rPr lang="en-IN" dirty="0"/>
              <a:t>3.Sneha Pillai</a:t>
            </a:r>
          </a:p>
          <a:p>
            <a:r>
              <a:rPr lang="en-IN" dirty="0"/>
              <a:t>4.Sheenu </a:t>
            </a:r>
            <a:r>
              <a:rPr lang="en-IN" dirty="0" err="1"/>
              <a:t>Yaduvanshi</a:t>
            </a:r>
            <a:endParaRPr lang="en-IN" dirty="0"/>
          </a:p>
          <a:p>
            <a:endParaRPr lang="en-IN" dirty="0"/>
          </a:p>
          <a:p>
            <a:endParaRPr lang="en-IN" dirty="0"/>
          </a:p>
          <a:p>
            <a:endParaRPr lang="en-IN" dirty="0"/>
          </a:p>
        </p:txBody>
      </p:sp>
      <p:pic>
        <p:nvPicPr>
          <p:cNvPr id="7" name="Graphic 6" descr="Checklist with solid fill">
            <a:extLst>
              <a:ext uri="{FF2B5EF4-FFF2-40B4-BE49-F238E27FC236}">
                <a16:creationId xmlns:a16="http://schemas.microsoft.com/office/drawing/2014/main" id="{EF4C2756-B019-AC8A-FC4B-82B2A7F0AB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90551" y="3243749"/>
            <a:ext cx="2904319" cy="2843784"/>
          </a:xfrm>
          <a:prstGeom prst="rect">
            <a:avLst/>
          </a:prstGeom>
        </p:spPr>
      </p:pic>
    </p:spTree>
    <p:extLst>
      <p:ext uri="{BB962C8B-B14F-4D97-AF65-F5344CB8AC3E}">
        <p14:creationId xmlns:p14="http://schemas.microsoft.com/office/powerpoint/2010/main" val="3662905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4E1E56-73B1-D193-06DA-FECA08389AAD}"/>
              </a:ext>
            </a:extLst>
          </p:cNvPr>
          <p:cNvSpPr txBox="1"/>
          <p:nvPr/>
        </p:nvSpPr>
        <p:spPr>
          <a:xfrm>
            <a:off x="493776" y="530352"/>
            <a:ext cx="10945368" cy="5262979"/>
          </a:xfrm>
          <a:prstGeom prst="rect">
            <a:avLst/>
          </a:prstGeom>
          <a:noFill/>
        </p:spPr>
        <p:txBody>
          <a:bodyPr wrap="square" rtlCol="0">
            <a:spAutoFit/>
          </a:bodyPr>
          <a:lstStyle/>
          <a:p>
            <a:pPr marL="457200" indent="-457200">
              <a:buFont typeface="Wingdings" panose="05000000000000000000" pitchFamily="2" charset="2"/>
              <a:buChar char="q"/>
            </a:pPr>
            <a:r>
              <a:rPr lang="en-US" sz="2800" b="0" i="0" dirty="0">
                <a:solidFill>
                  <a:srgbClr val="3C4043"/>
                </a:solidFill>
                <a:effectLst/>
                <a:highlight>
                  <a:srgbClr val="FFFFFF"/>
                </a:highlight>
                <a:latin typeface="Inter"/>
              </a:rPr>
              <a:t>Healthcare is a critical domain where data plays pivotal role in understanding Patient Demographics, Medical conditions, and the effectiveness of Healthcare services, Financial ratios which affect the Industry</a:t>
            </a:r>
          </a:p>
          <a:p>
            <a:pPr marL="457200" indent="-457200">
              <a:buFont typeface="Wingdings" panose="05000000000000000000" pitchFamily="2" charset="2"/>
              <a:buChar char="q"/>
            </a:pPr>
            <a:endParaRPr lang="en-US" sz="2800" dirty="0">
              <a:solidFill>
                <a:srgbClr val="3C4043"/>
              </a:solidFill>
              <a:highlight>
                <a:srgbClr val="FFFFFF"/>
              </a:highlight>
              <a:latin typeface="Inter"/>
            </a:endParaRPr>
          </a:p>
          <a:p>
            <a:pPr marL="457200" indent="-457200">
              <a:buFont typeface="Wingdings" panose="05000000000000000000" pitchFamily="2" charset="2"/>
              <a:buChar char="q"/>
            </a:pPr>
            <a:r>
              <a:rPr lang="en-US" sz="2800" dirty="0">
                <a:solidFill>
                  <a:srgbClr val="3C4043"/>
                </a:solidFill>
                <a:highlight>
                  <a:srgbClr val="FFFFFF"/>
                </a:highlight>
                <a:latin typeface="Inter"/>
              </a:rPr>
              <a:t>Dataset provided to us was from year 2016 to 2019 and included Patient Information, City wise Information ,Bed Availability, Financial Information of different types of Hospitals in State of California in USA</a:t>
            </a:r>
          </a:p>
          <a:p>
            <a:pPr marL="457200" indent="-457200">
              <a:buFont typeface="Wingdings" panose="05000000000000000000" pitchFamily="2" charset="2"/>
              <a:buChar char="q"/>
            </a:pPr>
            <a:endParaRPr lang="en-US" sz="2800" dirty="0">
              <a:solidFill>
                <a:srgbClr val="3C4043"/>
              </a:solidFill>
              <a:highlight>
                <a:srgbClr val="FFFFFF"/>
              </a:highlight>
              <a:latin typeface="Inter"/>
            </a:endParaRPr>
          </a:p>
          <a:p>
            <a:pPr marL="457200" indent="-457200">
              <a:buFont typeface="Wingdings" panose="05000000000000000000" pitchFamily="2" charset="2"/>
              <a:buChar char="q"/>
            </a:pPr>
            <a:r>
              <a:rPr lang="en-US" sz="2800" b="0" i="0" dirty="0">
                <a:solidFill>
                  <a:srgbClr val="3C4043"/>
                </a:solidFill>
                <a:effectLst/>
                <a:highlight>
                  <a:srgbClr val="FFFFFF"/>
                </a:highlight>
                <a:latin typeface="Inter"/>
              </a:rPr>
              <a:t>The primary goal of this project is to explore, clean, and visualize the data to gain insights into healthcare trends and understand the distribution of medical conditions.</a:t>
            </a:r>
            <a:endParaRPr lang="en-IN" sz="2800" dirty="0"/>
          </a:p>
        </p:txBody>
      </p:sp>
    </p:spTree>
    <p:extLst>
      <p:ext uri="{BB962C8B-B14F-4D97-AF65-F5344CB8AC3E}">
        <p14:creationId xmlns:p14="http://schemas.microsoft.com/office/powerpoint/2010/main" val="1790145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C202-1B60-E9AC-B3BE-D12209C63C74}"/>
              </a:ext>
            </a:extLst>
          </p:cNvPr>
          <p:cNvSpPr>
            <a:spLocks noGrp="1"/>
          </p:cNvSpPr>
          <p:nvPr>
            <p:ph type="ctrTitle"/>
          </p:nvPr>
        </p:nvSpPr>
        <p:spPr>
          <a:xfrm>
            <a:off x="603504" y="590550"/>
            <a:ext cx="10782300" cy="3532717"/>
          </a:xfrm>
        </p:spPr>
        <p:txBody>
          <a:bodyPr/>
          <a:lstStyle/>
          <a:p>
            <a:endParaRPr lang="en-IN" dirty="0"/>
          </a:p>
        </p:txBody>
      </p:sp>
      <p:sp>
        <p:nvSpPr>
          <p:cNvPr id="3" name="Subtitle 2">
            <a:extLst>
              <a:ext uri="{FF2B5EF4-FFF2-40B4-BE49-F238E27FC236}">
                <a16:creationId xmlns:a16="http://schemas.microsoft.com/office/drawing/2014/main" id="{F881D99A-A2DB-0D95-AEB6-52B0B80D0710}"/>
              </a:ext>
            </a:extLst>
          </p:cNvPr>
          <p:cNvSpPr>
            <a:spLocks noGrp="1"/>
          </p:cNvSpPr>
          <p:nvPr>
            <p:ph type="subTitle" idx="1"/>
          </p:nvPr>
        </p:nvSpPr>
        <p:spPr>
          <a:xfrm>
            <a:off x="731519" y="4244976"/>
            <a:ext cx="7202807" cy="647064"/>
          </a:xfrm>
        </p:spPr>
        <p:txBody>
          <a:bodyPr/>
          <a:lstStyle/>
          <a:p>
            <a:r>
              <a:rPr lang="en-IN" dirty="0"/>
              <a:t>From Year 2016- 2019</a:t>
            </a:r>
          </a:p>
        </p:txBody>
      </p:sp>
      <p:pic>
        <p:nvPicPr>
          <p:cNvPr id="5" name="Picture 4">
            <a:extLst>
              <a:ext uri="{FF2B5EF4-FFF2-40B4-BE49-F238E27FC236}">
                <a16:creationId xmlns:a16="http://schemas.microsoft.com/office/drawing/2014/main" id="{2E28DD59-64C3-9D26-6872-1135850907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512" y="590550"/>
            <a:ext cx="10718291" cy="3616326"/>
          </a:xfrm>
          <a:prstGeom prst="rect">
            <a:avLst/>
          </a:prstGeom>
        </p:spPr>
      </p:pic>
      <p:sp>
        <p:nvSpPr>
          <p:cNvPr id="8" name="Rectangle 7">
            <a:extLst>
              <a:ext uri="{FF2B5EF4-FFF2-40B4-BE49-F238E27FC236}">
                <a16:creationId xmlns:a16="http://schemas.microsoft.com/office/drawing/2014/main" id="{90692CA8-9A16-E4E0-5432-43A8FF2E52B8}"/>
              </a:ext>
            </a:extLst>
          </p:cNvPr>
          <p:cNvSpPr/>
          <p:nvPr/>
        </p:nvSpPr>
        <p:spPr>
          <a:xfrm>
            <a:off x="1905000" y="1190625"/>
            <a:ext cx="5676900" cy="5408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Revenue and Expenses Key Card and Trend Lines</a:t>
            </a:r>
          </a:p>
        </p:txBody>
      </p:sp>
      <p:sp>
        <p:nvSpPr>
          <p:cNvPr id="9" name="Rectangle 8">
            <a:extLst>
              <a:ext uri="{FF2B5EF4-FFF2-40B4-BE49-F238E27FC236}">
                <a16:creationId xmlns:a16="http://schemas.microsoft.com/office/drawing/2014/main" id="{15543E0D-A238-96F9-8410-66396BBA5403}"/>
              </a:ext>
            </a:extLst>
          </p:cNvPr>
          <p:cNvSpPr/>
          <p:nvPr/>
        </p:nvSpPr>
        <p:spPr>
          <a:xfrm>
            <a:off x="1904999" y="1757894"/>
            <a:ext cx="5676901" cy="573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Total Patient Days, Total Patient Discharges, Bed Availability</a:t>
            </a:r>
          </a:p>
        </p:txBody>
      </p:sp>
      <p:sp>
        <p:nvSpPr>
          <p:cNvPr id="10" name="Rectangle 9">
            <a:extLst>
              <a:ext uri="{FF2B5EF4-FFF2-40B4-BE49-F238E27FC236}">
                <a16:creationId xmlns:a16="http://schemas.microsoft.com/office/drawing/2014/main" id="{C8D3A7B1-092A-CF8A-CA22-92B8CDCB5FB0}"/>
              </a:ext>
            </a:extLst>
          </p:cNvPr>
          <p:cNvSpPr/>
          <p:nvPr/>
        </p:nvSpPr>
        <p:spPr>
          <a:xfrm>
            <a:off x="1904999" y="2369609"/>
            <a:ext cx="5676901" cy="5164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Distribution as per City, County, CEO wise</a:t>
            </a:r>
          </a:p>
        </p:txBody>
      </p:sp>
      <p:sp>
        <p:nvSpPr>
          <p:cNvPr id="11" name="Rectangle 10">
            <a:extLst>
              <a:ext uri="{FF2B5EF4-FFF2-40B4-BE49-F238E27FC236}">
                <a16:creationId xmlns:a16="http://schemas.microsoft.com/office/drawing/2014/main" id="{45439EB9-C8C2-222D-1E84-8255BFAB9E09}"/>
              </a:ext>
            </a:extLst>
          </p:cNvPr>
          <p:cNvSpPr/>
          <p:nvPr/>
        </p:nvSpPr>
        <p:spPr>
          <a:xfrm>
            <a:off x="1904999" y="2912535"/>
            <a:ext cx="5676901" cy="5164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Hospital wise Analysis</a:t>
            </a:r>
          </a:p>
        </p:txBody>
      </p:sp>
      <p:sp>
        <p:nvSpPr>
          <p:cNvPr id="12" name="Arrow: Left 11">
            <a:extLst>
              <a:ext uri="{FF2B5EF4-FFF2-40B4-BE49-F238E27FC236}">
                <a16:creationId xmlns:a16="http://schemas.microsoft.com/office/drawing/2014/main" id="{0B3E3E26-2CCB-3C4B-125C-6CF801F5925E}"/>
              </a:ext>
            </a:extLst>
          </p:cNvPr>
          <p:cNvSpPr/>
          <p:nvPr/>
        </p:nvSpPr>
        <p:spPr>
          <a:xfrm>
            <a:off x="7934326" y="3533775"/>
            <a:ext cx="1961388" cy="409575"/>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65290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670EF-561C-BA51-F68F-BB93CBCE0D15}"/>
              </a:ext>
            </a:extLst>
          </p:cNvPr>
          <p:cNvSpPr>
            <a:spLocks noGrp="1"/>
          </p:cNvSpPr>
          <p:nvPr>
            <p:ph type="ctrTitle"/>
          </p:nvPr>
        </p:nvSpPr>
        <p:spPr/>
        <p:txBody>
          <a:bodyPr/>
          <a:lstStyle/>
          <a:p>
            <a:r>
              <a:rPr lang="en-US" sz="6600" dirty="0"/>
              <a:t>Overview of Data Analysis</a:t>
            </a:r>
            <a:endParaRPr lang="en-IN" sz="6600" dirty="0"/>
          </a:p>
        </p:txBody>
      </p:sp>
      <p:sp>
        <p:nvSpPr>
          <p:cNvPr id="3" name="Subtitle 2">
            <a:extLst>
              <a:ext uri="{FF2B5EF4-FFF2-40B4-BE49-F238E27FC236}">
                <a16:creationId xmlns:a16="http://schemas.microsoft.com/office/drawing/2014/main" id="{32D12008-1400-9B3E-BFAB-32522E6E63A6}"/>
              </a:ext>
            </a:extLst>
          </p:cNvPr>
          <p:cNvSpPr>
            <a:spLocks noGrp="1"/>
          </p:cNvSpPr>
          <p:nvPr>
            <p:ph type="subTitle" idx="1"/>
          </p:nvPr>
        </p:nvSpPr>
        <p:spPr/>
        <p:txBody>
          <a:bodyPr>
            <a:normAutofit/>
          </a:bodyPr>
          <a:lstStyle/>
          <a:p>
            <a:r>
              <a:rPr lang="en-IN" sz="2800" dirty="0"/>
              <a:t>Key Positives and Negatives</a:t>
            </a:r>
          </a:p>
        </p:txBody>
      </p:sp>
      <p:pic>
        <p:nvPicPr>
          <p:cNvPr id="5" name="Graphic 4" descr="Classroom with solid fill">
            <a:extLst>
              <a:ext uri="{FF2B5EF4-FFF2-40B4-BE49-F238E27FC236}">
                <a16:creationId xmlns:a16="http://schemas.microsoft.com/office/drawing/2014/main" id="{E84DE940-FAE4-259A-75EA-4D29F0EE64B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89136" y="1993392"/>
            <a:ext cx="2627376" cy="2129875"/>
          </a:xfrm>
          <a:prstGeom prst="rect">
            <a:avLst/>
          </a:prstGeom>
        </p:spPr>
      </p:pic>
    </p:spTree>
    <p:extLst>
      <p:ext uri="{BB962C8B-B14F-4D97-AF65-F5344CB8AC3E}">
        <p14:creationId xmlns:p14="http://schemas.microsoft.com/office/powerpoint/2010/main" val="875839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B48FB-30B5-B15C-2D6B-5D82E0551903}"/>
              </a:ext>
            </a:extLst>
          </p:cNvPr>
          <p:cNvSpPr>
            <a:spLocks noGrp="1"/>
          </p:cNvSpPr>
          <p:nvPr>
            <p:ph type="title"/>
          </p:nvPr>
        </p:nvSpPr>
        <p:spPr>
          <a:xfrm>
            <a:off x="192024" y="5418667"/>
            <a:ext cx="11237976" cy="613283"/>
          </a:xfrm>
        </p:spPr>
        <p:txBody>
          <a:bodyPr>
            <a:normAutofit/>
          </a:bodyPr>
          <a:lstStyle/>
          <a:p>
            <a:r>
              <a:rPr lang="en-IN" sz="2800" dirty="0"/>
              <a:t>Excel Dashboard</a:t>
            </a:r>
          </a:p>
        </p:txBody>
      </p:sp>
      <p:pic>
        <p:nvPicPr>
          <p:cNvPr id="10" name="Picture Placeholder 9">
            <a:extLst>
              <a:ext uri="{FF2B5EF4-FFF2-40B4-BE49-F238E27FC236}">
                <a16:creationId xmlns:a16="http://schemas.microsoft.com/office/drawing/2014/main" id="{2AB061D3-866D-A7E5-A6FE-80642557FE1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1434" r="11434"/>
          <a:stretch>
            <a:fillRect/>
          </a:stretch>
        </p:blipFill>
        <p:spPr>
          <a:xfrm>
            <a:off x="192024" y="246888"/>
            <a:ext cx="11786616" cy="5029200"/>
          </a:xfrm>
        </p:spPr>
      </p:pic>
    </p:spTree>
    <p:extLst>
      <p:ext uri="{BB962C8B-B14F-4D97-AF65-F5344CB8AC3E}">
        <p14:creationId xmlns:p14="http://schemas.microsoft.com/office/powerpoint/2010/main" val="126794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87750D-EAC2-42D5-0F03-A1319AC2CD81}"/>
              </a:ext>
            </a:extLst>
          </p:cNvPr>
          <p:cNvSpPr txBox="1"/>
          <p:nvPr/>
        </p:nvSpPr>
        <p:spPr>
          <a:xfrm>
            <a:off x="557784" y="493776"/>
            <a:ext cx="10652760" cy="6463308"/>
          </a:xfrm>
          <a:prstGeom prst="rect">
            <a:avLst/>
          </a:prstGeom>
          <a:noFill/>
        </p:spPr>
        <p:txBody>
          <a:bodyPr wrap="square" rtlCol="0">
            <a:spAutoFit/>
          </a:bodyPr>
          <a:lstStyle/>
          <a:p>
            <a:pPr marL="342900" indent="-342900">
              <a:buAutoNum type="arabicPeriod"/>
            </a:pPr>
            <a:endParaRPr lang="en-US" dirty="0"/>
          </a:p>
          <a:p>
            <a:r>
              <a:rPr lang="en-US" b="1" u="sng" dirty="0"/>
              <a:t>Positives:</a:t>
            </a:r>
          </a:p>
          <a:p>
            <a:endParaRPr lang="en-US" b="1" u="sng" dirty="0"/>
          </a:p>
          <a:p>
            <a:pPr marL="342900" indent="-342900">
              <a:buFont typeface="Wingdings" panose="05000000000000000000" pitchFamily="2" charset="2"/>
              <a:buChar char="v"/>
            </a:pPr>
            <a:r>
              <a:rPr lang="en-US" dirty="0">
                <a:latin typeface="Segoe UI Semibold" panose="020B0702040204020203" pitchFamily="34" charset="0"/>
                <a:cs typeface="Segoe UI Semibold" panose="020B0702040204020203" pitchFamily="34" charset="0"/>
              </a:rPr>
              <a:t>With Data being huge and tedious we used Power Query to arrive at our KPI</a:t>
            </a:r>
          </a:p>
          <a:p>
            <a:endParaRPr lang="en-US" dirty="0">
              <a:latin typeface="Segoe UI Semibold" panose="020B0702040204020203" pitchFamily="34" charset="0"/>
              <a:cs typeface="Segoe UI Semibold" panose="020B0702040204020203" pitchFamily="34" charset="0"/>
            </a:endParaRPr>
          </a:p>
          <a:p>
            <a:pPr marL="342900" indent="-342900">
              <a:buFont typeface="Wingdings" panose="05000000000000000000" pitchFamily="2" charset="2"/>
              <a:buChar char="v"/>
            </a:pPr>
            <a:r>
              <a:rPr lang="en-US" dirty="0">
                <a:latin typeface="Segoe UI Semibold" panose="020B0702040204020203" pitchFamily="34" charset="0"/>
                <a:cs typeface="Segoe UI Semibold" panose="020B0702040204020203" pitchFamily="34" charset="0"/>
              </a:rPr>
              <a:t>We uploaded Data in </a:t>
            </a:r>
            <a:r>
              <a:rPr lang="en-US" dirty="0" err="1">
                <a:latin typeface="Segoe UI Semibold" panose="020B0702040204020203" pitchFamily="34" charset="0"/>
                <a:cs typeface="Segoe UI Semibold" panose="020B0702040204020203" pitchFamily="34" charset="0"/>
              </a:rPr>
              <a:t>PowerQuery</a:t>
            </a:r>
            <a:r>
              <a:rPr lang="en-US" dirty="0">
                <a:latin typeface="Segoe UI Semibold" panose="020B0702040204020203" pitchFamily="34" charset="0"/>
                <a:cs typeface="Segoe UI Semibold" panose="020B0702040204020203" pitchFamily="34" charset="0"/>
              </a:rPr>
              <a:t> and created Charts and Reports </a:t>
            </a:r>
          </a:p>
          <a:p>
            <a:pPr marL="342900" indent="-342900">
              <a:buFont typeface="Wingdings" panose="05000000000000000000" pitchFamily="2" charset="2"/>
              <a:buChar char="v"/>
            </a:pPr>
            <a:endParaRPr lang="en-US" dirty="0">
              <a:latin typeface="Segoe UI Semibold" panose="020B0702040204020203" pitchFamily="34" charset="0"/>
              <a:cs typeface="Segoe UI Semibold" panose="020B0702040204020203" pitchFamily="34" charset="0"/>
            </a:endParaRPr>
          </a:p>
          <a:p>
            <a:pPr marL="342900" indent="-342900">
              <a:buFont typeface="Wingdings" panose="05000000000000000000" pitchFamily="2" charset="2"/>
              <a:buChar char="v"/>
            </a:pPr>
            <a:r>
              <a:rPr lang="en-US" dirty="0">
                <a:latin typeface="Segoe UI Semibold" panose="020B0702040204020203" pitchFamily="34" charset="0"/>
                <a:cs typeface="Segoe UI Semibold" panose="020B0702040204020203" pitchFamily="34" charset="0"/>
              </a:rPr>
              <a:t>We created interactive Charts like Bar chart ,Stacked Bar chart, Pie Chart for data </a:t>
            </a:r>
          </a:p>
          <a:p>
            <a:pPr marL="342900" indent="-342900">
              <a:buFont typeface="Wingdings" panose="05000000000000000000" pitchFamily="2" charset="2"/>
              <a:buChar char="v"/>
            </a:pPr>
            <a:endParaRPr lang="en-US" dirty="0">
              <a:latin typeface="Segoe UI Semibold" panose="020B0702040204020203" pitchFamily="34" charset="0"/>
              <a:cs typeface="Segoe UI Semibold" panose="020B0702040204020203" pitchFamily="34" charset="0"/>
            </a:endParaRPr>
          </a:p>
          <a:p>
            <a:pPr marL="342900" indent="-342900">
              <a:buFont typeface="Wingdings" panose="05000000000000000000" pitchFamily="2" charset="2"/>
              <a:buChar char="v"/>
            </a:pPr>
            <a:r>
              <a:rPr lang="en-US" dirty="0">
                <a:latin typeface="Segoe UI Semibold" panose="020B0702040204020203" pitchFamily="34" charset="0"/>
                <a:cs typeface="Segoe UI Semibold" panose="020B0702040204020203" pitchFamily="34" charset="0"/>
              </a:rPr>
              <a:t>Our KPI’s show Total Doctors, Total Patient days , Total Discharge, Revenue Figures across 4 years – 2016 to 2019</a:t>
            </a:r>
          </a:p>
          <a:p>
            <a:pPr marL="342900" indent="-342900">
              <a:buFont typeface="Wingdings" panose="05000000000000000000" pitchFamily="2" charset="2"/>
              <a:buChar char="v"/>
            </a:pPr>
            <a:endParaRPr lang="en-US" dirty="0">
              <a:latin typeface="Segoe UI Semibold" panose="020B0702040204020203" pitchFamily="34" charset="0"/>
              <a:cs typeface="Segoe UI Semibold" panose="020B0702040204020203" pitchFamily="34" charset="0"/>
            </a:endParaRPr>
          </a:p>
          <a:p>
            <a:pPr marL="342900" indent="-342900">
              <a:buFont typeface="Wingdings" panose="05000000000000000000" pitchFamily="2" charset="2"/>
              <a:buChar char="v"/>
            </a:pPr>
            <a:r>
              <a:rPr lang="en-US" dirty="0">
                <a:latin typeface="Segoe UI Semibold" panose="020B0702040204020203" pitchFamily="34" charset="0"/>
                <a:cs typeface="Segoe UI Semibold" panose="020B0702040204020203" pitchFamily="34" charset="0"/>
              </a:rPr>
              <a:t>With the help of Excel Formula we calculated Percentage change on YOY basis</a:t>
            </a:r>
          </a:p>
          <a:p>
            <a:pPr marL="342900" indent="-342900">
              <a:buFont typeface="Wingdings" panose="05000000000000000000" pitchFamily="2" charset="2"/>
              <a:buChar char="v"/>
            </a:pPr>
            <a:endParaRPr lang="en-US" dirty="0">
              <a:latin typeface="Segoe UI Semibold" panose="020B0702040204020203" pitchFamily="34" charset="0"/>
              <a:cs typeface="Segoe UI Semibold" panose="020B0702040204020203" pitchFamily="34" charset="0"/>
            </a:endParaRPr>
          </a:p>
          <a:p>
            <a:pPr marL="342900" indent="-342900">
              <a:buFont typeface="Wingdings" panose="05000000000000000000" pitchFamily="2" charset="2"/>
              <a:buChar char="v"/>
            </a:pPr>
            <a:endParaRPr lang="en-US" dirty="0">
              <a:latin typeface="Segoe UI Semibold" panose="020B0702040204020203" pitchFamily="34" charset="0"/>
              <a:cs typeface="Segoe UI Semibold" panose="020B0702040204020203" pitchFamily="34" charset="0"/>
            </a:endParaRPr>
          </a:p>
          <a:p>
            <a:r>
              <a:rPr lang="en-US" b="1" u="sng" dirty="0">
                <a:latin typeface="Segoe UI Semibold" panose="020B0702040204020203" pitchFamily="34" charset="0"/>
                <a:cs typeface="Segoe UI Semibold" panose="020B0702040204020203" pitchFamily="34" charset="0"/>
              </a:rPr>
              <a:t>Negatives:</a:t>
            </a:r>
          </a:p>
          <a:p>
            <a:endParaRPr lang="en-US" b="1" u="sng" dirty="0">
              <a:latin typeface="Segoe UI Semibold" panose="020B0702040204020203" pitchFamily="34" charset="0"/>
              <a:cs typeface="Segoe UI Semibold" panose="020B0702040204020203" pitchFamily="34" charset="0"/>
            </a:endParaRPr>
          </a:p>
          <a:p>
            <a:pPr marL="342900" indent="-342900">
              <a:buFont typeface="Wingdings" panose="05000000000000000000" pitchFamily="2" charset="2"/>
              <a:buChar char="v"/>
            </a:pPr>
            <a:r>
              <a:rPr lang="en-US" dirty="0">
                <a:latin typeface="Segoe UI Semibold" panose="020B0702040204020203" pitchFamily="34" charset="0"/>
                <a:cs typeface="Segoe UI Semibold" panose="020B0702040204020203" pitchFamily="34" charset="0"/>
              </a:rPr>
              <a:t>Since data was huge we were unable arrive at certain Calculations like Average Length of Stay </a:t>
            </a:r>
          </a:p>
          <a:p>
            <a:pPr marL="342900" indent="-342900">
              <a:buFont typeface="Wingdings" panose="05000000000000000000" pitchFamily="2" charset="2"/>
              <a:buChar char="v"/>
            </a:pPr>
            <a:endParaRPr lang="en-US" dirty="0">
              <a:latin typeface="Segoe UI Semibold" panose="020B0702040204020203" pitchFamily="34" charset="0"/>
              <a:cs typeface="Segoe UI Semibold" panose="020B0702040204020203" pitchFamily="34" charset="0"/>
            </a:endParaRPr>
          </a:p>
          <a:p>
            <a:pPr marL="342900" indent="-342900">
              <a:buFont typeface="Wingdings" panose="05000000000000000000" pitchFamily="2" charset="2"/>
              <a:buChar char="v"/>
            </a:pPr>
            <a:r>
              <a:rPr lang="en-US" dirty="0">
                <a:latin typeface="Segoe UI Semibold" panose="020B0702040204020203" pitchFamily="34" charset="0"/>
                <a:cs typeface="Segoe UI Semibold" panose="020B0702040204020203" pitchFamily="34" charset="0"/>
              </a:rPr>
              <a:t>Dashboard was less interactive as compared to Tableau and </a:t>
            </a:r>
            <a:r>
              <a:rPr lang="en-US" dirty="0" err="1">
                <a:latin typeface="Segoe UI Semibold" panose="020B0702040204020203" pitchFamily="34" charset="0"/>
                <a:cs typeface="Segoe UI Semibold" panose="020B0702040204020203" pitchFamily="34" charset="0"/>
              </a:rPr>
              <a:t>PowerBi</a:t>
            </a:r>
            <a:r>
              <a:rPr lang="en-US" dirty="0">
                <a:latin typeface="Segoe UI Semibold" panose="020B0702040204020203" pitchFamily="34" charset="0"/>
                <a:cs typeface="Segoe UI Semibold" panose="020B0702040204020203" pitchFamily="34" charset="0"/>
              </a:rPr>
              <a:t> Dashboards</a:t>
            </a:r>
          </a:p>
          <a:p>
            <a:endParaRPr lang="en-US" dirty="0">
              <a:latin typeface="Segoe UI Semibold" panose="020B0702040204020203" pitchFamily="34" charset="0"/>
              <a:cs typeface="Segoe UI Semibold" panose="020B0702040204020203" pitchFamily="34" charset="0"/>
            </a:endParaRPr>
          </a:p>
          <a:p>
            <a:endParaRPr lang="en-US" dirty="0"/>
          </a:p>
          <a:p>
            <a:endParaRPr lang="en-IN" dirty="0"/>
          </a:p>
        </p:txBody>
      </p:sp>
      <p:pic>
        <p:nvPicPr>
          <p:cNvPr id="5" name="Picture 4">
            <a:extLst>
              <a:ext uri="{FF2B5EF4-FFF2-40B4-BE49-F238E27FC236}">
                <a16:creationId xmlns:a16="http://schemas.microsoft.com/office/drawing/2014/main" id="{D01632C6-18BA-2099-BBC7-B5C7E96F4A4C}"/>
              </a:ext>
            </a:extLst>
          </p:cNvPr>
          <p:cNvPicPr>
            <a:picLocks noChangeAspect="1"/>
          </p:cNvPicPr>
          <p:nvPr/>
        </p:nvPicPr>
        <p:blipFill>
          <a:blip r:embed="rId2"/>
          <a:stretch>
            <a:fillRect/>
          </a:stretch>
        </p:blipFill>
        <p:spPr>
          <a:xfrm>
            <a:off x="9354312" y="0"/>
            <a:ext cx="2697480" cy="1655064"/>
          </a:xfrm>
          <a:prstGeom prst="rect">
            <a:avLst/>
          </a:prstGeom>
        </p:spPr>
      </p:pic>
    </p:spTree>
    <p:extLst>
      <p:ext uri="{BB962C8B-B14F-4D97-AF65-F5344CB8AC3E}">
        <p14:creationId xmlns:p14="http://schemas.microsoft.com/office/powerpoint/2010/main" val="870386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32FFE266-0205-258D-B7E9-715FCD8E864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1080" b="11080"/>
          <a:stretch>
            <a:fillRect/>
          </a:stretch>
        </p:blipFill>
        <p:spPr>
          <a:xfrm>
            <a:off x="329184" y="192024"/>
            <a:ext cx="11457432" cy="4956048"/>
          </a:xfrm>
        </p:spPr>
      </p:pic>
      <p:sp>
        <p:nvSpPr>
          <p:cNvPr id="4" name="Text Placeholder 3">
            <a:extLst>
              <a:ext uri="{FF2B5EF4-FFF2-40B4-BE49-F238E27FC236}">
                <a16:creationId xmlns:a16="http://schemas.microsoft.com/office/drawing/2014/main" id="{D25C158C-2B70-82CD-55F5-5193FEDA4456}"/>
              </a:ext>
            </a:extLst>
          </p:cNvPr>
          <p:cNvSpPr>
            <a:spLocks noGrp="1"/>
          </p:cNvSpPr>
          <p:nvPr>
            <p:ph type="body" sz="half" idx="2"/>
          </p:nvPr>
        </p:nvSpPr>
        <p:spPr>
          <a:xfrm>
            <a:off x="329184" y="5276087"/>
            <a:ext cx="9576816" cy="685799"/>
          </a:xfrm>
        </p:spPr>
        <p:txBody>
          <a:bodyPr>
            <a:normAutofit/>
          </a:bodyPr>
          <a:lstStyle/>
          <a:p>
            <a:r>
              <a:rPr lang="en-IN" sz="3200" dirty="0">
                <a:solidFill>
                  <a:schemeClr val="bg1"/>
                </a:solidFill>
                <a:latin typeface="+mj-lt"/>
              </a:rPr>
              <a:t>Tableau Dashboard</a:t>
            </a:r>
          </a:p>
        </p:txBody>
      </p:sp>
    </p:spTree>
    <p:extLst>
      <p:ext uri="{BB962C8B-B14F-4D97-AF65-F5344CB8AC3E}">
        <p14:creationId xmlns:p14="http://schemas.microsoft.com/office/powerpoint/2010/main" val="1718415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9CAC63-A059-F0DE-5675-3695501CECC7}"/>
              </a:ext>
            </a:extLst>
          </p:cNvPr>
          <p:cNvSpPr txBox="1"/>
          <p:nvPr/>
        </p:nvSpPr>
        <p:spPr>
          <a:xfrm>
            <a:off x="219456" y="228600"/>
            <a:ext cx="11667744" cy="6463308"/>
          </a:xfrm>
          <a:prstGeom prst="rect">
            <a:avLst/>
          </a:prstGeom>
          <a:noFill/>
        </p:spPr>
        <p:txBody>
          <a:bodyPr wrap="square" rtlCol="0">
            <a:spAutoFit/>
          </a:bodyPr>
          <a:lstStyle/>
          <a:p>
            <a:pPr marL="342900" indent="-342900">
              <a:buAutoNum type="arabicPeriod"/>
            </a:pPr>
            <a:endParaRPr lang="en-US" dirty="0"/>
          </a:p>
          <a:p>
            <a:r>
              <a:rPr lang="en-US" b="1" u="sng" dirty="0">
                <a:latin typeface="Segoe UI Semibold" panose="020B0702040204020203" pitchFamily="34" charset="0"/>
                <a:cs typeface="Segoe UI Semibold" panose="020B0702040204020203" pitchFamily="34" charset="0"/>
              </a:rPr>
              <a:t>Positives:</a:t>
            </a:r>
          </a:p>
          <a:p>
            <a:pPr marL="285750" indent="-285750">
              <a:buFont typeface="Wingdings" panose="05000000000000000000" pitchFamily="2" charset="2"/>
              <a:buChar char="v"/>
            </a:pPr>
            <a:endParaRPr lang="en-US" dirty="0">
              <a:latin typeface="Segoe UI Semibold" panose="020B0702040204020203" pitchFamily="34" charset="0"/>
              <a:cs typeface="Segoe UI Semibold" panose="020B0702040204020203" pitchFamily="34" charset="0"/>
            </a:endParaRPr>
          </a:p>
          <a:p>
            <a:pPr marL="342900" indent="-342900">
              <a:buFont typeface="Wingdings" panose="05000000000000000000" pitchFamily="2" charset="2"/>
              <a:buChar char="v"/>
            </a:pPr>
            <a:r>
              <a:rPr lang="en-US" dirty="0">
                <a:latin typeface="Segoe UI Semibold" panose="020B0702040204020203" pitchFamily="34" charset="0"/>
                <a:cs typeface="Segoe UI Semibold" panose="020B0702040204020203" pitchFamily="34" charset="0"/>
              </a:rPr>
              <a:t>In tableau </a:t>
            </a:r>
            <a:r>
              <a:rPr lang="en-US" i="0" dirty="0">
                <a:solidFill>
                  <a:srgbClr val="333333"/>
                </a:solidFill>
                <a:effectLst/>
                <a:latin typeface="Segoe UI Semibold" panose="020B0702040204020203" pitchFamily="34" charset="0"/>
                <a:cs typeface="Segoe UI Semibold" panose="020B0702040204020203" pitchFamily="34" charset="0"/>
              </a:rPr>
              <a:t>Data in sheets and dashboards is connected; when you modify a sheet, any dashboards  containing it change, and vice versa</a:t>
            </a:r>
          </a:p>
          <a:p>
            <a:pPr marL="342900" indent="-342900">
              <a:buFont typeface="Wingdings" panose="05000000000000000000" pitchFamily="2" charset="2"/>
              <a:buChar char="v"/>
            </a:pPr>
            <a:endParaRPr lang="en-US" i="0" dirty="0">
              <a:solidFill>
                <a:srgbClr val="333333"/>
              </a:solidFill>
              <a:effectLst/>
              <a:latin typeface="Segoe UI Semibold" panose="020B0702040204020203" pitchFamily="34" charset="0"/>
              <a:cs typeface="Segoe UI Semibold" panose="020B0702040204020203" pitchFamily="34" charset="0"/>
            </a:endParaRPr>
          </a:p>
          <a:p>
            <a:pPr marL="342900" indent="-342900">
              <a:buFont typeface="Wingdings" panose="05000000000000000000" pitchFamily="2" charset="2"/>
              <a:buChar char="v"/>
            </a:pPr>
            <a:r>
              <a:rPr lang="en-US" dirty="0">
                <a:solidFill>
                  <a:srgbClr val="333333"/>
                </a:solidFill>
                <a:latin typeface="Segoe UI Semibold" panose="020B0702040204020203" pitchFamily="34" charset="0"/>
                <a:cs typeface="Segoe UI Semibold" panose="020B0702040204020203" pitchFamily="34" charset="0"/>
              </a:rPr>
              <a:t>We created sheets for different KPIs and pulled them in Dashboard</a:t>
            </a:r>
          </a:p>
          <a:p>
            <a:pPr marL="342900" indent="-342900">
              <a:buFont typeface="Wingdings" panose="05000000000000000000" pitchFamily="2" charset="2"/>
              <a:buChar char="v"/>
            </a:pPr>
            <a:endParaRPr lang="en-US" dirty="0">
              <a:solidFill>
                <a:srgbClr val="333333"/>
              </a:solidFill>
              <a:latin typeface="Segoe UI Semibold" panose="020B0702040204020203" pitchFamily="34" charset="0"/>
              <a:cs typeface="Segoe UI Semibold" panose="020B0702040204020203" pitchFamily="34" charset="0"/>
            </a:endParaRPr>
          </a:p>
          <a:p>
            <a:pPr marL="342900" indent="-342900">
              <a:buFont typeface="Wingdings" panose="05000000000000000000" pitchFamily="2" charset="2"/>
              <a:buChar char="v"/>
            </a:pPr>
            <a:r>
              <a:rPr lang="en-US" dirty="0">
                <a:solidFill>
                  <a:srgbClr val="333333"/>
                </a:solidFill>
                <a:latin typeface="Segoe UI Semibold" panose="020B0702040204020203" pitchFamily="34" charset="0"/>
                <a:cs typeface="Segoe UI Semibold" panose="020B0702040204020203" pitchFamily="34" charset="0"/>
              </a:rPr>
              <a:t>We created Parameters and Calculated Fields to arrive at KPIs</a:t>
            </a:r>
          </a:p>
          <a:p>
            <a:pPr marL="342900" indent="-342900">
              <a:buFont typeface="Wingdings" panose="05000000000000000000" pitchFamily="2" charset="2"/>
              <a:buChar char="v"/>
            </a:pPr>
            <a:endParaRPr lang="en-US" dirty="0">
              <a:solidFill>
                <a:srgbClr val="333333"/>
              </a:solidFill>
              <a:latin typeface="Segoe UI Semibold" panose="020B0702040204020203" pitchFamily="34" charset="0"/>
              <a:cs typeface="Segoe UI Semibold" panose="020B0702040204020203" pitchFamily="34" charset="0"/>
            </a:endParaRPr>
          </a:p>
          <a:p>
            <a:pPr marL="342900" indent="-342900">
              <a:buFont typeface="Wingdings" panose="05000000000000000000" pitchFamily="2" charset="2"/>
              <a:buChar char="v"/>
            </a:pPr>
            <a:r>
              <a:rPr lang="en-US" dirty="0">
                <a:solidFill>
                  <a:srgbClr val="333333"/>
                </a:solidFill>
                <a:latin typeface="Segoe UI Semibold" panose="020B0702040204020203" pitchFamily="34" charset="0"/>
                <a:cs typeface="Segoe UI Semibold" panose="020B0702040204020203" pitchFamily="34" charset="0"/>
              </a:rPr>
              <a:t>For Revenue Trends we used a Line chart and Tree map to map top 10 revenue generating cities</a:t>
            </a:r>
          </a:p>
          <a:p>
            <a:pPr marL="342900" indent="-342900">
              <a:buFont typeface="Wingdings" panose="05000000000000000000" pitchFamily="2" charset="2"/>
              <a:buChar char="v"/>
            </a:pPr>
            <a:endParaRPr lang="en-US" dirty="0">
              <a:solidFill>
                <a:srgbClr val="333333"/>
              </a:solidFill>
              <a:latin typeface="Segoe UI Semibold" panose="020B0702040204020203" pitchFamily="34" charset="0"/>
              <a:cs typeface="Segoe UI Semibold" panose="020B0702040204020203" pitchFamily="34" charset="0"/>
            </a:endParaRPr>
          </a:p>
          <a:p>
            <a:pPr marL="342900" indent="-342900">
              <a:buFont typeface="Wingdings" panose="05000000000000000000" pitchFamily="2" charset="2"/>
              <a:buChar char="v"/>
            </a:pPr>
            <a:r>
              <a:rPr lang="en-US" dirty="0">
                <a:solidFill>
                  <a:srgbClr val="333333"/>
                </a:solidFill>
                <a:latin typeface="Segoe UI Semibold" panose="020B0702040204020203" pitchFamily="34" charset="0"/>
                <a:cs typeface="Segoe UI Semibold" panose="020B0702040204020203" pitchFamily="34" charset="0"/>
              </a:rPr>
              <a:t>We used interactive visualizations like </a:t>
            </a:r>
            <a:r>
              <a:rPr lang="en-US" dirty="0" err="1">
                <a:solidFill>
                  <a:srgbClr val="333333"/>
                </a:solidFill>
                <a:latin typeface="Segoe UI Semibold" panose="020B0702040204020203" pitchFamily="34" charset="0"/>
                <a:cs typeface="Segoe UI Semibold" panose="020B0702040204020203" pitchFamily="34" charset="0"/>
              </a:rPr>
              <a:t>Lolipop</a:t>
            </a:r>
            <a:r>
              <a:rPr lang="en-US" dirty="0">
                <a:solidFill>
                  <a:srgbClr val="333333"/>
                </a:solidFill>
                <a:latin typeface="Segoe UI Semibold" panose="020B0702040204020203" pitchFamily="34" charset="0"/>
                <a:cs typeface="Segoe UI Semibold" panose="020B0702040204020203" pitchFamily="34" charset="0"/>
              </a:rPr>
              <a:t> Chart, Pie chart and Tables</a:t>
            </a:r>
          </a:p>
          <a:p>
            <a:pPr marL="342900" indent="-342900">
              <a:buFont typeface="Wingdings" panose="05000000000000000000" pitchFamily="2" charset="2"/>
              <a:buChar char="v"/>
            </a:pPr>
            <a:endParaRPr lang="en-US" dirty="0">
              <a:solidFill>
                <a:srgbClr val="333333"/>
              </a:solidFill>
              <a:latin typeface="Segoe UI Semibold" panose="020B0702040204020203" pitchFamily="34" charset="0"/>
              <a:cs typeface="Segoe UI Semibold" panose="020B0702040204020203" pitchFamily="34" charset="0"/>
            </a:endParaRPr>
          </a:p>
          <a:p>
            <a:pPr marL="342900" indent="-342900">
              <a:buFont typeface="Wingdings" panose="05000000000000000000" pitchFamily="2" charset="2"/>
              <a:buChar char="v"/>
            </a:pPr>
            <a:r>
              <a:rPr lang="en-US" dirty="0">
                <a:solidFill>
                  <a:srgbClr val="333333"/>
                </a:solidFill>
                <a:latin typeface="Segoe UI Semibold" panose="020B0702040204020203" pitchFamily="34" charset="0"/>
                <a:cs typeface="Segoe UI Semibold" panose="020B0702040204020203" pitchFamily="34" charset="0"/>
              </a:rPr>
              <a:t>We also inserted Filter feature for data analysis</a:t>
            </a:r>
          </a:p>
          <a:p>
            <a:pPr marL="342900" indent="-342900">
              <a:buFont typeface="Wingdings" panose="05000000000000000000" pitchFamily="2" charset="2"/>
              <a:buChar char="v"/>
            </a:pPr>
            <a:endParaRPr lang="en-US" dirty="0">
              <a:solidFill>
                <a:srgbClr val="333333"/>
              </a:solidFill>
              <a:latin typeface="Segoe UI Semibold" panose="020B0702040204020203" pitchFamily="34" charset="0"/>
              <a:cs typeface="Segoe UI Semibold" panose="020B0702040204020203" pitchFamily="34" charset="0"/>
            </a:endParaRPr>
          </a:p>
          <a:p>
            <a:pPr marL="342900" indent="-342900">
              <a:buFont typeface="Wingdings" panose="05000000000000000000" pitchFamily="2" charset="2"/>
              <a:buChar char="v"/>
            </a:pPr>
            <a:r>
              <a:rPr lang="en-US" dirty="0">
                <a:solidFill>
                  <a:srgbClr val="333333"/>
                </a:solidFill>
                <a:latin typeface="Segoe UI Semibold" panose="020B0702040204020203" pitchFamily="34" charset="0"/>
                <a:cs typeface="Segoe UI Semibold" panose="020B0702040204020203" pitchFamily="34" charset="0"/>
              </a:rPr>
              <a:t>Easier to arrive at Financial Ratios as compared to Excel</a:t>
            </a:r>
          </a:p>
          <a:p>
            <a:pPr marL="342900" indent="-342900">
              <a:buFont typeface="Wingdings" panose="05000000000000000000" pitchFamily="2" charset="2"/>
              <a:buChar char="v"/>
            </a:pPr>
            <a:endParaRPr lang="en-US" dirty="0">
              <a:solidFill>
                <a:srgbClr val="333333"/>
              </a:solidFill>
              <a:latin typeface="Segoe UI Semibold" panose="020B0702040204020203" pitchFamily="34" charset="0"/>
              <a:cs typeface="Segoe UI Semibold" panose="020B0702040204020203" pitchFamily="34" charset="0"/>
            </a:endParaRPr>
          </a:p>
          <a:p>
            <a:r>
              <a:rPr lang="en-US" u="sng" dirty="0">
                <a:solidFill>
                  <a:srgbClr val="333333"/>
                </a:solidFill>
                <a:latin typeface="Segoe UI Semibold" panose="020B0702040204020203" pitchFamily="34" charset="0"/>
                <a:cs typeface="Segoe UI Semibold" panose="020B0702040204020203" pitchFamily="34" charset="0"/>
              </a:rPr>
              <a:t>Negatives:</a:t>
            </a:r>
          </a:p>
          <a:p>
            <a:endParaRPr lang="en-US" dirty="0">
              <a:solidFill>
                <a:srgbClr val="333333"/>
              </a:solidFill>
              <a:latin typeface="Segoe UI Semibold" panose="020B0702040204020203" pitchFamily="34" charset="0"/>
              <a:cs typeface="Segoe UI Semibold" panose="020B0702040204020203" pitchFamily="34" charset="0"/>
            </a:endParaRPr>
          </a:p>
          <a:p>
            <a:pPr marL="285750" indent="-285750">
              <a:buFont typeface="Wingdings" panose="05000000000000000000" pitchFamily="2" charset="2"/>
              <a:buChar char="v"/>
            </a:pPr>
            <a:r>
              <a:rPr lang="en-US" dirty="0">
                <a:solidFill>
                  <a:srgbClr val="333333"/>
                </a:solidFill>
                <a:latin typeface="Segoe UI Semibold" panose="020B0702040204020203" pitchFamily="34" charset="0"/>
                <a:cs typeface="Segoe UI Semibold" panose="020B0702040204020203" pitchFamily="34" charset="0"/>
              </a:rPr>
              <a:t>1. There was no automatic refreshing of Reports</a:t>
            </a:r>
          </a:p>
          <a:p>
            <a:endParaRPr lang="en-US" dirty="0">
              <a:solidFill>
                <a:srgbClr val="333333"/>
              </a:solidFill>
              <a:latin typeface="Segoe UI Semibold" panose="020B0702040204020203" pitchFamily="34" charset="0"/>
              <a:cs typeface="Segoe UI Semibold" panose="020B0702040204020203" pitchFamily="34" charset="0"/>
            </a:endParaRPr>
          </a:p>
          <a:p>
            <a:pPr marL="342900" indent="-342900">
              <a:buAutoNum type="arabicPeriod" startAt="4"/>
            </a:pPr>
            <a:endParaRPr lang="en-IN" dirty="0"/>
          </a:p>
        </p:txBody>
      </p:sp>
      <p:pic>
        <p:nvPicPr>
          <p:cNvPr id="3" name="Picture 2">
            <a:extLst>
              <a:ext uri="{FF2B5EF4-FFF2-40B4-BE49-F238E27FC236}">
                <a16:creationId xmlns:a16="http://schemas.microsoft.com/office/drawing/2014/main" id="{E04C827E-DC80-19A0-00F4-CB3758268E44}"/>
              </a:ext>
            </a:extLst>
          </p:cNvPr>
          <p:cNvPicPr>
            <a:picLocks noChangeAspect="1"/>
          </p:cNvPicPr>
          <p:nvPr/>
        </p:nvPicPr>
        <p:blipFill>
          <a:blip r:embed="rId2"/>
          <a:stretch>
            <a:fillRect/>
          </a:stretch>
        </p:blipFill>
        <p:spPr>
          <a:xfrm>
            <a:off x="8220456" y="4407408"/>
            <a:ext cx="3584448" cy="2450592"/>
          </a:xfrm>
          <a:prstGeom prst="rect">
            <a:avLst/>
          </a:prstGeom>
        </p:spPr>
      </p:pic>
    </p:spTree>
    <p:extLst>
      <p:ext uri="{BB962C8B-B14F-4D97-AF65-F5344CB8AC3E}">
        <p14:creationId xmlns:p14="http://schemas.microsoft.com/office/powerpoint/2010/main" val="2941770108"/>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302</TotalTime>
  <Words>644</Words>
  <Application>Microsoft Office PowerPoint</Application>
  <PresentationFormat>Widescreen</PresentationFormat>
  <Paragraphs>114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 Light</vt:lpstr>
      <vt:lpstr>Inter</vt:lpstr>
      <vt:lpstr>Segoe UI Semibold</vt:lpstr>
      <vt:lpstr>Wingdings</vt:lpstr>
      <vt:lpstr>Metropolitan</vt:lpstr>
      <vt:lpstr>California Healthcare Analysis </vt:lpstr>
      <vt:lpstr>Group 6- Healthcare Analysis   </vt:lpstr>
      <vt:lpstr>PowerPoint Presentation</vt:lpstr>
      <vt:lpstr>PowerPoint Presentation</vt:lpstr>
      <vt:lpstr>Overview of Data Analysis</vt:lpstr>
      <vt:lpstr>Excel Dashboard</vt:lpstr>
      <vt:lpstr>PowerPoint Presentation</vt:lpstr>
      <vt:lpstr>PowerPoint Presentation</vt:lpstr>
      <vt:lpstr>PowerPoint Presentation</vt:lpstr>
      <vt:lpstr> Power BI Dashboard</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Sneha pillai</dc:creator>
  <cp:lastModifiedBy>user</cp:lastModifiedBy>
  <cp:revision>3</cp:revision>
  <dcterms:created xsi:type="dcterms:W3CDTF">2024-08-16T07:06:31Z</dcterms:created>
  <dcterms:modified xsi:type="dcterms:W3CDTF">2024-09-13T10:20:20Z</dcterms:modified>
</cp:coreProperties>
</file>