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8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endParaRPr lang="en-US" dirty="0"/>
        </a:p>
        <a:p>
          <a:pPr>
            <a:defRPr cap="all"/>
          </a:pPr>
          <a:r>
            <a:rPr lang="en-US" dirty="0" err="1"/>
            <a:t>LEXIcal</a:t>
          </a:r>
          <a:endParaRPr lang="en-US" dirty="0"/>
        </a:p>
        <a:p>
          <a:pPr>
            <a:defRPr cap="all"/>
          </a:pPr>
          <a:r>
            <a:rPr lang="en-US" dirty="0" err="1"/>
            <a:t>aNALYSIS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endParaRPr lang="en-US" dirty="0"/>
        </a:p>
        <a:p>
          <a:pPr>
            <a:defRPr cap="all"/>
          </a:pPr>
          <a:r>
            <a:rPr lang="en-US" dirty="0"/>
            <a:t>SYNTAX</a:t>
          </a:r>
        </a:p>
        <a:p>
          <a:pPr>
            <a:defRPr cap="all"/>
          </a:pPr>
          <a:r>
            <a:rPr lang="en-US" dirty="0"/>
            <a:t>ANALYSIS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endParaRPr lang="en-US" dirty="0"/>
        </a:p>
        <a:p>
          <a:pPr>
            <a:defRPr cap="all"/>
          </a:pPr>
          <a:r>
            <a:rPr lang="en-US" dirty="0"/>
            <a:t>SEMANTIC</a:t>
          </a:r>
        </a:p>
        <a:p>
          <a:pPr>
            <a:defRPr cap="all"/>
          </a:pPr>
          <a:r>
            <a:rPr lang="en-US" dirty="0"/>
            <a:t>ANALYSIS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A3D0E93-A7D4-4935-93BC-ADC39B6A8B45}">
      <dgm:prSet/>
      <dgm:spPr/>
      <dgm:t>
        <a:bodyPr/>
        <a:lstStyle/>
        <a:p>
          <a:pPr>
            <a:defRPr cap="all"/>
          </a:pPr>
          <a:r>
            <a:rPr lang="en-US" dirty="0"/>
            <a:t>INTERMEDIATE</a:t>
          </a:r>
        </a:p>
        <a:p>
          <a:pPr>
            <a:defRPr cap="all"/>
          </a:pPr>
          <a:r>
            <a:rPr lang="en-US" dirty="0"/>
            <a:t>CODE</a:t>
          </a:r>
        </a:p>
        <a:p>
          <a:pPr>
            <a:defRPr cap="all"/>
          </a:pPr>
          <a:r>
            <a:rPr lang="en-US" dirty="0"/>
            <a:t>GENERATION</a:t>
          </a:r>
        </a:p>
      </dgm:t>
    </dgm:pt>
    <dgm:pt modelId="{F1707847-9836-42FD-AF68-96B7C4D53EBE}" type="parTrans" cxnId="{BFB61C32-7B5B-4FDE-90A0-286B45D1E832}">
      <dgm:prSet/>
      <dgm:spPr/>
      <dgm:t>
        <a:bodyPr/>
        <a:lstStyle/>
        <a:p>
          <a:endParaRPr lang="en-IN"/>
        </a:p>
      </dgm:t>
    </dgm:pt>
    <dgm:pt modelId="{8CD58A7C-52C7-4CA2-AF62-8A3A89BFF9A7}" type="sibTrans" cxnId="{BFB61C32-7B5B-4FDE-90A0-286B45D1E832}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4"/>
      <dgm:spPr/>
    </dgm:pt>
    <dgm:pt modelId="{975C752B-C37A-4BA6-A3AE-2202A141404A}" type="pres">
      <dgm:prSet presAssocID="{EF449C32-A7AE-4099-9E9B-9E2F736A89C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4"/>
      <dgm:spPr/>
    </dgm:pt>
    <dgm:pt modelId="{E20811D6-E5D4-4C9E-AABF-9E0E1902CA2C}" type="pres">
      <dgm:prSet presAssocID="{98E6DD7C-B953-4119-9F64-9914E467ECB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4">
        <dgm:presLayoutVars>
          <dgm:bulletEnabled val="1"/>
        </dgm:presLayoutVars>
      </dgm:prSet>
      <dgm:spPr/>
    </dgm:pt>
    <dgm:pt modelId="{AB51CBEA-EA5C-4C77-B6C5-06D04C00722C}" type="pres">
      <dgm:prSet presAssocID="{98E6DD7C-B953-4119-9F64-9914E467ECBF}" presName="sibTrans" presStyleCnt="0"/>
      <dgm:spPr/>
    </dgm:pt>
    <dgm:pt modelId="{D98B4C6B-679B-4255-B59D-4E66959EDA2F}" type="pres">
      <dgm:prSet presAssocID="{5A3D0E93-A7D4-4935-93BC-ADC39B6A8B45}" presName="compositeNode" presStyleCnt="0">
        <dgm:presLayoutVars>
          <dgm:bulletEnabled val="1"/>
        </dgm:presLayoutVars>
      </dgm:prSet>
      <dgm:spPr/>
    </dgm:pt>
    <dgm:pt modelId="{590C6BD8-BC8E-471B-93D4-636B4F20AC42}" type="pres">
      <dgm:prSet presAssocID="{5A3D0E93-A7D4-4935-93BC-ADC39B6A8B45}" presName="bgRect" presStyleLbl="alignNode1" presStyleIdx="3" presStyleCnt="4"/>
      <dgm:spPr/>
    </dgm:pt>
    <dgm:pt modelId="{E70AE690-9677-4F3D-922B-1AF8AA48E6EF}" type="pres">
      <dgm:prSet presAssocID="{8CD58A7C-52C7-4CA2-AF62-8A3A89BFF9A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8C35365-2DF7-4877-A4E9-11EBC8440525}" type="pres">
      <dgm:prSet presAssocID="{5A3D0E93-A7D4-4935-93BC-ADC39B6A8B4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FB61C32-7B5B-4FDE-90A0-286B45D1E832}" srcId="{8AA20905-3954-474B-A606-562BCA026DC1}" destId="{5A3D0E93-A7D4-4935-93BC-ADC39B6A8B45}" srcOrd="3" destOrd="0" parTransId="{F1707847-9836-42FD-AF68-96B7C4D53EBE}" sibTransId="{8CD58A7C-52C7-4CA2-AF62-8A3A89BFF9A7}"/>
    <dgm:cxn modelId="{E4BAF733-D769-4E4E-80DB-187469D652BF}" type="presOf" srcId="{8CD58A7C-52C7-4CA2-AF62-8A3A89BFF9A7}" destId="{E70AE690-9677-4F3D-922B-1AF8AA48E6EF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85634B64-0CED-48DC-9250-8EB76911CC42}" type="presOf" srcId="{5A3D0E93-A7D4-4935-93BC-ADC39B6A8B45}" destId="{D8C35365-2DF7-4877-A4E9-11EBC8440525}" srcOrd="1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0BD09CF6-C040-4BD1-AABE-C8EF629BB123}" type="presOf" srcId="{5A3D0E93-A7D4-4935-93BC-ADC39B6A8B45}" destId="{590C6BD8-BC8E-471B-93D4-636B4F20AC42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96D9AA39-41AE-4C96-B9F5-50C875CB3CBE}" type="presParOf" srcId="{579698BD-D232-4926-8D7B-29A69B90858B}" destId="{AB51CBEA-EA5C-4C77-B6C5-06D04C00722C}" srcOrd="5" destOrd="0" presId="urn:microsoft.com/office/officeart/2016/7/layout/LinearBlockProcessNumbered"/>
    <dgm:cxn modelId="{366D3E2B-1DE4-43D1-A917-70B8FF26C9A9}" type="presParOf" srcId="{579698BD-D232-4926-8D7B-29A69B90858B}" destId="{D98B4C6B-679B-4255-B59D-4E66959EDA2F}" srcOrd="6" destOrd="0" presId="urn:microsoft.com/office/officeart/2016/7/layout/LinearBlockProcessNumbered"/>
    <dgm:cxn modelId="{7C8FB7FB-A93E-43C3-ABCC-E71AE305C13C}" type="presParOf" srcId="{D98B4C6B-679B-4255-B59D-4E66959EDA2F}" destId="{590C6BD8-BC8E-471B-93D4-636B4F20AC42}" srcOrd="0" destOrd="0" presId="urn:microsoft.com/office/officeart/2016/7/layout/LinearBlockProcessNumbered"/>
    <dgm:cxn modelId="{8E1A575D-B878-4DFF-BD61-223FB9ADEAF0}" type="presParOf" srcId="{D98B4C6B-679B-4255-B59D-4E66959EDA2F}" destId="{E70AE690-9677-4F3D-922B-1AF8AA48E6EF}" srcOrd="1" destOrd="0" presId="urn:microsoft.com/office/officeart/2016/7/layout/LinearBlockProcessNumbered"/>
    <dgm:cxn modelId="{9B5884F9-9862-4B5A-85BF-A3C5C04E67DB}" type="presParOf" srcId="{D98B4C6B-679B-4255-B59D-4E66959EDA2F}" destId="{D8C35365-2DF7-4877-A4E9-11EBC844052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endParaRPr lang="en-US" dirty="0"/>
        </a:p>
        <a:p>
          <a:pPr>
            <a:defRPr cap="all"/>
          </a:pPr>
          <a:r>
            <a:rPr lang="en-US" dirty="0" err="1"/>
            <a:t>Comments.c</a:t>
          </a:r>
          <a:endParaRPr lang="en-US" dirty="0"/>
        </a:p>
        <a:p>
          <a:pPr>
            <a:defRPr cap="all"/>
          </a:pPr>
          <a:r>
            <a:rPr lang="en-US" dirty="0"/>
            <a:t>File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endParaRPr lang="en-US" dirty="0"/>
        </a:p>
        <a:p>
          <a:pPr>
            <a:defRPr cap="all"/>
          </a:pPr>
          <a:r>
            <a:rPr lang="en-US" dirty="0" err="1"/>
            <a:t>Invalidc.c</a:t>
          </a:r>
          <a:endParaRPr lang="en-US" dirty="0"/>
        </a:p>
        <a:p>
          <a:pPr>
            <a:defRPr cap="all"/>
          </a:pPr>
          <a:r>
            <a:rPr lang="en-US" dirty="0"/>
            <a:t>file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endParaRPr lang="en-US" dirty="0"/>
        </a:p>
        <a:p>
          <a:pPr>
            <a:defRPr cap="all"/>
          </a:pPr>
          <a:r>
            <a:rPr lang="en-US" dirty="0" err="1"/>
            <a:t>Validc.c</a:t>
          </a:r>
          <a:endParaRPr lang="en-US" dirty="0"/>
        </a:p>
        <a:p>
          <a:pPr>
            <a:defRPr cap="all"/>
          </a:pPr>
          <a:r>
            <a:rPr lang="en-US" dirty="0"/>
            <a:t>file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392289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LEXIcal</a:t>
          </a: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aNALYSIS</a:t>
          </a:r>
          <a:endParaRPr lang="en-US" sz="2100" kern="1200" dirty="0"/>
        </a:p>
      </dsp:txBody>
      <dsp:txXfrm>
        <a:off x="202" y="1564357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202" y="392289"/>
        <a:ext cx="2441809" cy="1172068"/>
      </dsp:txXfrm>
    </dsp:sp>
    <dsp:sp modelId="{00AE7F27-0E5D-4AFB-ACD6-B5A19E79EA42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SYNTAX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ANALYSIS</a:t>
          </a:r>
        </a:p>
      </dsp:txBody>
      <dsp:txXfrm>
        <a:off x="2637356" y="1564357"/>
        <a:ext cx="2441809" cy="1758102"/>
      </dsp:txXfrm>
    </dsp:sp>
    <dsp:sp modelId="{975C752B-C37A-4BA6-A3AE-2202A141404A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637356" y="392289"/>
        <a:ext cx="2441809" cy="1172068"/>
      </dsp:txXfrm>
    </dsp:sp>
    <dsp:sp modelId="{CAD62F17-E99D-4FEF-B376-961CA4CB20EB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SEMANTIC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ANALYSIS</a:t>
          </a:r>
        </a:p>
      </dsp:txBody>
      <dsp:txXfrm>
        <a:off x="5274509" y="1564357"/>
        <a:ext cx="2441809" cy="1758102"/>
      </dsp:txXfrm>
    </dsp:sp>
    <dsp:sp modelId="{E20811D6-E5D4-4C9E-AABF-9E0E1902CA2C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274509" y="392289"/>
        <a:ext cx="2441809" cy="1172068"/>
      </dsp:txXfrm>
    </dsp:sp>
    <dsp:sp modelId="{590C6BD8-BC8E-471B-93D4-636B4F20AC42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INTERMEDIATE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CODE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GENERATION</a:t>
          </a:r>
        </a:p>
      </dsp:txBody>
      <dsp:txXfrm>
        <a:off x="7911663" y="1564357"/>
        <a:ext cx="2441809" cy="1758102"/>
      </dsp:txXfrm>
    </dsp:sp>
    <dsp:sp modelId="{E70AE690-9677-4F3D-922B-1AF8AA48E6EF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04</a:t>
          </a:r>
        </a:p>
      </dsp:txBody>
      <dsp:txXfrm>
        <a:off x="7911663" y="392289"/>
        <a:ext cx="2441809" cy="1172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 err="1"/>
            <a:t>Comments.c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File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 err="1"/>
            <a:t>Invalidc.c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file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 err="1"/>
            <a:t>Validc.c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file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537969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Toy 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519280"/>
            <a:ext cx="9440034" cy="895357"/>
          </a:xfrm>
        </p:spPr>
        <p:txBody>
          <a:bodyPr>
            <a:normAutofit/>
          </a:bodyPr>
          <a:lstStyle/>
          <a:p>
            <a:r>
              <a:rPr lang="en-US" sz="2800" dirty="0"/>
              <a:t>A Compiler Design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49967-3D85-4982-800D-F9DCC4BE8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92" y="528539"/>
            <a:ext cx="3020036" cy="29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E7E7A5-482E-4417-B47A-9818F66A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9BC4E5-5F07-44BA-AEFF-E4DB3DD69678}"/>
              </a:ext>
            </a:extLst>
          </p:cNvPr>
          <p:cNvGrpSpPr/>
          <p:nvPr/>
        </p:nvGrpSpPr>
        <p:grpSpPr>
          <a:xfrm>
            <a:off x="2655729" y="2181225"/>
            <a:ext cx="2736380" cy="2495550"/>
            <a:chOff x="0" y="0"/>
            <a:chExt cx="2441273" cy="24955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878545-B93E-4186-8B0F-669F54CBA353}"/>
                </a:ext>
              </a:extLst>
            </p:cNvPr>
            <p:cNvSpPr/>
            <p:nvPr/>
          </p:nvSpPr>
          <p:spPr>
            <a:xfrm>
              <a:off x="0" y="0"/>
              <a:ext cx="2441273" cy="249555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5213A9-8087-4ECF-86B1-E9760097AFE8}"/>
                </a:ext>
              </a:extLst>
            </p:cNvPr>
            <p:cNvSpPr txBox="1"/>
            <p:nvPr/>
          </p:nvSpPr>
          <p:spPr>
            <a:xfrm>
              <a:off x="0" y="998220"/>
              <a:ext cx="2441273" cy="1497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44" tIns="0" rIns="241144" bIns="33020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dirty="0" err="1"/>
                <a:t>invalidc.C</a:t>
              </a:r>
              <a:endParaRPr lang="en-US" sz="2400" dirty="0"/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62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2FDBD1-441A-4E5C-9E2F-78C101A7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2DFD700-3382-4CCD-B635-6EEB8D45C86B}"/>
              </a:ext>
            </a:extLst>
          </p:cNvPr>
          <p:cNvGrpSpPr/>
          <p:nvPr/>
        </p:nvGrpSpPr>
        <p:grpSpPr>
          <a:xfrm>
            <a:off x="6992837" y="4209176"/>
            <a:ext cx="2736380" cy="2495550"/>
            <a:chOff x="0" y="0"/>
            <a:chExt cx="2441273" cy="24955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7C5F11-20A1-4146-B6EA-42949FFE392B}"/>
                </a:ext>
              </a:extLst>
            </p:cNvPr>
            <p:cNvSpPr/>
            <p:nvPr/>
          </p:nvSpPr>
          <p:spPr>
            <a:xfrm>
              <a:off x="0" y="0"/>
              <a:ext cx="2441273" cy="249555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9C05CC-E0FC-4FA8-B58F-F60380524685}"/>
                </a:ext>
              </a:extLst>
            </p:cNvPr>
            <p:cNvSpPr txBox="1"/>
            <p:nvPr/>
          </p:nvSpPr>
          <p:spPr>
            <a:xfrm>
              <a:off x="0" y="998220"/>
              <a:ext cx="2441273" cy="1497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44" tIns="0" rIns="241144" bIns="33020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dirty="0" err="1"/>
                <a:t>validc.C</a:t>
              </a:r>
              <a:endParaRPr lang="en-US" sz="2400" dirty="0"/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6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E066-22E5-41D5-AA69-17EC2E94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76E240EC-2564-41E5-857B-65C1F496C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17F69E-6249-43AF-9176-80D6C118EC46}"/>
              </a:ext>
            </a:extLst>
          </p:cNvPr>
          <p:cNvSpPr txBox="1">
            <a:spLocks/>
          </p:cNvSpPr>
          <p:nvPr/>
        </p:nvSpPr>
        <p:spPr>
          <a:xfrm>
            <a:off x="691217" y="4409814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DFE42-17D2-455D-850C-334322E83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82" y="365270"/>
            <a:ext cx="3800214" cy="38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9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8346-0805-485C-9A41-ABCDFD7F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8272-30F7-42A1-B06B-94841064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11E288DD-2D5B-4811-8992-722DE9505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EAC94F-3388-4A56-A9DF-6BF9F6F60D2D}"/>
              </a:ext>
            </a:extLst>
          </p:cNvPr>
          <p:cNvSpPr txBox="1">
            <a:spLocks/>
          </p:cNvSpPr>
          <p:nvPr/>
        </p:nvSpPr>
        <p:spPr>
          <a:xfrm>
            <a:off x="1535186" y="6014907"/>
            <a:ext cx="6940236" cy="647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/>
              <a:t>Dr. S. Venkatesan</a:t>
            </a:r>
            <a:endParaRPr lang="en-IN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8199C-D029-493E-AFD4-3F1662F65BD7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40475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>
                <a:effectLst/>
              </a:rPr>
              <a:t>Roshan Baghwar  (IIT2017147)</a:t>
            </a:r>
          </a:p>
          <a:p>
            <a:pPr fontAlgn="base"/>
            <a:r>
              <a:rPr lang="en-IN">
                <a:effectLst/>
              </a:rPr>
              <a:t>Akash Singh  (BIM2017004)</a:t>
            </a:r>
          </a:p>
          <a:p>
            <a:pPr fontAlgn="base"/>
            <a:r>
              <a:rPr lang="en-IN">
                <a:effectLst/>
              </a:rPr>
              <a:t>Yashwant Panchal  (BIM2017006)</a:t>
            </a:r>
          </a:p>
          <a:p>
            <a:pPr fontAlgn="base"/>
            <a:r>
              <a:rPr lang="en-IN">
                <a:effectLst/>
              </a:rPr>
              <a:t>Mayank Taskande  (ITM2017008)</a:t>
            </a:r>
          </a:p>
          <a:p>
            <a:pPr fontAlgn="base"/>
            <a:r>
              <a:rPr lang="en-IN">
                <a:effectLst/>
              </a:rPr>
              <a:t>Ashutosh Kumar  (ISM2017003)</a:t>
            </a:r>
          </a:p>
          <a:p>
            <a:pPr fontAlgn="base"/>
            <a:r>
              <a:rPr lang="en-IN">
                <a:effectLst/>
              </a:rPr>
              <a:t>Anup Bediya   (ISM2017002)</a:t>
            </a:r>
          </a:p>
          <a:p>
            <a:pPr marL="36900" indent="0" fontAlgn="base">
              <a:buFont typeface="Wingdings 2" charset="2"/>
              <a:buNone/>
            </a:pPr>
            <a:endParaRPr lang="en-IN">
              <a:effectLst/>
            </a:endParaRPr>
          </a:p>
          <a:p>
            <a:pPr marL="36900" indent="0" fontAlgn="base">
              <a:buFont typeface="Wingdings 2" charset="2"/>
              <a:buNone/>
            </a:pPr>
            <a:r>
              <a:rPr lang="en-IN" i="1">
                <a:effectLst/>
              </a:rPr>
              <a:t>under the guidance of ;</a:t>
            </a:r>
          </a:p>
          <a:p>
            <a:pPr fontAlgn="base"/>
            <a:endParaRPr lang="en-IN" dirty="0"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E1058A-44F3-484E-BD86-30559A5DAE4D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Group Members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77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701879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myCompiler</a:t>
            </a:r>
            <a:r>
              <a:rPr lang="en-US" dirty="0"/>
              <a:t> - a Toy Compiler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0229"/>
              </p:ext>
            </p:extLst>
          </p:nvPr>
        </p:nvGraphicFramePr>
        <p:xfrm>
          <a:off x="914313" y="2806292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EEBDF0-2E14-4246-A3B5-30B67EB922D8}"/>
              </a:ext>
            </a:extLst>
          </p:cNvPr>
          <p:cNvSpPr txBox="1">
            <a:spLocks/>
          </p:cNvSpPr>
          <p:nvPr/>
        </p:nvSpPr>
        <p:spPr>
          <a:xfrm>
            <a:off x="3188609" y="2144960"/>
            <a:ext cx="7559904" cy="7254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compiler is based on following phases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9CE953E-7164-4062-ACF2-55BA44906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258338"/>
              </p:ext>
            </p:extLst>
          </p:nvPr>
        </p:nvGraphicFramePr>
        <p:xfrm>
          <a:off x="474454" y="1026902"/>
          <a:ext cx="2441274" cy="249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6BD2D4-70B4-4222-9AA0-F629CCFF52DE}"/>
              </a:ext>
            </a:extLst>
          </p:cNvPr>
          <p:cNvSpPr txBox="1">
            <a:spLocks/>
          </p:cNvSpPr>
          <p:nvPr/>
        </p:nvSpPr>
        <p:spPr>
          <a:xfrm>
            <a:off x="3313959" y="863001"/>
            <a:ext cx="8403587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It is also called scanner.</a:t>
            </a:r>
          </a:p>
          <a:p>
            <a:r>
              <a:rPr lang="en-US" dirty="0">
                <a:effectLst/>
              </a:rPr>
              <a:t>It reads the characters from source program and groups them into lexemes.</a:t>
            </a:r>
          </a:p>
          <a:p>
            <a:r>
              <a:rPr lang="en-US" dirty="0">
                <a:effectLst/>
              </a:rPr>
              <a:t>Each lexeme corresponds to a token.</a:t>
            </a:r>
          </a:p>
          <a:p>
            <a:r>
              <a:rPr lang="en-US" dirty="0">
                <a:effectLst/>
              </a:rPr>
              <a:t>Tokens are defined by regular expressions which are understood by the lexical analyzer.</a:t>
            </a:r>
          </a:p>
          <a:p>
            <a:r>
              <a:rPr lang="en-US" dirty="0">
                <a:effectLst/>
              </a:rPr>
              <a:t>It also removes lexical errors.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95B549-7198-401C-8AFA-86801D138E43}"/>
              </a:ext>
            </a:extLst>
          </p:cNvPr>
          <p:cNvGrpSpPr/>
          <p:nvPr/>
        </p:nvGrpSpPr>
        <p:grpSpPr>
          <a:xfrm>
            <a:off x="501771" y="933450"/>
            <a:ext cx="2441273" cy="2495550"/>
            <a:chOff x="0" y="0"/>
            <a:chExt cx="2441273" cy="24955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217901-EF13-4139-909E-0B5FF4A803FB}"/>
                </a:ext>
              </a:extLst>
            </p:cNvPr>
            <p:cNvSpPr/>
            <p:nvPr/>
          </p:nvSpPr>
          <p:spPr>
            <a:xfrm>
              <a:off x="0" y="0"/>
              <a:ext cx="2441273" cy="249555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53192-20B2-4EBE-8932-C97C87FB7402}"/>
                </a:ext>
              </a:extLst>
            </p:cNvPr>
            <p:cNvSpPr txBox="1"/>
            <p:nvPr/>
          </p:nvSpPr>
          <p:spPr>
            <a:xfrm>
              <a:off x="0" y="998220"/>
              <a:ext cx="2441273" cy="1497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44" tIns="0" rIns="241144" bIns="33020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lexical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 err="1"/>
                <a:t>aNALYzer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212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5ABA73-3237-49F1-A900-B4453CDA0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537652"/>
              </p:ext>
            </p:extLst>
          </p:nvPr>
        </p:nvGraphicFramePr>
        <p:xfrm>
          <a:off x="474454" y="1026902"/>
          <a:ext cx="2441274" cy="249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72A780-E170-432D-84C4-E2B0E45494BF}"/>
              </a:ext>
            </a:extLst>
          </p:cNvPr>
          <p:cNvSpPr txBox="1">
            <a:spLocks/>
          </p:cNvSpPr>
          <p:nvPr/>
        </p:nvSpPr>
        <p:spPr>
          <a:xfrm>
            <a:off x="3313959" y="863001"/>
            <a:ext cx="8403587" cy="50633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It is sometimes called as parser.</a:t>
            </a:r>
          </a:p>
          <a:p>
            <a:r>
              <a:rPr lang="en-US" dirty="0">
                <a:effectLst/>
              </a:rPr>
              <a:t>It constructs the parse tree. </a:t>
            </a:r>
          </a:p>
          <a:p>
            <a:r>
              <a:rPr lang="en-US" dirty="0">
                <a:effectLst/>
              </a:rPr>
              <a:t>It takes all the tokens one by one and uses Context Free Grammar to construct the parse tree.</a:t>
            </a:r>
          </a:p>
          <a:p>
            <a:r>
              <a:rPr lang="en-US" dirty="0">
                <a:effectLst/>
              </a:rPr>
              <a:t>Syntax error can be detected at this level if the input is not in accordance with the grammar.</a:t>
            </a:r>
          </a:p>
          <a:p>
            <a:r>
              <a:rPr lang="en-US" dirty="0">
                <a:effectLst/>
              </a:rPr>
              <a:t> Using these productions we can represent what the program actually is. </a:t>
            </a: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3E336BF-6986-4C46-92D5-E1F9CD962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757264"/>
              </p:ext>
            </p:extLst>
          </p:nvPr>
        </p:nvGraphicFramePr>
        <p:xfrm>
          <a:off x="914313" y="2806292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6F10EB4-2747-4686-8A19-6CABF23F1BDE}"/>
              </a:ext>
            </a:extLst>
          </p:cNvPr>
          <p:cNvGrpSpPr/>
          <p:nvPr/>
        </p:nvGrpSpPr>
        <p:grpSpPr>
          <a:xfrm>
            <a:off x="501771" y="933450"/>
            <a:ext cx="2441273" cy="2495550"/>
            <a:chOff x="0" y="0"/>
            <a:chExt cx="2441273" cy="24955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7A9B8D-CA2B-48C8-9FAE-48BB96E1B1AE}"/>
                </a:ext>
              </a:extLst>
            </p:cNvPr>
            <p:cNvSpPr/>
            <p:nvPr/>
          </p:nvSpPr>
          <p:spPr>
            <a:xfrm>
              <a:off x="0" y="0"/>
              <a:ext cx="2441273" cy="249555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FFA9DC-CC59-4C8F-8599-6DCEA1E87FC0}"/>
                </a:ext>
              </a:extLst>
            </p:cNvPr>
            <p:cNvSpPr txBox="1"/>
            <p:nvPr/>
          </p:nvSpPr>
          <p:spPr>
            <a:xfrm>
              <a:off x="0" y="998220"/>
              <a:ext cx="2441273" cy="1497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44" tIns="0" rIns="241144" bIns="33020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syntax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 err="1"/>
                <a:t>aNALYzer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25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68DC49-1462-4B77-8BD0-931742F975E3}"/>
              </a:ext>
            </a:extLst>
          </p:cNvPr>
          <p:cNvGrpSpPr/>
          <p:nvPr/>
        </p:nvGrpSpPr>
        <p:grpSpPr>
          <a:xfrm>
            <a:off x="501771" y="933450"/>
            <a:ext cx="2441273" cy="2495550"/>
            <a:chOff x="0" y="0"/>
            <a:chExt cx="2441273" cy="24955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5114B9-1FA6-4A96-8057-1F83B96AD913}"/>
                </a:ext>
              </a:extLst>
            </p:cNvPr>
            <p:cNvSpPr/>
            <p:nvPr/>
          </p:nvSpPr>
          <p:spPr>
            <a:xfrm>
              <a:off x="0" y="0"/>
              <a:ext cx="2441273" cy="249555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31AF55-7027-404D-A7C1-558DDAAD0221}"/>
                </a:ext>
              </a:extLst>
            </p:cNvPr>
            <p:cNvSpPr txBox="1"/>
            <p:nvPr/>
          </p:nvSpPr>
          <p:spPr>
            <a:xfrm>
              <a:off x="0" y="998220"/>
              <a:ext cx="2441273" cy="1497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44" tIns="0" rIns="241144" bIns="33020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semantic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 err="1"/>
                <a:t>aNALYzer</a:t>
              </a:r>
              <a:endParaRPr lang="en-US" sz="2400" kern="1200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A16CA7-366C-4876-AAC7-58A5E87F94E7}"/>
              </a:ext>
            </a:extLst>
          </p:cNvPr>
          <p:cNvSpPr txBox="1">
            <a:spLocks/>
          </p:cNvSpPr>
          <p:nvPr/>
        </p:nvSpPr>
        <p:spPr>
          <a:xfrm>
            <a:off x="3313959" y="863001"/>
            <a:ext cx="8403587" cy="50633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It verifies the parse tree, whether it’s meaningful or not. </a:t>
            </a:r>
          </a:p>
          <a:p>
            <a:r>
              <a:rPr lang="en-US" dirty="0">
                <a:effectLst/>
              </a:rPr>
              <a:t>It furthermore produces a verified parse tree.</a:t>
            </a:r>
          </a:p>
          <a:p>
            <a:r>
              <a:rPr lang="en-US" dirty="0">
                <a:effectLst/>
              </a:rPr>
              <a:t>It also does type checking, Label checking and Flow control checking.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91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E12A66B-30BC-4C7D-9CE6-D726D3CC0763}"/>
              </a:ext>
            </a:extLst>
          </p:cNvPr>
          <p:cNvGrpSpPr/>
          <p:nvPr/>
        </p:nvGrpSpPr>
        <p:grpSpPr>
          <a:xfrm>
            <a:off x="331842" y="933449"/>
            <a:ext cx="2696584" cy="2495550"/>
            <a:chOff x="-164639" y="0"/>
            <a:chExt cx="2683357" cy="24955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F11B37-836D-4750-9871-D0823026BDB0}"/>
                </a:ext>
              </a:extLst>
            </p:cNvPr>
            <p:cNvSpPr/>
            <p:nvPr/>
          </p:nvSpPr>
          <p:spPr>
            <a:xfrm>
              <a:off x="0" y="0"/>
              <a:ext cx="2441273" cy="249555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5FEF8F-74B3-4C44-A3C5-06634198DB31}"/>
                </a:ext>
              </a:extLst>
            </p:cNvPr>
            <p:cNvSpPr txBox="1"/>
            <p:nvPr/>
          </p:nvSpPr>
          <p:spPr>
            <a:xfrm>
              <a:off x="-164639" y="998220"/>
              <a:ext cx="2683357" cy="1497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44" tIns="0" rIns="241144" bIns="33020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Intermediate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dirty="0"/>
                <a:t>Code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generator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D528F5-825D-4051-B4A5-1157335CE37F}"/>
              </a:ext>
            </a:extLst>
          </p:cNvPr>
          <p:cNvSpPr txBox="1">
            <a:spLocks/>
          </p:cNvSpPr>
          <p:nvPr/>
        </p:nvSpPr>
        <p:spPr>
          <a:xfrm>
            <a:off x="3313959" y="863001"/>
            <a:ext cx="8403587" cy="50633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>
                <a:effectLst/>
              </a:rPr>
              <a:t>It generates intermediate code, that is a form which can be readily executed by machine.</a:t>
            </a:r>
          </a:p>
          <a:p>
            <a:pPr fontAlgn="base"/>
            <a:r>
              <a:rPr lang="en-US" dirty="0">
                <a:effectLst/>
              </a:rPr>
              <a:t>Intermediate code is converted to machine language using the last two phases which are platform dependent.</a:t>
            </a:r>
          </a:p>
          <a:p>
            <a:pPr fontAlgn="base"/>
            <a:r>
              <a:rPr lang="en-US" dirty="0">
                <a:effectLst/>
              </a:rPr>
              <a:t>Till intermediate code, it is same for every compiler out there, but after that, it depends on the platform. </a:t>
            </a:r>
          </a:p>
          <a:p>
            <a:pPr fontAlgn="base"/>
            <a:r>
              <a:rPr lang="en-US" dirty="0">
                <a:effectLst/>
              </a:rPr>
              <a:t>To build a new compiler we don’t need to build it from scratch. </a:t>
            </a:r>
          </a:p>
          <a:p>
            <a:pPr fontAlgn="base"/>
            <a:r>
              <a:rPr lang="en-US" dirty="0">
                <a:effectLst/>
              </a:rPr>
              <a:t>We can take the intermediate code from the already existing compiler and build the last two parts.</a:t>
            </a:r>
          </a:p>
        </p:txBody>
      </p:sp>
    </p:spTree>
    <p:extLst>
      <p:ext uri="{BB962C8B-B14F-4D97-AF65-F5344CB8AC3E}">
        <p14:creationId xmlns:p14="http://schemas.microsoft.com/office/powerpoint/2010/main" val="17897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69AAB7-5D36-4FD8-A416-88667E40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701879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myCompiler</a:t>
            </a:r>
            <a:r>
              <a:rPr lang="en-US" dirty="0"/>
              <a:t> – Usage </a:t>
            </a:r>
            <a:r>
              <a:rPr lang="en-US" dirty="0" err="1"/>
              <a:t>Screenshosts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483165A-C657-45E9-B0D0-38DC7497E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111235"/>
              </p:ext>
            </p:extLst>
          </p:nvPr>
        </p:nvGraphicFramePr>
        <p:xfrm>
          <a:off x="914313" y="2806292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07081E-18ED-4B89-BDE7-AF0F03D85837}"/>
              </a:ext>
            </a:extLst>
          </p:cNvPr>
          <p:cNvSpPr txBox="1">
            <a:spLocks/>
          </p:cNvSpPr>
          <p:nvPr/>
        </p:nvSpPr>
        <p:spPr>
          <a:xfrm>
            <a:off x="3188609" y="2144960"/>
            <a:ext cx="7559904" cy="7254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compiler is based only for Linux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7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F0668-F620-422A-9587-C126FBFF2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DFF8D3-86A8-4F9A-837C-A45842784D52}"/>
              </a:ext>
            </a:extLst>
          </p:cNvPr>
          <p:cNvGrpSpPr/>
          <p:nvPr/>
        </p:nvGrpSpPr>
        <p:grpSpPr>
          <a:xfrm>
            <a:off x="4727810" y="3429000"/>
            <a:ext cx="2736380" cy="2495550"/>
            <a:chOff x="0" y="0"/>
            <a:chExt cx="2441273" cy="24955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D96718-E241-4571-8F1E-F1EAB0F1CE94}"/>
                </a:ext>
              </a:extLst>
            </p:cNvPr>
            <p:cNvSpPr/>
            <p:nvPr/>
          </p:nvSpPr>
          <p:spPr>
            <a:xfrm>
              <a:off x="0" y="0"/>
              <a:ext cx="2441273" cy="249555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B8522-C694-44EB-9B4D-E74FF620022E}"/>
                </a:ext>
              </a:extLst>
            </p:cNvPr>
            <p:cNvSpPr txBox="1"/>
            <p:nvPr/>
          </p:nvSpPr>
          <p:spPr>
            <a:xfrm>
              <a:off x="0" y="998220"/>
              <a:ext cx="2441273" cy="1497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44" tIns="0" rIns="241144" bIns="33020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dirty="0"/>
                <a:t>COMMENTS.C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996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{9F677D48-C352-4EBC-9084-A8CB4227E3F9}tf12214701</Template>
  <TotalTime>0</TotalTime>
  <Words>356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Goudy Old Style</vt:lpstr>
      <vt:lpstr>Wingdings 2</vt:lpstr>
      <vt:lpstr>SlateVTI</vt:lpstr>
      <vt:lpstr>Toy Compiler</vt:lpstr>
      <vt:lpstr>PowerPoint Presentation</vt:lpstr>
      <vt:lpstr>myCompiler - a Toy Compiler</vt:lpstr>
      <vt:lpstr>PowerPoint Presentation</vt:lpstr>
      <vt:lpstr>PowerPoint Presentation</vt:lpstr>
      <vt:lpstr>PowerPoint Presentation</vt:lpstr>
      <vt:lpstr>PowerPoint Presentation</vt:lpstr>
      <vt:lpstr>myCompiler – Usage Screenshosts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2020-04-28T13:14:42Z</dcterms:created>
  <dcterms:modified xsi:type="dcterms:W3CDTF">2020-04-28T14:30:23Z</dcterms:modified>
</cp:coreProperties>
</file>