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 roundtripDataSignature="AMtx7miTKWrbcQOU8jhstIzBFBaCsqdZ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4"/>
          <p:cNvSpPr txBox="1"/>
          <p:nvPr/>
        </p:nvSpPr>
        <p:spPr>
          <a:xfrm>
            <a:off x="4038600" y="207963"/>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SOLELY FOR PURPOSES OF FORAGE WORK EXPERIENCE</a:t>
            </a:r>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5"/>
          <p:cNvSpPr txBox="1"/>
          <p:nvPr/>
        </p:nvSpPr>
        <p:spPr>
          <a:xfrm>
            <a:off x="4038600" y="-17255"/>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SOLELY FOR PURPOSES OF FORAGE WORK EXPERIENCE</a:t>
            </a:r>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2"/>
          <p:cNvSpPr/>
          <p:nvPr>
            <p:ph idx="2" type="pic"/>
          </p:nvPr>
        </p:nvSpPr>
        <p:spPr>
          <a:xfrm>
            <a:off x="5183188" y="987425"/>
            <a:ext cx="6172200" cy="4873625"/>
          </a:xfrm>
          <a:prstGeom prst="rect">
            <a:avLst/>
          </a:prstGeom>
          <a:noFill/>
          <a:ln>
            <a:noFill/>
          </a:ln>
        </p:spPr>
      </p:sp>
      <p:sp>
        <p:nvSpPr>
          <p:cNvPr id="66" name="Google Shape;66;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Analyzing British Airways Customer Feedback</a:t>
            </a:r>
            <a:endParaRPr b="1"/>
          </a:p>
        </p:txBody>
      </p:sp>
      <p:sp>
        <p:nvSpPr>
          <p:cNvPr id="87" name="Google Shape;87;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i="1" lang="en-US"/>
              <a:t>Unveiling the Wings of Customer Satisfaction: A Deep Dive into British Airways Customer Feedback</a:t>
            </a:r>
            <a:endParaRPr i="1"/>
          </a:p>
        </p:txBody>
      </p:sp>
      <p:sp>
        <p:nvSpPr>
          <p:cNvPr id="88" name="Google Shape;88;p1"/>
          <p:cNvSpPr/>
          <p:nvPr/>
        </p:nvSpPr>
        <p:spPr>
          <a:xfrm>
            <a:off x="89647" y="80682"/>
            <a:ext cx="11994900" cy="6687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838200" y="194796"/>
            <a:ext cx="10515600" cy="1060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RESULTS</a:t>
            </a:r>
            <a:endParaRPr b="1"/>
          </a:p>
        </p:txBody>
      </p:sp>
      <p:sp>
        <p:nvSpPr>
          <p:cNvPr id="94" name="Google Shape;94;p2"/>
          <p:cNvSpPr txBox="1"/>
          <p:nvPr>
            <p:ph idx="1" type="body"/>
          </p:nvPr>
        </p:nvSpPr>
        <p:spPr>
          <a:xfrm>
            <a:off x="838200" y="1129553"/>
            <a:ext cx="5257800" cy="57284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a:t>Visualizing Positive/Negative Customer Feedback: Word Cloud Analysis</a:t>
            </a:r>
            <a:endParaRPr/>
          </a:p>
          <a:p>
            <a:pPr indent="-228600" lvl="0" marL="228600" rtl="0" algn="l">
              <a:lnSpc>
                <a:spcPct val="90000"/>
              </a:lnSpc>
              <a:spcBef>
                <a:spcPts val="1000"/>
              </a:spcBef>
              <a:spcAft>
                <a:spcPts val="0"/>
              </a:spcAft>
              <a:buClr>
                <a:schemeClr val="dk1"/>
              </a:buClr>
              <a:buSzPts val="1400"/>
              <a:buChar char="•"/>
            </a:pPr>
            <a:r>
              <a:rPr lang="en-US" sz="1400"/>
              <a:t>To gain a deeper understanding of the positive/negative sentiments expressed by customers, a word cloud was generated based on their feedback. </a:t>
            </a:r>
            <a:endParaRPr/>
          </a:p>
          <a:p>
            <a:pPr indent="-228600" lvl="0" marL="228600" rtl="0" algn="l">
              <a:lnSpc>
                <a:spcPct val="90000"/>
              </a:lnSpc>
              <a:spcBef>
                <a:spcPts val="1000"/>
              </a:spcBef>
              <a:spcAft>
                <a:spcPts val="0"/>
              </a:spcAft>
              <a:buClr>
                <a:schemeClr val="dk1"/>
              </a:buClr>
              <a:buSzPts val="1400"/>
              <a:buChar char="•"/>
            </a:pPr>
            <a:r>
              <a:rPr lang="en-US" sz="1400"/>
              <a:t>The word cloud provides a visual representation of the most frequently occurring words, highlighting the key themes and positive/negative aspects highlighted by customers. The larger the word appears in the cloud, the more frequently it was mentioned in the reviews, offering valuable insights into the positive experiences shared by British Airways customers and to gain insights from negative customer feedback highlighting the key issues and concerns expressed by customers.</a:t>
            </a:r>
            <a:endParaRPr sz="1400"/>
          </a:p>
        </p:txBody>
      </p:sp>
      <p:pic>
        <p:nvPicPr>
          <p:cNvPr id="95" name="Google Shape;95;p2"/>
          <p:cNvPicPr preferRelativeResize="0"/>
          <p:nvPr/>
        </p:nvPicPr>
        <p:blipFill rotWithShape="1">
          <a:blip r:embed="rId3">
            <a:alphaModFix/>
          </a:blip>
          <a:srcRect b="0" l="0" r="0" t="0"/>
          <a:stretch/>
        </p:blipFill>
        <p:spPr>
          <a:xfrm>
            <a:off x="838200" y="4377202"/>
            <a:ext cx="2654414" cy="2034989"/>
          </a:xfrm>
          <a:prstGeom prst="rect">
            <a:avLst/>
          </a:prstGeom>
          <a:noFill/>
          <a:ln>
            <a:noFill/>
          </a:ln>
        </p:spPr>
      </p:pic>
      <p:sp>
        <p:nvSpPr>
          <p:cNvPr id="96" name="Google Shape;96;p2"/>
          <p:cNvSpPr txBox="1"/>
          <p:nvPr/>
        </p:nvSpPr>
        <p:spPr>
          <a:xfrm>
            <a:off x="6410325" y="978163"/>
            <a:ext cx="5257800" cy="129266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400" u="none" cap="none" strike="noStrike">
                <a:solidFill>
                  <a:schemeClr val="dk1"/>
                </a:solidFill>
                <a:latin typeface="Calibri"/>
                <a:ea typeface="Calibri"/>
                <a:cs typeface="Calibri"/>
                <a:sym typeface="Calibri"/>
              </a:rPr>
              <a:t>Sentiment</a:t>
            </a:r>
            <a:endParaRPr/>
          </a:p>
          <a:p>
            <a:pPr indent="0" lvl="0" marL="0" marR="0" rtl="0" algn="l">
              <a:spcBef>
                <a:spcPts val="0"/>
              </a:spcBef>
              <a:spcAft>
                <a:spcPts val="0"/>
              </a:spcAft>
              <a:buNone/>
            </a:pPr>
            <a:r>
              <a:rPr b="0" i="1" lang="en-US" sz="1400" u="none" cap="none" strike="noStrike">
                <a:solidFill>
                  <a:schemeClr val="dk1"/>
                </a:solidFill>
                <a:latin typeface="Calibri"/>
                <a:ea typeface="Calibri"/>
                <a:cs typeface="Calibri"/>
                <a:sym typeface="Calibri"/>
              </a:rPr>
              <a:t>Out of 1000, 670 were positive, 317 were negative and 13 were neutral. By this analysis we can say that most of the reviews are polarized as positive and few are negative.</a:t>
            </a:r>
            <a:endParaRPr/>
          </a:p>
        </p:txBody>
      </p:sp>
      <p:pic>
        <p:nvPicPr>
          <p:cNvPr id="97" name="Google Shape;97;p2"/>
          <p:cNvPicPr preferRelativeResize="0"/>
          <p:nvPr/>
        </p:nvPicPr>
        <p:blipFill rotWithShape="1">
          <a:blip r:embed="rId4">
            <a:alphaModFix/>
          </a:blip>
          <a:srcRect b="0" l="0" r="0" t="0"/>
          <a:stretch/>
        </p:blipFill>
        <p:spPr>
          <a:xfrm>
            <a:off x="7066695" y="2599527"/>
            <a:ext cx="3945060" cy="3555350"/>
          </a:xfrm>
          <a:prstGeom prst="rect">
            <a:avLst/>
          </a:prstGeom>
          <a:noFill/>
          <a:ln>
            <a:noFill/>
          </a:ln>
        </p:spPr>
      </p:pic>
      <p:pic>
        <p:nvPicPr>
          <p:cNvPr id="98" name="Google Shape;98;p2"/>
          <p:cNvPicPr preferRelativeResize="0"/>
          <p:nvPr/>
        </p:nvPicPr>
        <p:blipFill rotWithShape="1">
          <a:blip r:embed="rId5">
            <a:alphaModFix/>
          </a:blip>
          <a:srcRect b="0" l="0" r="0" t="0"/>
          <a:stretch/>
        </p:blipFill>
        <p:spPr>
          <a:xfrm>
            <a:off x="3576357" y="4377202"/>
            <a:ext cx="2519643" cy="2041527"/>
          </a:xfrm>
          <a:prstGeom prst="rect">
            <a:avLst/>
          </a:prstGeom>
          <a:noFill/>
          <a:ln>
            <a:noFill/>
          </a:ln>
        </p:spPr>
      </p:pic>
      <p:sp>
        <p:nvSpPr>
          <p:cNvPr id="99" name="Google Shape;99;p2"/>
          <p:cNvSpPr txBox="1"/>
          <p:nvPr/>
        </p:nvSpPr>
        <p:spPr>
          <a:xfrm>
            <a:off x="1686075" y="6293872"/>
            <a:ext cx="9586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Positive</a:t>
            </a:r>
            <a:endParaRPr/>
          </a:p>
        </p:txBody>
      </p:sp>
      <p:sp>
        <p:nvSpPr>
          <p:cNvPr id="100" name="Google Shape;100;p2"/>
          <p:cNvSpPr txBox="1"/>
          <p:nvPr/>
        </p:nvSpPr>
        <p:spPr>
          <a:xfrm>
            <a:off x="4293813" y="6293872"/>
            <a:ext cx="10847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Negative</a:t>
            </a:r>
            <a:endParaRPr/>
          </a:p>
        </p:txBody>
      </p:sp>
      <p:sp>
        <p:nvSpPr>
          <p:cNvPr id="101" name="Google Shape;101;p2"/>
          <p:cNvSpPr/>
          <p:nvPr/>
        </p:nvSpPr>
        <p:spPr>
          <a:xfrm>
            <a:off x="112058" y="71717"/>
            <a:ext cx="11967884" cy="6714566"/>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2022-12-06T11:13:27Z</dcterms:created>
  <dc:creator>Susan Robinson</dc:creator>
</cp:coreProperties>
</file>