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9"/>
  </p:handoutMasterIdLst>
  <p:sldIdLst>
    <p:sldId id="257" r:id="rId2"/>
    <p:sldId id="274" r:id="rId3"/>
    <p:sldId id="262" r:id="rId4"/>
    <p:sldId id="277" r:id="rId5"/>
    <p:sldId id="269" r:id="rId6"/>
    <p:sldId id="280" r:id="rId7"/>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59" userDrawn="1">
          <p15:clr>
            <a:srgbClr val="A4A3A4"/>
          </p15:clr>
        </p15:guide>
        <p15:guide id="2" pos="383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B6603"/>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2" d="100"/>
          <a:sy n="82" d="100"/>
        </p:scale>
        <p:origin x="691" y="48"/>
      </p:cViewPr>
      <p:guideLst>
        <p:guide orient="horz" pos="2159"/>
        <p:guide pos="3835"/>
      </p:guideLst>
    </p:cSldViewPr>
  </p:slideViewPr>
  <p:notesTextViewPr>
    <p:cViewPr>
      <p:scale>
        <a:sx n="1" d="1"/>
        <a:sy n="1" d="1"/>
      </p:scale>
      <p:origin x="0" y="0"/>
    </p:cViewPr>
  </p:notesTextViewPr>
  <p:sorterViewPr showFormatting="0">
    <p:cViewPr>
      <p:scale>
        <a:sx n="100" d="100"/>
        <a:sy n="100" d="100"/>
      </p:scale>
      <p:origin x="0" y="-1106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28"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1048629"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2024/6/22</a:t>
            </a:fld>
            <a:endParaRPr lang="zh-CN" altLang="en-US" strike="noStrike" noProof="1"/>
          </a:p>
        </p:txBody>
      </p:sp>
      <p:sp>
        <p:nvSpPr>
          <p:cNvPr id="1048630"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1048631"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2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104862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t>2024/6/22</a:t>
            </a:fld>
            <a:endParaRPr lang="zh-CN" altLang="en-US" strike="noStrike" noProof="1"/>
          </a:p>
        </p:txBody>
      </p:sp>
      <p:sp>
        <p:nvSpPr>
          <p:cNvPr id="1048624"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1048625"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lvl="0"/>
            <a:r>
              <a:rPr lang="zh-CN" altLang="en-US" dirty="0"/>
              <a:t>Click to edit Master text style</a:t>
            </a:r>
          </a:p>
          <a:p>
            <a:pPr lvl="1" indent="0"/>
            <a:r>
              <a:rPr lang="zh-CN" altLang="en-US" dirty="0"/>
              <a:t>Second level</a:t>
            </a:r>
          </a:p>
          <a:p>
            <a:pPr lvl="2" indent="0"/>
            <a:r>
              <a:rPr lang="zh-CN" altLang="en-US" dirty="0"/>
              <a:t>Third level</a:t>
            </a:r>
          </a:p>
          <a:p>
            <a:pPr lvl="3" indent="0"/>
            <a:r>
              <a:rPr lang="zh-CN" altLang="en-US" dirty="0"/>
              <a:t>Fourth level</a:t>
            </a:r>
          </a:p>
          <a:p>
            <a:pPr lvl="4" indent="0"/>
            <a:r>
              <a:rPr lang="zh-CN" altLang="en-US" dirty="0"/>
              <a:t>Fifth level</a:t>
            </a:r>
            <a:endParaRPr lang="zh-CN" altLang="en-US"/>
          </a:p>
        </p:txBody>
      </p:sp>
      <p:sp>
        <p:nvSpPr>
          <p:cNvPr id="104862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104862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Grp="1"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a:t>Click to edit Master subtitle style</a:t>
            </a:r>
          </a:p>
        </p:txBody>
      </p:sp>
      <p:sp>
        <p:nvSpPr>
          <p:cNvPr id="2056" name="Rectangle 8"/>
          <p:cNvSpPr>
            <a:spLocks noGrp="1" noChangeArrowheads="1"/>
          </p:cNvSpPr>
          <p:nvPr>
            <p:ph type="ctrTitle"/>
          </p:nvPr>
        </p:nvSpPr>
        <p:spPr>
          <a:xfrm>
            <a:off x="1007533" y="620713"/>
            <a:ext cx="10363200" cy="1470025"/>
          </a:xfrm>
        </p:spPr>
        <p:txBody>
          <a:bodyPr/>
          <a:lstStyle>
            <a:lvl1pPr>
              <a:defRPr sz="3600"/>
            </a:lvl1pPr>
          </a:lstStyle>
          <a:p>
            <a:pPr lvl="0"/>
            <a:r>
              <a:rPr lang="en-US" altLang="zh-CN" noProof="0"/>
              <a:t>Click to edit Master title style</a:t>
            </a:r>
          </a:p>
        </p:txBody>
      </p:sp>
      <p:sp>
        <p:nvSpPr>
          <p:cNvPr id="11" name="Rectangle 4"/>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Rectangle 5"/>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Rectangle 6"/>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pPr>
            <a:fld id="{BEF05245-1089-431C-9CB9-1C9E798A99A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3"/>
          <a:srcRect t="1094" r="8122" b="13318"/>
          <a:stretch>
            <a:fillRect/>
          </a:stretch>
        </p:blipFill>
        <p:spPr>
          <a:xfrm>
            <a:off x="7730067" y="4438650"/>
            <a:ext cx="4453467" cy="2333625"/>
          </a:xfrm>
          <a:prstGeom prst="rect">
            <a:avLst/>
          </a:prstGeom>
          <a:noFill/>
          <a:ln w="9525">
            <a:noFill/>
          </a:ln>
        </p:spPr>
      </p:pic>
      <p:sp>
        <p:nvSpPr>
          <p:cNvPr id="1028" name="Rectangle 4"/>
          <p:cNvSpPr>
            <a:spLocks noGrp="1"/>
          </p:cNvSpPr>
          <p:nvPr>
            <p:ph type="title"/>
          </p:nvPr>
        </p:nvSpPr>
        <p:spPr>
          <a:xfrm>
            <a:off x="609600" y="274638"/>
            <a:ext cx="10972800" cy="1143000"/>
          </a:xfrm>
          <a:prstGeom prst="rect">
            <a:avLst/>
          </a:prstGeom>
          <a:noFill/>
          <a:ln w="9525">
            <a:noFill/>
          </a:ln>
        </p:spPr>
        <p:txBody>
          <a:bodyPr anchor="ctr" anchorCtr="0"/>
          <a:lstStyle/>
          <a:p>
            <a:pPr lvl="0"/>
            <a:r>
              <a:rPr lang="en-US" altLang="zh-CN" dirty="0"/>
              <a:t>Click to edit Master title style</a:t>
            </a:r>
          </a:p>
        </p:txBody>
      </p:sp>
      <p:sp>
        <p:nvSpPr>
          <p:cNvPr id="1029" name="Rectangle 5"/>
          <p:cNvSpPr>
            <a:spLocks noGrp="1"/>
          </p:cNvSpPr>
          <p:nvPr>
            <p:ph type="body" idx="1"/>
          </p:nvPr>
        </p:nvSpPr>
        <p:spPr>
          <a:xfrm>
            <a:off x="609600" y="1600200"/>
            <a:ext cx="10972800" cy="452596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0" name="Rectangle 6"/>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31" name="Rectangle 7"/>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32" name="Rectangle 8"/>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marL="0" marR="0" lvl="0" indent="0" algn="r" defTabSz="914400" rtl="0" eaLnBrk="1" fontAlgn="auto" latinLnBrk="0" hangingPunct="1">
              <a:lnSpc>
                <a:spcPct val="100000"/>
              </a:lnSpc>
              <a:spcBef>
                <a:spcPts val="0"/>
              </a:spcBef>
              <a:spcAft>
                <a:spcPts val="0"/>
              </a:spcAft>
              <a:buClrTx/>
              <a:buSzTx/>
              <a:buFontTx/>
              <a:buNone/>
            </a:pPr>
            <a:fld id="{BEF05245-1089-431C-9CB9-1C9E798A99A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pic>
        <p:nvPicPr>
          <p:cNvPr id="2097162" name="图片 3"/>
          <p:cNvPicPr>
            <a:picLocks noChangeAspect="1"/>
          </p:cNvPicPr>
          <p:nvPr/>
        </p:nvPicPr>
        <p:blipFill>
          <a:blip r:embed="rId3"/>
          <a:srcRect l="5727" r="16841" b="26530"/>
          <a:stretch>
            <a:fillRect/>
          </a:stretch>
        </p:blipFill>
        <p:spPr>
          <a:xfrm>
            <a:off x="7620" y="0"/>
            <a:ext cx="12192000" cy="6858000"/>
          </a:xfrm>
          <a:prstGeom prst="rect">
            <a:avLst/>
          </a:prstGeom>
          <a:noFill/>
          <a:ln w="9525">
            <a:noFill/>
          </a:ln>
        </p:spPr>
      </p:pic>
      <p:sp>
        <p:nvSpPr>
          <p:cNvPr id="1048599" name="Text Box 1048598"/>
          <p:cNvSpPr txBox="1"/>
          <p:nvPr/>
        </p:nvSpPr>
        <p:spPr>
          <a:xfrm>
            <a:off x="0" y="1144270"/>
            <a:ext cx="7719695" cy="521970"/>
          </a:xfrm>
          <a:prstGeom prst="rect">
            <a:avLst/>
          </a:prstGeom>
          <a:solidFill>
            <a:srgbClr val="02A5E3"/>
          </a:solidFill>
          <a:ln w="25400">
            <a:solidFill>
              <a:srgbClr val="FFE100"/>
            </a:solidFill>
            <a:prstDash val="solid"/>
          </a:ln>
        </p:spPr>
        <p:txBody>
          <a:bodyPr wrap="square" rtlCol="0">
            <a:spAutoFit/>
          </a:bodyPr>
          <a:lstStyle/>
          <a:p>
            <a:r>
              <a:rPr lang="en-US" altLang="en-US" sz="2800" dirty="0">
                <a:solidFill>
                  <a:srgbClr val="FFFFFF"/>
                </a:solidFill>
              </a:rPr>
              <a:t>Aspect Based Sentimental Analysis </a:t>
            </a:r>
            <a:endParaRPr lang="en-IN" altLang="en-US" sz="2800" dirty="0">
              <a:solidFill>
                <a:srgbClr val="FFFFFF"/>
              </a:solidFill>
            </a:endParaRPr>
          </a:p>
        </p:txBody>
      </p:sp>
      <p:sp>
        <p:nvSpPr>
          <p:cNvPr id="1048600" name="Text Box 1048599"/>
          <p:cNvSpPr txBox="1"/>
          <p:nvPr/>
        </p:nvSpPr>
        <p:spPr>
          <a:xfrm>
            <a:off x="8005665" y="885470"/>
            <a:ext cx="4142389" cy="1569660"/>
          </a:xfrm>
          <a:prstGeom prst="rect">
            <a:avLst/>
          </a:prstGeom>
        </p:spPr>
        <p:txBody>
          <a:bodyPr wrap="square" rtlCol="0">
            <a:spAutoFit/>
          </a:bodyPr>
          <a:lstStyle/>
          <a:p>
            <a:r>
              <a:rPr lang="en-IN" sz="2400" dirty="0">
                <a:solidFill>
                  <a:srgbClr val="000000"/>
                </a:solidFill>
              </a:rPr>
              <a:t>Roshan Ghadge</a:t>
            </a:r>
          </a:p>
          <a:p>
            <a:r>
              <a:rPr lang="en-IN" sz="2400" dirty="0">
                <a:solidFill>
                  <a:srgbClr val="000000"/>
                </a:solidFill>
              </a:rPr>
              <a:t>Seat No. 2322305507</a:t>
            </a:r>
            <a:br>
              <a:rPr lang="en-IN" sz="2400" dirty="0">
                <a:solidFill>
                  <a:srgbClr val="000000"/>
                </a:solidFill>
              </a:rPr>
            </a:br>
            <a:r>
              <a:rPr lang="en-IN" sz="2400" dirty="0">
                <a:solidFill>
                  <a:srgbClr val="000000"/>
                </a:solidFill>
              </a:rPr>
              <a:t>PRN No. 2228100226</a:t>
            </a:r>
            <a:br>
              <a:rPr lang="en-IN" sz="2400" dirty="0">
                <a:solidFill>
                  <a:srgbClr val="000000"/>
                </a:solidFill>
              </a:rPr>
            </a:br>
            <a:endParaRPr lang="en-IN" sz="2400" dirty="0">
              <a:solidFill>
                <a:srgbClr val="000000"/>
              </a:solidFill>
            </a:endParaRPr>
          </a:p>
        </p:txBody>
      </p:sp>
      <p:sp>
        <p:nvSpPr>
          <p:cNvPr id="1048601" name="Text Box 1048600"/>
          <p:cNvSpPr txBox="1"/>
          <p:nvPr/>
        </p:nvSpPr>
        <p:spPr>
          <a:xfrm>
            <a:off x="0" y="316865"/>
            <a:ext cx="7719695" cy="521970"/>
          </a:xfrm>
          <a:prstGeom prst="rect">
            <a:avLst/>
          </a:prstGeom>
          <a:solidFill>
            <a:srgbClr val="C0C0C0"/>
          </a:solidFill>
        </p:spPr>
        <p:txBody>
          <a:bodyPr wrap="square" rtlCol="0">
            <a:spAutoFit/>
          </a:bodyPr>
          <a:lstStyle/>
          <a:p>
            <a:r>
              <a:rPr lang="en-IN" altLang="en-US" sz="2800" dirty="0">
                <a:solidFill>
                  <a:srgbClr val="000000"/>
                </a:solidFill>
                <a:latin typeface="Times New Roman" panose="02020603050405020304" pitchFamily="18" charset="0"/>
                <a:cs typeface="Times New Roman" panose="02020603050405020304" pitchFamily="18" charset="0"/>
              </a:rPr>
              <a:t>Bharati Vidyapeeth C</a:t>
            </a:r>
            <a:r>
              <a:rPr lang="en-US" sz="2800" dirty="0" err="1">
                <a:solidFill>
                  <a:srgbClr val="000000"/>
                </a:solidFill>
                <a:latin typeface="Times New Roman" panose="02020603050405020304" pitchFamily="18" charset="0"/>
                <a:cs typeface="Times New Roman" panose="02020603050405020304" pitchFamily="18" charset="0"/>
              </a:rPr>
              <a:t>ollege</a:t>
            </a:r>
            <a:r>
              <a:rPr lang="en-IN" altLang="en-US" sz="2800" dirty="0">
                <a:solidFill>
                  <a:srgbClr val="000000"/>
                </a:solidFill>
                <a:latin typeface="Times New Roman" panose="02020603050405020304" pitchFamily="18" charset="0"/>
                <a:cs typeface="Times New Roman" panose="02020603050405020304" pitchFamily="18" charset="0"/>
              </a:rPr>
              <a:t>, Navi Mumbai	</a:t>
            </a:r>
          </a:p>
        </p:txBody>
      </p:sp>
      <p:sp>
        <p:nvSpPr>
          <p:cNvPr id="1048602" name="Text Box 1048601"/>
          <p:cNvSpPr txBox="1"/>
          <p:nvPr/>
        </p:nvSpPr>
        <p:spPr>
          <a:xfrm>
            <a:off x="8117633" y="316865"/>
            <a:ext cx="4066747" cy="521970"/>
          </a:xfrm>
          <a:prstGeom prst="rect">
            <a:avLst/>
          </a:prstGeom>
          <a:solidFill>
            <a:srgbClr val="C0C0C0"/>
          </a:solidFill>
        </p:spPr>
        <p:txBody>
          <a:bodyPr wrap="square" rtlCol="0">
            <a:spAutoFit/>
          </a:bodyPr>
          <a:lstStyle/>
          <a:p>
            <a:r>
              <a:rPr lang="en-US" sz="2800" dirty="0">
                <a:solidFill>
                  <a:srgbClr val="000000"/>
                </a:solidFill>
              </a:rPr>
              <a:t>Presented By:</a:t>
            </a:r>
            <a:endParaRPr lang="en-IN" sz="2800" dirty="0">
              <a:solidFill>
                <a:srgbClr val="000000"/>
              </a:solidFill>
            </a:endParaRPr>
          </a:p>
        </p:txBody>
      </p:sp>
      <p:sp>
        <p:nvSpPr>
          <p:cNvPr id="1048603" name="Text Box 1048602"/>
          <p:cNvSpPr txBox="1"/>
          <p:nvPr/>
        </p:nvSpPr>
        <p:spPr>
          <a:xfrm>
            <a:off x="8181340" y="4054919"/>
            <a:ext cx="4010660" cy="521970"/>
          </a:xfrm>
          <a:prstGeom prst="rect">
            <a:avLst/>
          </a:prstGeom>
          <a:solidFill>
            <a:srgbClr val="C0C0C0"/>
          </a:solidFill>
        </p:spPr>
        <p:txBody>
          <a:bodyPr wrap="square" rtlCol="0">
            <a:spAutoFit/>
          </a:bodyPr>
          <a:lstStyle>
            <a:defPPr>
              <a:defRPr lang="zh-CN"/>
            </a:defPPr>
            <a:lvl1pPr>
              <a:defRPr sz="2800">
                <a:solidFill>
                  <a:srgbClr val="000000"/>
                </a:solidFill>
              </a:defRPr>
            </a:lvl1pPr>
          </a:lstStyle>
          <a:p>
            <a:r>
              <a:rPr lang="en-US" dirty="0"/>
              <a:t>Guided By:</a:t>
            </a:r>
            <a:endParaRPr lang="en-IN" dirty="0"/>
          </a:p>
        </p:txBody>
      </p:sp>
      <p:sp>
        <p:nvSpPr>
          <p:cNvPr id="1048604" name="Text Box 1048603"/>
          <p:cNvSpPr txBox="1"/>
          <p:nvPr/>
        </p:nvSpPr>
        <p:spPr>
          <a:xfrm>
            <a:off x="8117633" y="4774461"/>
            <a:ext cx="4030421" cy="953135"/>
          </a:xfrm>
          <a:prstGeom prst="rect">
            <a:avLst/>
          </a:prstGeom>
        </p:spPr>
        <p:txBody>
          <a:bodyPr wrap="square" rtlCol="0">
            <a:spAutoFit/>
          </a:bodyPr>
          <a:lstStyle/>
          <a:p>
            <a:r>
              <a:rPr lang="en-IN" altLang="en-US" sz="2800" dirty="0">
                <a:solidFill>
                  <a:srgbClr val="000000"/>
                </a:solidFill>
              </a:rPr>
              <a:t>Prof. </a:t>
            </a:r>
          </a:p>
          <a:p>
            <a:endParaRPr lang="en-IN" altLang="en-US" sz="2800" dirty="0">
              <a:solidFill>
                <a:srgbClr val="000000"/>
              </a:solidFill>
            </a:endParaRPr>
          </a:p>
        </p:txBody>
      </p:sp>
      <p:sp>
        <p:nvSpPr>
          <p:cNvPr id="1048605" name="Text Box 1048604"/>
          <p:cNvSpPr txBox="1"/>
          <p:nvPr/>
        </p:nvSpPr>
        <p:spPr>
          <a:xfrm>
            <a:off x="0" y="5536929"/>
            <a:ext cx="7650104" cy="1814830"/>
          </a:xfrm>
          <a:prstGeom prst="rect">
            <a:avLst/>
          </a:prstGeom>
          <a:noFill/>
        </p:spPr>
        <p:txBody>
          <a:bodyPr wrap="square" rtlCol="0">
            <a:spAutoFit/>
          </a:bodyPr>
          <a:lstStyle/>
          <a:p>
            <a:r>
              <a:rPr lang="en-US" sz="2800" b="1" dirty="0">
                <a:solidFill>
                  <a:srgbClr val="36363D"/>
                </a:solidFill>
              </a:rPr>
              <a:t>S.</a:t>
            </a:r>
            <a:r>
              <a:rPr lang="en-IN" sz="2800" b="1" dirty="0">
                <a:solidFill>
                  <a:srgbClr val="36363D"/>
                </a:solidFill>
              </a:rPr>
              <a:t>Y. </a:t>
            </a:r>
            <a:r>
              <a:rPr lang="en-US" altLang="en-IN" sz="2800" b="1" dirty="0">
                <a:solidFill>
                  <a:srgbClr val="36363D"/>
                </a:solidFill>
              </a:rPr>
              <a:t>MCA </a:t>
            </a:r>
            <a:r>
              <a:rPr lang="en-IN" sz="2800" b="1" dirty="0">
                <a:solidFill>
                  <a:srgbClr val="36363D"/>
                </a:solidFill>
              </a:rPr>
              <a:t>(</a:t>
            </a:r>
            <a:r>
              <a:rPr lang="en-US" altLang="en-IN" sz="2800" b="1" dirty="0">
                <a:solidFill>
                  <a:srgbClr val="36363D"/>
                </a:solidFill>
              </a:rPr>
              <a:t>Masters in Computer Application</a:t>
            </a:r>
            <a:r>
              <a:rPr lang="en-IN" sz="2800" b="1" dirty="0">
                <a:solidFill>
                  <a:srgbClr val="36363D"/>
                </a:solidFill>
              </a:rPr>
              <a:t>) 	 </a:t>
            </a:r>
            <a:br>
              <a:rPr lang="en-IN" sz="2800" b="1" dirty="0">
                <a:solidFill>
                  <a:srgbClr val="36363D"/>
                </a:solidFill>
              </a:rPr>
            </a:br>
            <a:r>
              <a:rPr lang="en-IN" sz="2800" b="1" dirty="0">
                <a:solidFill>
                  <a:srgbClr val="36363D"/>
                </a:solidFill>
              </a:rPr>
              <a:t>SEMESTER-IV</a:t>
            </a:r>
          </a:p>
          <a:p>
            <a:r>
              <a:rPr lang="en-IN" sz="2800" b="1" dirty="0">
                <a:solidFill>
                  <a:srgbClr val="36363D"/>
                </a:solidFill>
              </a:rPr>
              <a:t>ACADEMIC YEAR 202</a:t>
            </a:r>
            <a:r>
              <a:rPr lang="en-US" sz="2800" b="1" dirty="0">
                <a:solidFill>
                  <a:srgbClr val="36363D"/>
                </a:solidFill>
              </a:rPr>
              <a:t>4</a:t>
            </a:r>
            <a:r>
              <a:rPr lang="en-IN" sz="2800" b="1" dirty="0">
                <a:solidFill>
                  <a:srgbClr val="36363D"/>
                </a:solidFill>
              </a:rPr>
              <a:t>-202</a:t>
            </a:r>
            <a:r>
              <a:rPr lang="en-US" sz="2800" b="1" dirty="0">
                <a:solidFill>
                  <a:srgbClr val="36363D"/>
                </a:solidFill>
              </a:rPr>
              <a:t>5</a:t>
            </a:r>
            <a:endParaRPr lang="en-IN" sz="2800" b="1" dirty="0">
              <a:solidFill>
                <a:srgbClr val="36363D"/>
              </a:solidFill>
            </a:endParaRPr>
          </a:p>
          <a:p>
            <a:endParaRPr lang="en-IN" sz="2800" b="1" dirty="0">
              <a:solidFill>
                <a:srgbClr val="36363D"/>
              </a:solidFill>
            </a:endParaRPr>
          </a:p>
        </p:txBody>
      </p:sp>
      <p:pic>
        <p:nvPicPr>
          <p:cNvPr id="4" name="Picture 3">
            <a:extLst>
              <a:ext uri="{FF2B5EF4-FFF2-40B4-BE49-F238E27FC236}">
                <a16:creationId xmlns:a16="http://schemas.microsoft.com/office/drawing/2014/main" id="{9B1DF5E6-5125-C886-0A65-BCC7720C87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772265"/>
            <a:ext cx="7719695" cy="36861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1" name="图片 3"/>
          <p:cNvPicPr>
            <a:picLocks noChangeAspect="1"/>
          </p:cNvPicPr>
          <p:nvPr/>
        </p:nvPicPr>
        <p:blipFill>
          <a:blip r:embed="rId2"/>
          <a:srcRect l="5727" r="16841" b="26530"/>
          <a:stretch>
            <a:fillRect/>
          </a:stretch>
        </p:blipFill>
        <p:spPr>
          <a:xfrm>
            <a:off x="-7620" y="0"/>
            <a:ext cx="12192000" cy="6858000"/>
          </a:xfrm>
          <a:prstGeom prst="rect">
            <a:avLst/>
          </a:prstGeom>
          <a:noFill/>
          <a:ln w="9525">
            <a:noFill/>
          </a:ln>
        </p:spPr>
      </p:pic>
      <p:sp>
        <p:nvSpPr>
          <p:cNvPr id="1048596" name="Text Box 1048595"/>
          <p:cNvSpPr txBox="1"/>
          <p:nvPr/>
        </p:nvSpPr>
        <p:spPr>
          <a:xfrm>
            <a:off x="0" y="365835"/>
            <a:ext cx="12192000" cy="907941"/>
          </a:xfrm>
          <a:prstGeom prst="rect">
            <a:avLst/>
          </a:prstGeom>
          <a:solidFill>
            <a:srgbClr val="02A5E3"/>
          </a:solidFill>
          <a:ln w="25400">
            <a:solidFill>
              <a:srgbClr val="FFE100"/>
            </a:solidFill>
            <a:prstDash val="solid"/>
          </a:ln>
        </p:spPr>
        <p:txBody>
          <a:bodyPr wrap="square" rtlCol="0">
            <a:spAutoFit/>
          </a:bodyPr>
          <a:lstStyle/>
          <a:p>
            <a:pPr algn="ctr"/>
            <a:r>
              <a:rPr lang="en-US" sz="5300" dirty="0">
                <a:solidFill>
                  <a:srgbClr val="FFFFFF"/>
                </a:solidFill>
              </a:rPr>
              <a:t>Objectives of Project</a:t>
            </a:r>
            <a:endParaRPr lang="en-IN" sz="5300" dirty="0">
              <a:solidFill>
                <a:srgbClr val="FFFFFF"/>
              </a:solidFill>
            </a:endParaRPr>
          </a:p>
        </p:txBody>
      </p:sp>
      <p:sp>
        <p:nvSpPr>
          <p:cNvPr id="1048597" name="Text Box 1048596"/>
          <p:cNvSpPr txBox="1"/>
          <p:nvPr/>
        </p:nvSpPr>
        <p:spPr>
          <a:xfrm>
            <a:off x="253675" y="1495953"/>
            <a:ext cx="11684649" cy="2345322"/>
          </a:xfrm>
          <a:prstGeom prst="rect">
            <a:avLst/>
          </a:prstGeom>
        </p:spPr>
        <p:txBody>
          <a:bodyPr wrap="square" rtlCol="0">
            <a:spAutoFit/>
          </a:bodyPr>
          <a:lstStyle/>
          <a:p>
            <a:pPr marL="457200" indent="-457200">
              <a:lnSpc>
                <a:spcPct val="150000"/>
              </a:lnSpc>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The objective of the project "</a:t>
            </a:r>
            <a:r>
              <a:rPr lang="en-US" sz="2000" b="1" dirty="0">
                <a:latin typeface="Times New Roman" panose="02020603050405020304" pitchFamily="18" charset="0"/>
                <a:cs typeface="Times New Roman" panose="02020603050405020304" pitchFamily="18" charset="0"/>
              </a:rPr>
              <a:t>Aspect-Based Sentiment Analysis</a:t>
            </a:r>
            <a:r>
              <a:rPr lang="en-US" sz="2000" dirty="0">
                <a:latin typeface="Times New Roman" panose="02020603050405020304" pitchFamily="18" charset="0"/>
                <a:cs typeface="Times New Roman" panose="02020603050405020304" pitchFamily="18" charset="0"/>
              </a:rPr>
              <a:t>" is to develop a system capable of analyzing text data and extracting sentiment polarity (positive, negative, or neutral) associated with specific aspects or features mentioned within the text. </a:t>
            </a:r>
          </a:p>
          <a:p>
            <a:pPr marL="457200" indent="-457200">
              <a:lnSpc>
                <a:spcPct val="150000"/>
              </a:lnSpc>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This technology enables businesses to gain deeper insights into customer opinions, preferences, and feedback by understanding sentiments expressed towards different aspects of their products or services​</a:t>
            </a:r>
            <a:endParaRPr lang="en-US" sz="20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图片 3"/>
          <p:cNvPicPr>
            <a:picLocks noChangeAspect="1"/>
          </p:cNvPicPr>
          <p:nvPr/>
        </p:nvPicPr>
        <p:blipFill>
          <a:blip r:embed="rId2"/>
          <a:srcRect l="5727" r="16841" b="26530"/>
          <a:stretch>
            <a:fillRect/>
          </a:stretch>
        </p:blipFill>
        <p:spPr>
          <a:xfrm>
            <a:off x="-7620" y="0"/>
            <a:ext cx="12192000" cy="6858000"/>
          </a:xfrm>
          <a:prstGeom prst="rect">
            <a:avLst/>
          </a:prstGeom>
          <a:noFill/>
          <a:ln w="9525">
            <a:noFill/>
          </a:ln>
        </p:spPr>
      </p:pic>
      <p:sp>
        <p:nvSpPr>
          <p:cNvPr id="1048590" name="Text Box 1048589"/>
          <p:cNvSpPr txBox="1"/>
          <p:nvPr/>
        </p:nvSpPr>
        <p:spPr>
          <a:xfrm>
            <a:off x="7620" y="393827"/>
            <a:ext cx="12192000" cy="877163"/>
          </a:xfrm>
          <a:prstGeom prst="rect">
            <a:avLst/>
          </a:prstGeom>
          <a:solidFill>
            <a:srgbClr val="02A5E3"/>
          </a:solidFill>
          <a:ln w="25400">
            <a:solidFill>
              <a:srgbClr val="FFE100"/>
            </a:solidFill>
            <a:prstDash val="solid"/>
          </a:ln>
        </p:spPr>
        <p:txBody>
          <a:bodyPr wrap="square" rtlCol="0">
            <a:spAutoFit/>
          </a:bodyPr>
          <a:lstStyle/>
          <a:p>
            <a:pPr algn="ctr"/>
            <a:r>
              <a:rPr lang="en-US" sz="5100" dirty="0">
                <a:solidFill>
                  <a:srgbClr val="FFFFFF"/>
                </a:solidFill>
              </a:rPr>
              <a:t>Scope of Research Methodology</a:t>
            </a:r>
            <a:endParaRPr lang="en-IN" sz="5100" dirty="0">
              <a:solidFill>
                <a:srgbClr val="FFFFFF"/>
              </a:solidFill>
            </a:endParaRPr>
          </a:p>
        </p:txBody>
      </p:sp>
      <p:sp>
        <p:nvSpPr>
          <p:cNvPr id="1048591" name="Text Box 1048590"/>
          <p:cNvSpPr txBox="1"/>
          <p:nvPr/>
        </p:nvSpPr>
        <p:spPr>
          <a:xfrm>
            <a:off x="360984" y="1642127"/>
            <a:ext cx="8249839" cy="1231106"/>
          </a:xfrm>
          <a:prstGeom prst="rect">
            <a:avLst/>
          </a:prstGeom>
        </p:spPr>
        <p:txBody>
          <a:bodyPr wrap="square" rtlCol="0">
            <a:spAutoFit/>
          </a:bodyPr>
          <a:lstStyle/>
          <a:p>
            <a:br>
              <a:rPr lang="en-US" altLang="en-IN" sz="3700" dirty="0">
                <a:solidFill>
                  <a:srgbClr val="000000"/>
                </a:solidFill>
              </a:rPr>
            </a:br>
            <a:endParaRPr lang="en-US" altLang="en-IN" sz="3700" dirty="0">
              <a:solidFill>
                <a:srgbClr val="000000"/>
              </a:solidFill>
            </a:endParaRPr>
          </a:p>
        </p:txBody>
      </p:sp>
      <p:sp>
        <p:nvSpPr>
          <p:cNvPr id="4" name="TextBox 3">
            <a:extLst>
              <a:ext uri="{FF2B5EF4-FFF2-40B4-BE49-F238E27FC236}">
                <a16:creationId xmlns:a16="http://schemas.microsoft.com/office/drawing/2014/main" id="{D95DD64A-BE26-FABB-3255-197855054572}"/>
              </a:ext>
            </a:extLst>
          </p:cNvPr>
          <p:cNvSpPr txBox="1"/>
          <p:nvPr/>
        </p:nvSpPr>
        <p:spPr>
          <a:xfrm>
            <a:off x="233065" y="1642127"/>
            <a:ext cx="11728780" cy="5632311"/>
          </a:xfrm>
          <a:prstGeom prst="rect">
            <a:avLst/>
          </a:prstGeom>
          <a:noFill/>
        </p:spPr>
        <p:txBody>
          <a:bodyPr wrap="square" rtlCol="0">
            <a:spAutoFit/>
          </a:bodyPr>
          <a:lstStyle/>
          <a:p>
            <a:pPr marL="457200" indent="-457200" algn="l">
              <a:buFont typeface="+mj-lt"/>
              <a:buAutoNum type="arabicPeriod"/>
            </a:pPr>
            <a:r>
              <a:rPr lang="en-US" sz="2000" b="1" dirty="0">
                <a:latin typeface="Times New Roman" panose="02020603050405020304" pitchFamily="18" charset="0"/>
                <a:cs typeface="Times New Roman" panose="02020603050405020304" pitchFamily="18" charset="0"/>
              </a:rPr>
              <a:t>Aspect Extraction</a:t>
            </a:r>
            <a:r>
              <a:rPr lang="en-US" sz="2000" dirty="0">
                <a:latin typeface="Times New Roman" panose="02020603050405020304" pitchFamily="18" charset="0"/>
                <a:cs typeface="Times New Roman" panose="02020603050405020304" pitchFamily="18" charset="0"/>
              </a:rPr>
              <a:t>: Developing algorithms and techniques for accurately identifying and extracting specific aspects or entities mentioned in text data using NLP techniques like Named Entity Recognition (NER), Part-of-Speech (POS) tagging, and dependency parsing.</a:t>
            </a:r>
          </a:p>
          <a:p>
            <a:pPr marL="457200" indent="-457200" algn="l">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2000" b="1" dirty="0">
                <a:latin typeface="Times New Roman" panose="02020603050405020304" pitchFamily="18" charset="0"/>
                <a:cs typeface="Times New Roman" panose="02020603050405020304" pitchFamily="18" charset="0"/>
              </a:rPr>
              <a:t>Sentiment Analysis</a:t>
            </a:r>
            <a:r>
              <a:rPr lang="en-US" sz="2000" dirty="0">
                <a:latin typeface="Times New Roman" panose="02020603050405020304" pitchFamily="18" charset="0"/>
                <a:cs typeface="Times New Roman" panose="02020603050405020304" pitchFamily="18" charset="0"/>
              </a:rPr>
              <a:t>: Determining the polarity (positive, negative, or neutral) of sentiments expressed towards each extracted aspect using machine learning and deep learning approaches.</a:t>
            </a:r>
          </a:p>
          <a:p>
            <a:pPr marL="457200" indent="-457200" algn="l">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2000" b="1" dirty="0">
                <a:latin typeface="Times New Roman" panose="02020603050405020304" pitchFamily="18" charset="0"/>
                <a:cs typeface="Times New Roman" panose="02020603050405020304" pitchFamily="18" charset="0"/>
              </a:rPr>
              <a:t>Domain Adaptability</a:t>
            </a:r>
            <a:r>
              <a:rPr lang="en-US" sz="2000" dirty="0">
                <a:latin typeface="Times New Roman" panose="02020603050405020304" pitchFamily="18" charset="0"/>
                <a:cs typeface="Times New Roman" panose="02020603050405020304" pitchFamily="18" charset="0"/>
              </a:rPr>
              <a:t>: Ensuring the ABSA framework can be adapted to different domains and industries, allowing for the analysis of sentiments related to diverse products, services, or topics.</a:t>
            </a:r>
          </a:p>
          <a:p>
            <a:pPr marL="457200" indent="-457200" algn="l">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2000" b="1" dirty="0">
                <a:latin typeface="Times New Roman" panose="02020603050405020304" pitchFamily="18" charset="0"/>
                <a:cs typeface="Times New Roman" panose="02020603050405020304" pitchFamily="18" charset="0"/>
              </a:rPr>
              <a:t>Evaluation and Validation</a:t>
            </a:r>
            <a:r>
              <a:rPr lang="en-US" sz="2000" dirty="0">
                <a:latin typeface="Times New Roman" panose="02020603050405020304" pitchFamily="18" charset="0"/>
                <a:cs typeface="Times New Roman" panose="02020603050405020304" pitchFamily="18" charset="0"/>
              </a:rPr>
              <a:t>: Rigorous evaluation and validation of the ABSA framework to assess its accuracy, reliability, and performance.</a:t>
            </a:r>
          </a:p>
          <a:p>
            <a:pPr marL="457200" indent="-457200" algn="l">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2000" b="1" dirty="0">
                <a:latin typeface="Times New Roman" panose="02020603050405020304" pitchFamily="18" charset="0"/>
                <a:cs typeface="Times New Roman" panose="02020603050405020304" pitchFamily="18" charset="0"/>
              </a:rPr>
              <a:t>Practical Applications</a:t>
            </a:r>
            <a:r>
              <a:rPr lang="en-US" sz="2000" dirty="0">
                <a:latin typeface="Times New Roman" panose="02020603050405020304" pitchFamily="18" charset="0"/>
                <a:cs typeface="Times New Roman" panose="02020603050405020304" pitchFamily="18" charset="0"/>
              </a:rPr>
              <a:t>: Demonstrating the utility and effectiveness of the ABSA framework in real-world scenarios such as customer feedback analysis, product review summarization, social media monitoring, brand reputation management, and market research​</a:t>
            </a:r>
            <a:br>
              <a:rPr lang="en-US" sz="2000" b="0" i="0" dirty="0">
                <a:solidFill>
                  <a:srgbClr val="374151"/>
                </a:solidFill>
                <a:effectLst/>
                <a:latin typeface="Times New Roman" panose="02020603050405020304" pitchFamily="18" charset="0"/>
                <a:cs typeface="Times New Roman" panose="02020603050405020304" pitchFamily="18" charset="0"/>
              </a:rPr>
            </a:br>
            <a:br>
              <a:rPr lang="en-US" sz="2000" b="0" i="0" dirty="0">
                <a:solidFill>
                  <a:srgbClr val="374151"/>
                </a:solidFill>
                <a:effectLst/>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图片 3"/>
          <p:cNvPicPr>
            <a:picLocks noChangeAspect="1"/>
          </p:cNvPicPr>
          <p:nvPr/>
        </p:nvPicPr>
        <p:blipFill>
          <a:blip r:embed="rId2"/>
          <a:srcRect l="5727" r="16841" b="26530"/>
          <a:stretch>
            <a:fillRect/>
          </a:stretch>
        </p:blipFill>
        <p:spPr>
          <a:xfrm>
            <a:off x="-7620" y="0"/>
            <a:ext cx="12192000" cy="6858000"/>
          </a:xfrm>
          <a:prstGeom prst="rect">
            <a:avLst/>
          </a:prstGeom>
          <a:noFill/>
          <a:ln w="9525">
            <a:noFill/>
          </a:ln>
        </p:spPr>
      </p:pic>
      <p:sp>
        <p:nvSpPr>
          <p:cNvPr id="1048590" name="Text Box 1048589"/>
          <p:cNvSpPr txBox="1"/>
          <p:nvPr/>
        </p:nvSpPr>
        <p:spPr>
          <a:xfrm>
            <a:off x="0" y="365835"/>
            <a:ext cx="12184380" cy="877163"/>
          </a:xfrm>
          <a:prstGeom prst="rect">
            <a:avLst/>
          </a:prstGeom>
          <a:solidFill>
            <a:srgbClr val="02A5E3"/>
          </a:solidFill>
          <a:ln w="25400">
            <a:solidFill>
              <a:srgbClr val="FFE100"/>
            </a:solidFill>
            <a:prstDash val="solid"/>
          </a:ln>
        </p:spPr>
        <p:txBody>
          <a:bodyPr wrap="square" rtlCol="0">
            <a:spAutoFit/>
          </a:bodyPr>
          <a:lstStyle/>
          <a:p>
            <a:pPr algn="ctr"/>
            <a:r>
              <a:rPr lang="en-US" sz="5100" dirty="0">
                <a:solidFill>
                  <a:srgbClr val="FFFFFF"/>
                </a:solidFill>
              </a:rPr>
              <a:t>Finding of Projects</a:t>
            </a:r>
          </a:p>
        </p:txBody>
      </p:sp>
      <p:sp>
        <p:nvSpPr>
          <p:cNvPr id="1048591" name="Text Box 1048590"/>
          <p:cNvSpPr txBox="1"/>
          <p:nvPr/>
        </p:nvSpPr>
        <p:spPr>
          <a:xfrm>
            <a:off x="360984" y="1642127"/>
            <a:ext cx="8249839" cy="1231106"/>
          </a:xfrm>
          <a:prstGeom prst="rect">
            <a:avLst/>
          </a:prstGeom>
        </p:spPr>
        <p:txBody>
          <a:bodyPr wrap="square" rtlCol="0">
            <a:spAutoFit/>
          </a:bodyPr>
          <a:lstStyle/>
          <a:p>
            <a:br>
              <a:rPr lang="en-US" altLang="en-IN" sz="3700" dirty="0">
                <a:solidFill>
                  <a:srgbClr val="000000"/>
                </a:solidFill>
              </a:rPr>
            </a:br>
            <a:endParaRPr lang="en-US" altLang="en-IN" sz="3700" dirty="0">
              <a:solidFill>
                <a:srgbClr val="000000"/>
              </a:solidFill>
            </a:endParaRPr>
          </a:p>
        </p:txBody>
      </p:sp>
      <p:sp>
        <p:nvSpPr>
          <p:cNvPr id="4" name="TextBox 3">
            <a:extLst>
              <a:ext uri="{FF2B5EF4-FFF2-40B4-BE49-F238E27FC236}">
                <a16:creationId xmlns:a16="http://schemas.microsoft.com/office/drawing/2014/main" id="{D95DD64A-BE26-FABB-3255-197855054572}"/>
              </a:ext>
            </a:extLst>
          </p:cNvPr>
          <p:cNvSpPr txBox="1"/>
          <p:nvPr/>
        </p:nvSpPr>
        <p:spPr>
          <a:xfrm>
            <a:off x="7620" y="1352941"/>
            <a:ext cx="12010209" cy="7106048"/>
          </a:xfrm>
          <a:prstGeom prst="rect">
            <a:avLst/>
          </a:prstGeom>
          <a:noFill/>
        </p:spPr>
        <p:txBody>
          <a:bodyPr wrap="square" rtlCol="0">
            <a:spAutoFit/>
          </a:bodyPr>
          <a:lstStyle/>
          <a:p>
            <a:pPr algn="l">
              <a:lnSpc>
                <a:spcPct val="150000"/>
              </a:lnSpc>
            </a:pPr>
            <a:r>
              <a:rPr lang="en-US" b="1" i="0" dirty="0">
                <a:solidFill>
                  <a:srgbClr val="374151"/>
                </a:solidFill>
                <a:effectLst/>
                <a:latin typeface="Times New Roman" panose="02020603050405020304" pitchFamily="18" charset="0"/>
                <a:cs typeface="Times New Roman" panose="02020603050405020304" pitchFamily="18" charset="0"/>
              </a:rPr>
              <a:t>Aspect Based Sentimental Analysis :- </a:t>
            </a:r>
            <a:r>
              <a:rPr lang="en-US" dirty="0">
                <a:latin typeface="Times New Roman" panose="02020603050405020304" pitchFamily="18" charset="0"/>
                <a:cs typeface="Times New Roman" panose="02020603050405020304" pitchFamily="18" charset="0"/>
              </a:rPr>
              <a:t>The findings of the Aspect-Based Sentiment Analysis (ABSA) project offer significant insights into customer sentiments concerning specific aspects or features of products, services, or experiences.</a:t>
            </a:r>
          </a:p>
          <a:p>
            <a:pPr algn="l">
              <a:lnSpc>
                <a:spcPct val="150000"/>
              </a:lnSpc>
            </a:pPr>
            <a:endParaRPr lang="en-US" dirty="0">
              <a:latin typeface="Times New Roman" panose="02020603050405020304" pitchFamily="18" charset="0"/>
              <a:cs typeface="Times New Roman" panose="02020603050405020304" pitchFamily="18" charset="0"/>
            </a:endParaRPr>
          </a:p>
          <a:p>
            <a:pPr marL="342900" indent="-342900" algn="l">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Identification of Key Aspects</a:t>
            </a:r>
            <a:r>
              <a:rPr lang="en-US" dirty="0">
                <a:latin typeface="Times New Roman" panose="02020603050405020304" pitchFamily="18" charset="0"/>
                <a:cs typeface="Times New Roman" panose="02020603050405020304" pitchFamily="18" charset="0"/>
              </a:rPr>
              <a:t>: The ABSA analysis identified frequently mentioned aspects in customer feedback. For example, in smartphone reviews, battery life, camera quality, performance, and design were the most discussed topics.</a:t>
            </a:r>
            <a:endParaRPr lang="en-US" dirty="0">
              <a:solidFill>
                <a:srgbClr val="374151"/>
              </a:solidFill>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Sentiment Distribution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Sentiment analysis revealed the sentiment distribution associated with each aspect. For instance, battery life received predominantly positive sentiments, while camera quality and performance showed a mix of positive and negative sentiments, indicating potential areas for improvement.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lang="en-US" b="1" dirty="0">
                <a:latin typeface="Times New Roman" panose="02020603050405020304" pitchFamily="18" charset="0"/>
                <a:cs typeface="Times New Roman" panose="02020603050405020304" pitchFamily="18" charset="0"/>
              </a:rPr>
              <a:t>Aspect-Specific Insights</a:t>
            </a:r>
            <a:r>
              <a:rPr lang="en-US" dirty="0">
                <a:latin typeface="Times New Roman" panose="02020603050405020304" pitchFamily="18" charset="0"/>
                <a:cs typeface="Times New Roman" panose="02020603050405020304" pitchFamily="18" charset="0"/>
              </a:rPr>
              <a:t>: The analysis provided specific insights into customer perceptions and preferences. For example, customers praised battery life for its longevity but were dissatisfied with the camera's low-light performance.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lang="en-US" b="1" dirty="0">
                <a:latin typeface="Times New Roman" panose="02020603050405020304" pitchFamily="18" charset="0"/>
                <a:cs typeface="Times New Roman" panose="02020603050405020304" pitchFamily="18" charset="0"/>
              </a:rPr>
              <a:t>Identification of Influencing Factors</a:t>
            </a:r>
            <a:r>
              <a:rPr lang="en-US" dirty="0">
                <a:latin typeface="Times New Roman" panose="02020603050405020304" pitchFamily="18" charset="0"/>
                <a:cs typeface="Times New Roman" panose="02020603050405020304" pitchFamily="18" charset="0"/>
              </a:rPr>
              <a:t>: The ABSA analysis identified factors influencing customer sentiments towards specific aspects. For instance, in hotel reviews, aspects such as cleanliness and customer service were strongly correlated with overall satisfaction.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l">
              <a:lnSpc>
                <a:spcPct val="150000"/>
              </a:lnSpc>
            </a:pPr>
            <a:br>
              <a:rPr lang="en-US" b="0" i="0" dirty="0">
                <a:solidFill>
                  <a:srgbClr val="374151"/>
                </a:solidFill>
                <a:effectLst/>
                <a:latin typeface="Times New Roman" panose="02020603050405020304" pitchFamily="18" charset="0"/>
                <a:cs typeface="Times New Roman" panose="02020603050405020304" pitchFamily="18" charset="0"/>
              </a:rPr>
            </a:br>
            <a:br>
              <a:rPr lang="en-US" b="0" i="0" dirty="0">
                <a:solidFill>
                  <a:srgbClr val="374151"/>
                </a:solidFill>
                <a:effectLst/>
                <a:latin typeface="Times New Roman" panose="02020603050405020304" pitchFamily="18" charset="0"/>
                <a:cs typeface="Times New Roman" panose="02020603050405020304" pitchFamily="18" charset="0"/>
              </a:rPr>
            </a:br>
            <a:endParaRPr lang="en-US" b="0" i="0" dirty="0">
              <a:solidFill>
                <a:srgbClr val="374151"/>
              </a:solidFill>
              <a:effectLst/>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386092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9" name="图片 3"/>
          <p:cNvPicPr>
            <a:picLocks noChangeAspect="1"/>
          </p:cNvPicPr>
          <p:nvPr/>
        </p:nvPicPr>
        <p:blipFill>
          <a:blip r:embed="rId2"/>
          <a:srcRect l="5727" r="16841" b="26530"/>
          <a:stretch>
            <a:fillRect/>
          </a:stretch>
        </p:blipFill>
        <p:spPr>
          <a:xfrm>
            <a:off x="-7620" y="0"/>
            <a:ext cx="12192000" cy="6858000"/>
          </a:xfrm>
          <a:prstGeom prst="rect">
            <a:avLst/>
          </a:prstGeom>
          <a:noFill/>
          <a:ln w="9525">
            <a:noFill/>
          </a:ln>
        </p:spPr>
      </p:pic>
      <p:sp>
        <p:nvSpPr>
          <p:cNvPr id="1048614" name="Text Box 1048613"/>
          <p:cNvSpPr txBox="1"/>
          <p:nvPr/>
        </p:nvSpPr>
        <p:spPr>
          <a:xfrm>
            <a:off x="-7620" y="384496"/>
            <a:ext cx="12199620" cy="892552"/>
          </a:xfrm>
          <a:prstGeom prst="rect">
            <a:avLst/>
          </a:prstGeom>
          <a:solidFill>
            <a:srgbClr val="02A5E3"/>
          </a:solidFill>
          <a:ln w="25400">
            <a:solidFill>
              <a:srgbClr val="FFE100"/>
            </a:solidFill>
            <a:prstDash val="solid"/>
          </a:ln>
        </p:spPr>
        <p:txBody>
          <a:bodyPr wrap="square" rtlCol="0">
            <a:spAutoFit/>
          </a:bodyPr>
          <a:lstStyle/>
          <a:p>
            <a:pPr algn="ctr"/>
            <a:r>
              <a:rPr lang="en-US" sz="5200" dirty="0">
                <a:solidFill>
                  <a:srgbClr val="FFFFFF"/>
                </a:solidFill>
              </a:rPr>
              <a:t>Conclusion </a:t>
            </a:r>
          </a:p>
        </p:txBody>
      </p:sp>
      <p:sp>
        <p:nvSpPr>
          <p:cNvPr id="2" name="Text Box 1"/>
          <p:cNvSpPr txBox="1"/>
          <p:nvPr/>
        </p:nvSpPr>
        <p:spPr>
          <a:xfrm>
            <a:off x="279017" y="1605154"/>
            <a:ext cx="11335385" cy="4899780"/>
          </a:xfrm>
          <a:prstGeom prst="rect">
            <a:avLst/>
          </a:prstGeom>
          <a:noFill/>
        </p:spPr>
        <p:txBody>
          <a:bodyPr wrap="square" rtlCol="0">
            <a:noAutofit/>
          </a:bodyPr>
          <a:lstStyle/>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conclusion, </a:t>
            </a:r>
            <a:r>
              <a:rPr lang="en-US" sz="2000" b="1" dirty="0">
                <a:latin typeface="Times New Roman" panose="02020603050405020304" pitchFamily="18" charset="0"/>
                <a:cs typeface="Times New Roman" panose="02020603050405020304" pitchFamily="18" charset="0"/>
              </a:rPr>
              <a:t>Aspect-Based Sentiment Analysis (ABSA)</a:t>
            </a:r>
            <a:r>
              <a:rPr lang="en-US" sz="2000" dirty="0">
                <a:latin typeface="Times New Roman" panose="02020603050405020304" pitchFamily="18" charset="0"/>
                <a:cs typeface="Times New Roman" panose="02020603050405020304" pitchFamily="18" charset="0"/>
              </a:rPr>
              <a:t> projects provide critical insights into customer sentiments regarding specific aspects of products, services, or experiences. </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insights are invaluable for businesses aiming to understand detailed customer feedback and drive targeted improvements. Despite facing several limitations, such as challenges in aspect identification, data sparsity, and contextual understanding, ABSA projects remain a vital tool in the business analytics arsenal.</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Addressing these limitations systematically is crucial throughout the ABSA project lifecycle. </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Employing advanced techniques for aspect extraction, sentiment classification, and contextual understanding can significantly enhance the accuracy and reliability of ABSA models. </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Additionally, overcoming data sparsity and imbalance through data augmentation and balancing techniques improves model robustness, ensuring more reliable outcomes.</a:t>
            </a: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9" name="图片 3"/>
          <p:cNvPicPr>
            <a:picLocks noChangeAspect="1"/>
          </p:cNvPicPr>
          <p:nvPr/>
        </p:nvPicPr>
        <p:blipFill>
          <a:blip r:embed="rId2"/>
          <a:srcRect l="5727" r="16841" b="26530"/>
          <a:stretch>
            <a:fillRect/>
          </a:stretch>
        </p:blipFill>
        <p:spPr>
          <a:xfrm>
            <a:off x="-7620" y="0"/>
            <a:ext cx="12192000" cy="6858000"/>
          </a:xfrm>
          <a:prstGeom prst="rect">
            <a:avLst/>
          </a:prstGeom>
          <a:noFill/>
          <a:ln w="9525">
            <a:noFill/>
          </a:ln>
        </p:spPr>
      </p:pic>
      <p:sp>
        <p:nvSpPr>
          <p:cNvPr id="1048614" name="Text Box 1048613"/>
          <p:cNvSpPr txBox="1"/>
          <p:nvPr/>
        </p:nvSpPr>
        <p:spPr>
          <a:xfrm>
            <a:off x="822805" y="2707818"/>
            <a:ext cx="9880280" cy="892552"/>
          </a:xfrm>
          <a:prstGeom prst="rect">
            <a:avLst/>
          </a:prstGeom>
          <a:solidFill>
            <a:srgbClr val="02A5E3"/>
          </a:solidFill>
          <a:ln w="25400">
            <a:solidFill>
              <a:srgbClr val="FFE100"/>
            </a:solidFill>
            <a:prstDash val="solid"/>
          </a:ln>
        </p:spPr>
        <p:txBody>
          <a:bodyPr wrap="square" rtlCol="0">
            <a:spAutoFit/>
          </a:bodyPr>
          <a:lstStyle/>
          <a:p>
            <a:pPr algn="ctr"/>
            <a:r>
              <a:rPr lang="en-US" sz="5200" dirty="0">
                <a:solidFill>
                  <a:srgbClr val="FFFFFF"/>
                </a:solidFill>
              </a:rPr>
              <a:t>Thank You</a:t>
            </a:r>
          </a:p>
        </p:txBody>
      </p:sp>
    </p:spTree>
    <p:extLst>
      <p:ext uri="{BB962C8B-B14F-4D97-AF65-F5344CB8AC3E}">
        <p14:creationId xmlns:p14="http://schemas.microsoft.com/office/powerpoint/2010/main" val="3028182016"/>
      </p:ext>
    </p:extLst>
  </p:cSld>
  <p:clrMapOvr>
    <a:masterClrMapping/>
  </p:clrMapOvr>
  <p:transition spd="slow">
    <p:wipe/>
  </p:transition>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626</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Times New Roman</vt:lpstr>
      <vt:lpstr>Wingdings</vt:lpstr>
      <vt:lpstr>Business Cooperate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ZhuLong</dc:creator>
  <cp:lastModifiedBy>Roshan Ghadge</cp:lastModifiedBy>
  <cp:revision>29</cp:revision>
  <dcterms:created xsi:type="dcterms:W3CDTF">2023-05-02T11:54:00Z</dcterms:created>
  <dcterms:modified xsi:type="dcterms:W3CDTF">2024-06-22T05:54:52Z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1031-12.2.0.13085</vt:lpwstr>
  </property>
  <property fmtid="{D5CDD505-2E9C-101B-9397-08002B2CF9AE}" pid="3" name="ICV">
    <vt:lpwstr>782BCD6B4A9443D0A6A1B9CA89B06AA8_13</vt:lpwstr>
  </property>
</Properties>
</file>