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83" r:id="rId7"/>
    <p:sldId id="284" r:id="rId8"/>
    <p:sldId id="260" r:id="rId9"/>
    <p:sldId id="285" r:id="rId10"/>
    <p:sldId id="267"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78" d="100"/>
          <a:sy n="78" d="100"/>
        </p:scale>
        <p:origin x="96" y="163"/>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4/19/2024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4/19/2024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4/19/2024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4/19/2024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4/19/2024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4/19/2024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4/19/2024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4/19/2024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4/19/2024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4/19/2024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4/19/2024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4/19/2024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3262432"/>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2500" dirty="0">
              <a:solidFill>
                <a:srgbClr val="FF6600"/>
              </a:solidFill>
            </a:endParaRPr>
          </a:p>
          <a:p>
            <a:r>
              <a:rPr lang="en-US" sz="2500">
                <a:solidFill>
                  <a:srgbClr val="FF6600"/>
                </a:solidFill>
              </a:rPr>
              <a:t>Presented by: Roshan Gurung</a:t>
            </a:r>
            <a:endParaRPr lang="en-US" sz="2500" dirty="0">
              <a:solidFill>
                <a:srgbClr val="FF6600"/>
              </a:solidFill>
            </a:endParaRPr>
          </a:p>
          <a:p>
            <a:endParaRPr lang="en-US" sz="4000" dirty="0"/>
          </a:p>
          <a:p>
            <a:r>
              <a:rPr lang="en-US" sz="2500" dirty="0">
                <a:solidFill>
                  <a:srgbClr val="FF6600"/>
                </a:solidFill>
              </a:rPr>
              <a:t>12-Apr-2024</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0FFDF9-C4ED-BF4E-A844-65D93F5C14C8}"/>
              </a:ext>
            </a:extLst>
          </p:cNvPr>
          <p:cNvSpPr txBox="1"/>
          <p:nvPr/>
        </p:nvSpPr>
        <p:spPr>
          <a:xfrm>
            <a:off x="8216536" y="2084702"/>
            <a:ext cx="3879669"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Most profit are made in new York city where Yellow cab has done more profit as compare to pink cab</a:t>
            </a:r>
          </a:p>
        </p:txBody>
      </p:sp>
      <p:sp>
        <p:nvSpPr>
          <p:cNvPr id="7" name="Rectangle 6">
            <a:extLst>
              <a:ext uri="{FF2B5EF4-FFF2-40B4-BE49-F238E27FC236}">
                <a16:creationId xmlns:a16="http://schemas.microsoft.com/office/drawing/2014/main" id="{20D125DC-4913-1143-875B-0F16168D9AB4}"/>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City wise profit analysis</a:t>
            </a:r>
          </a:p>
        </p:txBody>
      </p:sp>
      <p:pic>
        <p:nvPicPr>
          <p:cNvPr id="3" name="Picture 2" descr="A screenshot of a graph&#10;&#10;Description automatically generated">
            <a:extLst>
              <a:ext uri="{FF2B5EF4-FFF2-40B4-BE49-F238E27FC236}">
                <a16:creationId xmlns:a16="http://schemas.microsoft.com/office/drawing/2014/main" id="{06E67DA0-EAE6-E117-1456-942712308888}"/>
              </a:ext>
            </a:extLst>
          </p:cNvPr>
          <p:cNvPicPr>
            <a:picLocks noChangeAspect="1"/>
          </p:cNvPicPr>
          <p:nvPr/>
        </p:nvPicPr>
        <p:blipFill>
          <a:blip r:embed="rId2"/>
          <a:stretch>
            <a:fillRect/>
          </a:stretch>
        </p:blipFill>
        <p:spPr>
          <a:xfrm>
            <a:off x="792480" y="1732461"/>
            <a:ext cx="5817412" cy="4744787"/>
          </a:xfrm>
          <a:prstGeom prst="rect">
            <a:avLst/>
          </a:prstGeom>
        </p:spPr>
      </p:pic>
    </p:spTree>
    <p:extLst>
      <p:ext uri="{BB962C8B-B14F-4D97-AF65-F5344CB8AC3E}">
        <p14:creationId xmlns:p14="http://schemas.microsoft.com/office/powerpoint/2010/main" val="8853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3217343"/>
            <a:ext cx="114300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As shown by analysis Yellow cab is far better option then Pink cab so my recommendation is Yellow cab. The reasons are:</a:t>
            </a:r>
          </a:p>
          <a:p>
            <a:pPr marL="285750" indent="-285750">
              <a:buFont typeface="Arial" panose="020B0604020202020204" pitchFamily="34" charset="0"/>
              <a:buChar char="•"/>
            </a:pPr>
            <a:r>
              <a:rPr lang="en-US" sz="1600" b="1" dirty="0"/>
              <a:t>Profitable</a:t>
            </a:r>
            <a:r>
              <a:rPr lang="en-US" sz="1600" dirty="0"/>
              <a:t>: Yellow cab is gaining more profit than pink cab every year.</a:t>
            </a:r>
          </a:p>
          <a:p>
            <a:pPr marL="285750" indent="-285750">
              <a:buFont typeface="Arial" panose="020B0604020202020204" pitchFamily="34" charset="0"/>
              <a:buChar char="•"/>
            </a:pPr>
            <a:r>
              <a:rPr lang="en-US" sz="1600" b="1" dirty="0"/>
              <a:t>Reach to more customer</a:t>
            </a:r>
            <a:r>
              <a:rPr lang="en-US" sz="1600" dirty="0"/>
              <a:t>: As Yellow cab has more customer it can be more profitable and easier to advertise new product and services. </a:t>
            </a:r>
          </a:p>
          <a:p>
            <a:pPr marL="285750" indent="-285750">
              <a:buFont typeface="Arial" panose="020B0604020202020204" pitchFamily="34" charset="0"/>
              <a:buChar char="•"/>
            </a:pP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sz="1800" dirty="0"/>
              <a:t>Objective : To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Description</a:t>
            </a:r>
          </a:p>
          <a:p>
            <a:r>
              <a:rPr lang="en-US" sz="1800" dirty="0"/>
              <a:t>Exploratory Data Analysis (EDA)</a:t>
            </a:r>
          </a:p>
          <a:p>
            <a:r>
              <a:rPr lang="en-US" sz="1800" dirty="0"/>
              <a:t>Recommendation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5230150" cy="5386090"/>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14 Features in the data which is formed by </a:t>
            </a:r>
          </a:p>
          <a:p>
            <a:r>
              <a:rPr lang="en-US" dirty="0"/>
              <a:t>combining multiple dataset.</a:t>
            </a:r>
          </a:p>
          <a:p>
            <a:pPr marL="285750" indent="-285750">
              <a:buFont typeface="Arial" panose="020B0604020202020204" pitchFamily="34" charset="0"/>
              <a:buChar char="•"/>
            </a:pPr>
            <a:r>
              <a:rPr lang="en-US" dirty="0"/>
              <a:t>Contains 3,59,392 data</a:t>
            </a:r>
          </a:p>
          <a:p>
            <a:r>
              <a:rPr lang="en-US" sz="2000" b="1" dirty="0"/>
              <a:t>About features:</a:t>
            </a:r>
          </a:p>
          <a:p>
            <a:pPr marL="342900" indent="-342900">
              <a:buAutoNum type="arabicPeriod"/>
            </a:pPr>
            <a:r>
              <a:rPr lang="en-US" dirty="0"/>
              <a:t>Transaction ID: Unique transaction id </a:t>
            </a:r>
          </a:p>
          <a:p>
            <a:pPr marL="342900" indent="-342900">
              <a:buAutoNum type="arabicPeriod"/>
            </a:pPr>
            <a:r>
              <a:rPr lang="en-US" dirty="0"/>
              <a:t>Date of travel : Date when the passenger travelled</a:t>
            </a:r>
          </a:p>
          <a:p>
            <a:pPr marL="342900" indent="-342900">
              <a:buAutoNum type="arabicPeriod"/>
            </a:pPr>
            <a:r>
              <a:rPr lang="en-US" dirty="0"/>
              <a:t>Company: List of the companies</a:t>
            </a:r>
          </a:p>
          <a:p>
            <a:pPr marL="342900" indent="-342900">
              <a:buAutoNum type="arabicPeriod"/>
            </a:pPr>
            <a:r>
              <a:rPr lang="en-US" dirty="0"/>
              <a:t>City : City where they travelled</a:t>
            </a:r>
          </a:p>
          <a:p>
            <a:pPr marL="342900" indent="-342900">
              <a:buAutoNum type="arabicPeriod"/>
            </a:pPr>
            <a:r>
              <a:rPr lang="en-US" dirty="0"/>
              <a:t>KM travelled: Distance of the travelled per trip</a:t>
            </a:r>
          </a:p>
          <a:p>
            <a:pPr marL="342900" indent="-342900">
              <a:buAutoNum type="arabicPeriod"/>
            </a:pPr>
            <a:r>
              <a:rPr lang="en-US" dirty="0"/>
              <a:t>Price charged: Price charged after a trip</a:t>
            </a:r>
          </a:p>
          <a:p>
            <a:pPr marL="342900" indent="-342900">
              <a:buAutoNum type="arabicPeriod"/>
            </a:pPr>
            <a:r>
              <a:rPr lang="en-US" dirty="0"/>
              <a:t>Cost of trip: Original cost of the trip</a:t>
            </a:r>
          </a:p>
          <a:p>
            <a:pPr marL="342900" indent="-342900">
              <a:buAutoNum type="arabicPeriod"/>
            </a:pPr>
            <a:r>
              <a:rPr lang="en-US" dirty="0"/>
              <a:t>Customer ID : Unique Id of the customer</a:t>
            </a:r>
          </a:p>
          <a:p>
            <a:pPr marL="342900" indent="-342900">
              <a:buAutoNum type="arabicPeriod"/>
            </a:pPr>
            <a:r>
              <a:rPr lang="en-US" dirty="0"/>
              <a:t>Payment Method</a:t>
            </a:r>
          </a:p>
          <a:p>
            <a:pPr marL="342900" indent="-342900">
              <a:buAutoNum type="arabicPeriod"/>
            </a:pPr>
            <a:r>
              <a:rPr lang="en-US" dirty="0"/>
              <a:t>Gender</a:t>
            </a:r>
          </a:p>
          <a:p>
            <a:pPr marL="342900" indent="-342900">
              <a:buAutoNum type="arabicPeriod"/>
            </a:pPr>
            <a:r>
              <a:rPr lang="en-US" dirty="0"/>
              <a:t>Age</a:t>
            </a:r>
          </a:p>
          <a:p>
            <a:pPr marL="342900" indent="-342900">
              <a:buAutoNum type="arabicPeriod"/>
            </a:pPr>
            <a:r>
              <a:rPr lang="en-US" dirty="0"/>
              <a:t>Income(USE/month)</a:t>
            </a:r>
          </a:p>
          <a:p>
            <a:pPr marL="342900" indent="-342900">
              <a:buAutoNum type="arabicPeriod"/>
            </a:pPr>
            <a:r>
              <a:rPr lang="en-US" dirty="0"/>
              <a:t>Population</a:t>
            </a:r>
          </a:p>
          <a:p>
            <a:pPr marL="342900" indent="-342900">
              <a:buAutoNum type="arabicPeriod"/>
            </a:pPr>
            <a:r>
              <a:rPr lang="en-US" dirty="0"/>
              <a:t>Users</a:t>
            </a:r>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5959628" y="1537723"/>
            <a:ext cx="4831612" cy="2545492"/>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Description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Hypotheses</a:t>
            </a:r>
            <a:endParaRPr lang="en-US" sz="4400" b="1" dirty="0">
              <a:solidFill>
                <a:schemeClr val="bg2">
                  <a:lumMod val="25000"/>
                </a:schemeClr>
              </a:solidFill>
              <a:latin typeface="+mj-lt"/>
            </a:endParaRPr>
          </a:p>
        </p:txBody>
      </p:sp>
      <p:sp>
        <p:nvSpPr>
          <p:cNvPr id="5" name="TextBox 4">
            <a:extLst>
              <a:ext uri="{FF2B5EF4-FFF2-40B4-BE49-F238E27FC236}">
                <a16:creationId xmlns:a16="http://schemas.microsoft.com/office/drawing/2014/main" id="{F2DC0293-0C86-9EB1-72E7-E863A4956B0B}"/>
              </a:ext>
            </a:extLst>
          </p:cNvPr>
          <p:cNvSpPr txBox="1"/>
          <p:nvPr/>
        </p:nvSpPr>
        <p:spPr>
          <a:xfrm>
            <a:off x="541735" y="1750415"/>
            <a:ext cx="10498930" cy="5078313"/>
          </a:xfrm>
          <a:prstGeom prst="rect">
            <a:avLst/>
          </a:prstGeom>
          <a:noFill/>
        </p:spPr>
        <p:txBody>
          <a:bodyPr wrap="square" rtlCol="0">
            <a:spAutoFit/>
          </a:bodyPr>
          <a:lstStyle/>
          <a:p>
            <a:r>
              <a:rPr lang="en-US" dirty="0"/>
              <a:t>1. Company performance</a:t>
            </a:r>
          </a:p>
          <a:p>
            <a:r>
              <a:rPr lang="en-US" dirty="0"/>
              <a:t>    - If one company has high number of cab users compare to the other one then the company has a higher average transaction amount as compared to other company</a:t>
            </a:r>
          </a:p>
          <a:p>
            <a:r>
              <a:rPr lang="en-US" dirty="0"/>
              <a:t>    </a:t>
            </a:r>
          </a:p>
          <a:p>
            <a:r>
              <a:rPr lang="en-US" dirty="0"/>
              <a:t>2. Customer Segmentation</a:t>
            </a:r>
          </a:p>
          <a:p>
            <a:r>
              <a:rPr lang="en-US" dirty="0"/>
              <a:t>    - Customer with the age of 20-30 range uses cab a lot as compare to other age group as most of the youngster doesn’t have their own transport</a:t>
            </a:r>
          </a:p>
          <a:p>
            <a:r>
              <a:rPr lang="en-US" dirty="0"/>
              <a:t>    - Customer with higher income tends to spend more on cab service</a:t>
            </a:r>
          </a:p>
          <a:p>
            <a:r>
              <a:rPr lang="en-US" dirty="0"/>
              <a:t>3. Profit and Margins</a:t>
            </a:r>
          </a:p>
          <a:p>
            <a:r>
              <a:rPr lang="en-US" dirty="0"/>
              <a:t>    - The cost of trip increase with an increase in the number of customer</a:t>
            </a:r>
          </a:p>
          <a:p>
            <a:r>
              <a:rPr lang="en-US" dirty="0"/>
              <a:t>    - Customer who tends to pay via card tend to spend more as compared to the customer who pay Via others mode.</a:t>
            </a:r>
          </a:p>
          <a:p>
            <a:r>
              <a:rPr lang="en-US" dirty="0"/>
              <a:t>4. Geographical trend </a:t>
            </a:r>
          </a:p>
          <a:p>
            <a:r>
              <a:rPr lang="en-US" dirty="0"/>
              <a:t>    - -Cities with higher population have higher number of cab users.</a:t>
            </a:r>
          </a:p>
          <a:p>
            <a:r>
              <a:rPr lang="en-US" dirty="0"/>
              <a:t>5. Effect of external factor</a:t>
            </a:r>
          </a:p>
          <a:p>
            <a:r>
              <a:rPr lang="en-US" dirty="0"/>
              <a:t>    - Cab usages decrease during the major holidays</a:t>
            </a:r>
          </a:p>
          <a:p>
            <a:r>
              <a:rPr lang="en-US" dirty="0"/>
              <a:t>6. customer loyalty</a:t>
            </a:r>
          </a:p>
          <a:p>
            <a:r>
              <a:rPr lang="en-US" dirty="0"/>
              <a:t>    - customer who frequently uses cab services are more likely to be loyal to a particular company</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Exploratory Data Analysis</a:t>
            </a:r>
            <a:endParaRPr lang="en-US" sz="4400" b="1" dirty="0">
              <a:solidFill>
                <a:schemeClr val="bg2">
                  <a:lumMod val="25000"/>
                </a:schemeClr>
              </a:solidFill>
              <a:latin typeface="+mj-lt"/>
            </a:endParaRPr>
          </a:p>
        </p:txBody>
      </p:sp>
      <p:sp>
        <p:nvSpPr>
          <p:cNvPr id="2" name="TextBox 1">
            <a:extLst>
              <a:ext uri="{FF2B5EF4-FFF2-40B4-BE49-F238E27FC236}">
                <a16:creationId xmlns:a16="http://schemas.microsoft.com/office/drawing/2014/main" id="{0671395F-7C14-9E1C-E246-84CBDEECB0CE}"/>
              </a:ext>
            </a:extLst>
          </p:cNvPr>
          <p:cNvSpPr txBox="1"/>
          <p:nvPr/>
        </p:nvSpPr>
        <p:spPr>
          <a:xfrm>
            <a:off x="1265740" y="2690336"/>
            <a:ext cx="5135061" cy="1477328"/>
          </a:xfrm>
          <a:prstGeom prst="rect">
            <a:avLst/>
          </a:prstGeom>
          <a:noFill/>
        </p:spPr>
        <p:txBody>
          <a:bodyPr wrap="square" rtlCol="0">
            <a:spAutoFit/>
          </a:bodyPr>
          <a:lstStyle/>
          <a:p>
            <a:pPr algn="ctr"/>
            <a:r>
              <a:rPr lang="en-US" dirty="0" err="1"/>
              <a:t>Hypothese</a:t>
            </a:r>
            <a:r>
              <a:rPr lang="en-US" dirty="0"/>
              <a:t> 1. Company performance</a:t>
            </a:r>
          </a:p>
          <a:p>
            <a:pPr algn="ctr"/>
            <a:r>
              <a:rPr lang="en-US" dirty="0"/>
              <a:t>    - If one company has high number of cab users compare to the other one then the company has a higher average transaction amount as compared to other company</a:t>
            </a:r>
          </a:p>
        </p:txBody>
      </p:sp>
      <p:pic>
        <p:nvPicPr>
          <p:cNvPr id="5" name="Picture 4" descr="A graph of a number of different times&#10;&#10;Description automatically generated with medium confidence">
            <a:extLst>
              <a:ext uri="{FF2B5EF4-FFF2-40B4-BE49-F238E27FC236}">
                <a16:creationId xmlns:a16="http://schemas.microsoft.com/office/drawing/2014/main" id="{013A6AE1-3F97-9A1D-1263-702279DDA396}"/>
              </a:ext>
            </a:extLst>
          </p:cNvPr>
          <p:cNvPicPr>
            <a:picLocks noChangeAspect="1"/>
          </p:cNvPicPr>
          <p:nvPr/>
        </p:nvPicPr>
        <p:blipFill>
          <a:blip r:embed="rId2"/>
          <a:stretch>
            <a:fillRect/>
          </a:stretch>
        </p:blipFill>
        <p:spPr>
          <a:xfrm>
            <a:off x="9756450" y="1505441"/>
            <a:ext cx="1985659" cy="5345452"/>
          </a:xfrm>
          <a:prstGeom prst="rect">
            <a:avLst/>
          </a:prstGeom>
        </p:spPr>
      </p:pic>
      <p:pic>
        <p:nvPicPr>
          <p:cNvPr id="7" name="Picture 6" descr="A bar graph with numbers and a number of people&#10;&#10;Description automatically generated">
            <a:extLst>
              <a:ext uri="{FF2B5EF4-FFF2-40B4-BE49-F238E27FC236}">
                <a16:creationId xmlns:a16="http://schemas.microsoft.com/office/drawing/2014/main" id="{FA939FD9-1678-BF09-F583-B44AB4F4BDFD}"/>
              </a:ext>
            </a:extLst>
          </p:cNvPr>
          <p:cNvPicPr>
            <a:picLocks noChangeAspect="1"/>
          </p:cNvPicPr>
          <p:nvPr/>
        </p:nvPicPr>
        <p:blipFill>
          <a:blip r:embed="rId3"/>
          <a:stretch>
            <a:fillRect/>
          </a:stretch>
        </p:blipFill>
        <p:spPr>
          <a:xfrm>
            <a:off x="7408417" y="1571809"/>
            <a:ext cx="2115759" cy="5175684"/>
          </a:xfrm>
          <a:prstGeom prst="rect">
            <a:avLst/>
          </a:prstGeom>
        </p:spPr>
      </p:pic>
    </p:spTree>
    <p:extLst>
      <p:ext uri="{BB962C8B-B14F-4D97-AF65-F5344CB8AC3E}">
        <p14:creationId xmlns:p14="http://schemas.microsoft.com/office/powerpoint/2010/main" val="197795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Exploratory Data Analysis</a:t>
            </a:r>
            <a:endParaRPr lang="en-US" sz="4400" b="1" dirty="0">
              <a:solidFill>
                <a:schemeClr val="bg2">
                  <a:lumMod val="25000"/>
                </a:schemeClr>
              </a:solidFill>
              <a:latin typeface="+mj-lt"/>
            </a:endParaRPr>
          </a:p>
        </p:txBody>
      </p:sp>
      <p:sp>
        <p:nvSpPr>
          <p:cNvPr id="2" name="TextBox 1">
            <a:extLst>
              <a:ext uri="{FF2B5EF4-FFF2-40B4-BE49-F238E27FC236}">
                <a16:creationId xmlns:a16="http://schemas.microsoft.com/office/drawing/2014/main" id="{0671395F-7C14-9E1C-E246-84CBDEECB0CE}"/>
              </a:ext>
            </a:extLst>
          </p:cNvPr>
          <p:cNvSpPr txBox="1"/>
          <p:nvPr/>
        </p:nvSpPr>
        <p:spPr>
          <a:xfrm>
            <a:off x="243187" y="2476243"/>
            <a:ext cx="5135061" cy="3693319"/>
          </a:xfrm>
          <a:prstGeom prst="rect">
            <a:avLst/>
          </a:prstGeom>
          <a:noFill/>
        </p:spPr>
        <p:txBody>
          <a:bodyPr wrap="square" rtlCol="0">
            <a:spAutoFit/>
          </a:bodyPr>
          <a:lstStyle/>
          <a:p>
            <a:r>
              <a:rPr lang="en-US" dirty="0" err="1"/>
              <a:t>Hypothese</a:t>
            </a:r>
            <a:r>
              <a:rPr lang="en-US" dirty="0"/>
              <a:t>  2. Customer Segmentation</a:t>
            </a:r>
          </a:p>
          <a:p>
            <a:r>
              <a:rPr lang="en-US" dirty="0"/>
              <a:t>2.1 Customer with the age of 20-30 range uses cab a lot as compare to other age group as most of the youngster doesn’t have their own transport</a:t>
            </a:r>
          </a:p>
          <a:p>
            <a:endParaRPr lang="en-US" dirty="0"/>
          </a:p>
          <a:p>
            <a:r>
              <a:rPr lang="en-US" dirty="0"/>
              <a:t>2.2 Customer with higher income tends to spend more on cab service</a:t>
            </a:r>
          </a:p>
          <a:p>
            <a:endParaRPr lang="en-US" dirty="0"/>
          </a:p>
          <a:p>
            <a:r>
              <a:rPr lang="en-US" dirty="0"/>
              <a:t>Result:</a:t>
            </a:r>
          </a:p>
          <a:p>
            <a:r>
              <a:rPr lang="en-US" dirty="0"/>
              <a:t>2.1 True as shown in the data customer with age 18-30 tends to spend more as compare to others</a:t>
            </a:r>
          </a:p>
          <a:p>
            <a:r>
              <a:rPr lang="en-US" dirty="0"/>
              <a:t>2.2 False: As people with higher income tends to spends less.</a:t>
            </a:r>
          </a:p>
        </p:txBody>
      </p:sp>
      <p:pic>
        <p:nvPicPr>
          <p:cNvPr id="6" name="Picture 5" descr="A screenshot of a graph&#10;&#10;Description automatically generated">
            <a:extLst>
              <a:ext uri="{FF2B5EF4-FFF2-40B4-BE49-F238E27FC236}">
                <a16:creationId xmlns:a16="http://schemas.microsoft.com/office/drawing/2014/main" id="{FBAA45CD-260A-3818-26B8-BABFC9213CA9}"/>
              </a:ext>
            </a:extLst>
          </p:cNvPr>
          <p:cNvPicPr>
            <a:picLocks noChangeAspect="1"/>
          </p:cNvPicPr>
          <p:nvPr/>
        </p:nvPicPr>
        <p:blipFill>
          <a:blip r:embed="rId2"/>
          <a:stretch>
            <a:fillRect/>
          </a:stretch>
        </p:blipFill>
        <p:spPr>
          <a:xfrm>
            <a:off x="5378247" y="1678074"/>
            <a:ext cx="2830069" cy="4360905"/>
          </a:xfrm>
          <a:prstGeom prst="rect">
            <a:avLst/>
          </a:prstGeom>
        </p:spPr>
      </p:pic>
      <p:pic>
        <p:nvPicPr>
          <p:cNvPr id="9" name="Picture 8" descr="A screenshot of a graph&#10;&#10;Description automatically generated">
            <a:extLst>
              <a:ext uri="{FF2B5EF4-FFF2-40B4-BE49-F238E27FC236}">
                <a16:creationId xmlns:a16="http://schemas.microsoft.com/office/drawing/2014/main" id="{574CDF1B-42FB-49C9-E5AC-E88FE0001D91}"/>
              </a:ext>
            </a:extLst>
          </p:cNvPr>
          <p:cNvPicPr>
            <a:picLocks noChangeAspect="1"/>
          </p:cNvPicPr>
          <p:nvPr/>
        </p:nvPicPr>
        <p:blipFill>
          <a:blip r:embed="rId3"/>
          <a:stretch>
            <a:fillRect/>
          </a:stretch>
        </p:blipFill>
        <p:spPr>
          <a:xfrm>
            <a:off x="8535821" y="1678074"/>
            <a:ext cx="3412992" cy="4270470"/>
          </a:xfrm>
          <a:prstGeom prst="rect">
            <a:avLst/>
          </a:prstGeom>
        </p:spPr>
      </p:pic>
    </p:spTree>
    <p:extLst>
      <p:ext uri="{BB962C8B-B14F-4D97-AF65-F5344CB8AC3E}">
        <p14:creationId xmlns:p14="http://schemas.microsoft.com/office/powerpoint/2010/main" val="429007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Exploratory Data Analysis</a:t>
            </a:r>
            <a:endParaRPr lang="en-US" sz="4400" b="1" dirty="0">
              <a:solidFill>
                <a:schemeClr val="bg2">
                  <a:lumMod val="25000"/>
                </a:schemeClr>
              </a:solidFill>
              <a:latin typeface="+mj-lt"/>
            </a:endParaRPr>
          </a:p>
        </p:txBody>
      </p:sp>
      <p:sp>
        <p:nvSpPr>
          <p:cNvPr id="2" name="TextBox 1">
            <a:extLst>
              <a:ext uri="{FF2B5EF4-FFF2-40B4-BE49-F238E27FC236}">
                <a16:creationId xmlns:a16="http://schemas.microsoft.com/office/drawing/2014/main" id="{0671395F-7C14-9E1C-E246-84CBDEECB0CE}"/>
              </a:ext>
            </a:extLst>
          </p:cNvPr>
          <p:cNvSpPr txBox="1"/>
          <p:nvPr/>
        </p:nvSpPr>
        <p:spPr>
          <a:xfrm>
            <a:off x="243187" y="2476243"/>
            <a:ext cx="5135061" cy="4247317"/>
          </a:xfrm>
          <a:prstGeom prst="rect">
            <a:avLst/>
          </a:prstGeom>
          <a:noFill/>
        </p:spPr>
        <p:txBody>
          <a:bodyPr wrap="square" rtlCol="0">
            <a:spAutoFit/>
          </a:bodyPr>
          <a:lstStyle/>
          <a:p>
            <a:r>
              <a:rPr lang="en-US" dirty="0" err="1"/>
              <a:t>Hypothese</a:t>
            </a:r>
            <a:r>
              <a:rPr lang="en-US" dirty="0"/>
              <a:t>  3. Profit and Margins</a:t>
            </a:r>
          </a:p>
          <a:p>
            <a:r>
              <a:rPr lang="en-US" dirty="0"/>
              <a:t>3.1Customer who tends to pay via card tend to spend more as compared to the customer who pay Via others </a:t>
            </a:r>
          </a:p>
          <a:p>
            <a:r>
              <a:rPr lang="en-US" dirty="0"/>
              <a:t>3.2 More travel means more income</a:t>
            </a:r>
          </a:p>
          <a:p>
            <a:endParaRPr lang="en-US" dirty="0"/>
          </a:p>
          <a:p>
            <a:endParaRPr lang="en-US" dirty="0"/>
          </a:p>
          <a:p>
            <a:endParaRPr lang="en-US" dirty="0"/>
          </a:p>
          <a:p>
            <a:r>
              <a:rPr lang="en-US" dirty="0"/>
              <a:t>Result:</a:t>
            </a:r>
          </a:p>
          <a:p>
            <a:r>
              <a:rPr lang="en-US" dirty="0"/>
              <a:t>3.1 It’s true that customer who pay by card has spend more money</a:t>
            </a:r>
          </a:p>
          <a:p>
            <a:r>
              <a:rPr lang="en-US" dirty="0"/>
              <a:t>3.2 True as shown in the chart more travel more price charged.</a:t>
            </a:r>
          </a:p>
          <a:p>
            <a:endParaRPr lang="en-US" dirty="0"/>
          </a:p>
          <a:p>
            <a:endParaRPr lang="en-US" dirty="0"/>
          </a:p>
        </p:txBody>
      </p:sp>
      <p:pic>
        <p:nvPicPr>
          <p:cNvPr id="8" name="Picture 7" descr="A graph with numbers and a line&#10;&#10;Description automatically generated">
            <a:extLst>
              <a:ext uri="{FF2B5EF4-FFF2-40B4-BE49-F238E27FC236}">
                <a16:creationId xmlns:a16="http://schemas.microsoft.com/office/drawing/2014/main" id="{1006FD0C-6CD3-2DC3-5770-9B52C68372B6}"/>
              </a:ext>
            </a:extLst>
          </p:cNvPr>
          <p:cNvPicPr>
            <a:picLocks noChangeAspect="1"/>
          </p:cNvPicPr>
          <p:nvPr/>
        </p:nvPicPr>
        <p:blipFill>
          <a:blip r:embed="rId2"/>
          <a:stretch>
            <a:fillRect/>
          </a:stretch>
        </p:blipFill>
        <p:spPr>
          <a:xfrm>
            <a:off x="8773334" y="1391019"/>
            <a:ext cx="2720576" cy="5433531"/>
          </a:xfrm>
          <a:prstGeom prst="rect">
            <a:avLst/>
          </a:prstGeom>
        </p:spPr>
      </p:pic>
      <p:pic>
        <p:nvPicPr>
          <p:cNvPr id="11" name="Picture 10" descr="A graph of a price&#10;&#10;Description automatically generated with medium confidence">
            <a:extLst>
              <a:ext uri="{FF2B5EF4-FFF2-40B4-BE49-F238E27FC236}">
                <a16:creationId xmlns:a16="http://schemas.microsoft.com/office/drawing/2014/main" id="{2261414D-653F-C6A7-CC69-88D99632D67D}"/>
              </a:ext>
            </a:extLst>
          </p:cNvPr>
          <p:cNvPicPr>
            <a:picLocks noChangeAspect="1"/>
          </p:cNvPicPr>
          <p:nvPr/>
        </p:nvPicPr>
        <p:blipFill>
          <a:blip r:embed="rId3"/>
          <a:stretch>
            <a:fillRect/>
          </a:stretch>
        </p:blipFill>
        <p:spPr>
          <a:xfrm>
            <a:off x="5400121" y="1379259"/>
            <a:ext cx="2827265" cy="5471634"/>
          </a:xfrm>
          <a:prstGeom prst="rect">
            <a:avLst/>
          </a:prstGeom>
        </p:spPr>
      </p:pic>
    </p:spTree>
    <p:extLst>
      <p:ext uri="{BB962C8B-B14F-4D97-AF65-F5344CB8AC3E}">
        <p14:creationId xmlns:p14="http://schemas.microsoft.com/office/powerpoint/2010/main" val="223665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Yearly Profit Analysis</a:t>
            </a:r>
            <a:endParaRPr lang="en-US" sz="4400" b="1" dirty="0">
              <a:solidFill>
                <a:schemeClr val="accent2"/>
              </a:solidFill>
              <a:latin typeface="+mj-lt"/>
            </a:endParaRPr>
          </a:p>
        </p:txBody>
      </p:sp>
      <p:pic>
        <p:nvPicPr>
          <p:cNvPr id="6" name="Picture 5" descr="A graph with numbers and lines&#10;&#10;Description automatically generated">
            <a:extLst>
              <a:ext uri="{FF2B5EF4-FFF2-40B4-BE49-F238E27FC236}">
                <a16:creationId xmlns:a16="http://schemas.microsoft.com/office/drawing/2014/main" id="{2275FC78-A5E4-D2EC-F993-A3B2BC240EBE}"/>
              </a:ext>
            </a:extLst>
          </p:cNvPr>
          <p:cNvPicPr>
            <a:picLocks noChangeAspect="1"/>
          </p:cNvPicPr>
          <p:nvPr/>
        </p:nvPicPr>
        <p:blipFill>
          <a:blip r:embed="rId2"/>
          <a:stretch>
            <a:fillRect/>
          </a:stretch>
        </p:blipFill>
        <p:spPr>
          <a:xfrm>
            <a:off x="1862105" y="1807226"/>
            <a:ext cx="8467790" cy="4709895"/>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Days of the week Profit Analysis</a:t>
            </a:r>
            <a:endParaRPr lang="en-US" sz="4400" b="1" dirty="0">
              <a:solidFill>
                <a:schemeClr val="accent2"/>
              </a:solidFill>
              <a:latin typeface="+mj-lt"/>
            </a:endParaRPr>
          </a:p>
        </p:txBody>
      </p:sp>
      <p:pic>
        <p:nvPicPr>
          <p:cNvPr id="3" name="Picture 2" descr="A pie chart with numbers and a few days of week&#10;&#10;Description automatically generated">
            <a:extLst>
              <a:ext uri="{FF2B5EF4-FFF2-40B4-BE49-F238E27FC236}">
                <a16:creationId xmlns:a16="http://schemas.microsoft.com/office/drawing/2014/main" id="{7EDFED28-371C-207A-5C2C-E9AC2D366683}"/>
              </a:ext>
            </a:extLst>
          </p:cNvPr>
          <p:cNvPicPr>
            <a:picLocks noChangeAspect="1"/>
          </p:cNvPicPr>
          <p:nvPr/>
        </p:nvPicPr>
        <p:blipFill>
          <a:blip r:embed="rId2"/>
          <a:stretch>
            <a:fillRect/>
          </a:stretch>
        </p:blipFill>
        <p:spPr>
          <a:xfrm>
            <a:off x="293963" y="2251588"/>
            <a:ext cx="5802037" cy="3982527"/>
          </a:xfrm>
          <a:prstGeom prst="rect">
            <a:avLst/>
          </a:prstGeom>
        </p:spPr>
      </p:pic>
      <p:pic>
        <p:nvPicPr>
          <p:cNvPr id="7" name="Picture 6" descr="A pie chart with numbers and a few days of work with Crust in the background&#10;&#10;Description automatically generated with medium confidence">
            <a:extLst>
              <a:ext uri="{FF2B5EF4-FFF2-40B4-BE49-F238E27FC236}">
                <a16:creationId xmlns:a16="http://schemas.microsoft.com/office/drawing/2014/main" id="{F4D020F4-C51A-3815-6A44-A82ED5BE006A}"/>
              </a:ext>
            </a:extLst>
          </p:cNvPr>
          <p:cNvPicPr>
            <a:picLocks noChangeAspect="1"/>
          </p:cNvPicPr>
          <p:nvPr/>
        </p:nvPicPr>
        <p:blipFill>
          <a:blip r:embed="rId3"/>
          <a:stretch>
            <a:fillRect/>
          </a:stretch>
        </p:blipFill>
        <p:spPr>
          <a:xfrm>
            <a:off x="6603873" y="2433484"/>
            <a:ext cx="5294164" cy="3618734"/>
          </a:xfrm>
          <a:prstGeom prst="rect">
            <a:avLst/>
          </a:prstGeom>
        </p:spPr>
      </p:pic>
    </p:spTree>
    <p:extLst>
      <p:ext uri="{BB962C8B-B14F-4D97-AF65-F5344CB8AC3E}">
        <p14:creationId xmlns:p14="http://schemas.microsoft.com/office/powerpoint/2010/main" val="2515895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2765</TotalTime>
  <Words>711</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Background –G2M(cab industry) case study</vt:lpstr>
      <vt:lpstr>Data Description</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Roshan Gurung</cp:lastModifiedBy>
  <cp:revision>148</cp:revision>
  <cp:lastPrinted>2019-08-24T08:13:50Z</cp:lastPrinted>
  <dcterms:created xsi:type="dcterms:W3CDTF">2019-08-19T15:39:24Z</dcterms:created>
  <dcterms:modified xsi:type="dcterms:W3CDTF">2024-04-19T19:38:19Z</dcterms:modified>
</cp:coreProperties>
</file>