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5" Type="http://purl.oclc.org/ooxml/officeDocument/relationships/customProperties" Target="docProps/custom.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60" r:id="rId1"/>
  </p:sldMasterIdLst>
  <p:sldIdLst>
    <p:sldId id="257" r:id="rId2"/>
    <p:sldId id="258" r:id="rId3"/>
    <p:sldId id="259" r:id="rId4"/>
    <p:sldId id="260" r:id="rId5"/>
    <p:sldId id="279" r:id="rId6"/>
    <p:sldId id="262" r:id="rId7"/>
    <p:sldId id="263" r:id="rId8"/>
    <p:sldId id="264" r:id="rId9"/>
    <p:sldId id="265" r:id="rId10"/>
    <p:sldId id="266" r:id="rId11"/>
    <p:sldId id="267" r:id="rId12"/>
    <p:sldId id="268" r:id="rId13"/>
    <p:sldId id="269" r:id="rId14"/>
    <p:sldId id="271" r:id="rId15"/>
    <p:sldId id="275" r:id="rId16"/>
    <p:sldId id="276"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horzBarState="maximized">
    <p:restoredLeft sz="15%" autoAdjust="0"/>
    <p:restoredTop sz="94.66%"/>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slide" Target="slides/slide17.xml"/><Relationship Id="rId3" Type="http://purl.oclc.org/ooxml/officeDocument/relationships/slide" Target="slides/slide2.xml"/><Relationship Id="rId21" Type="http://purl.oclc.org/ooxml/officeDocument/relationships/viewProps" Target="viewProps.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 Type="http://purl.oclc.org/ooxml/officeDocument/relationships/slide" Target="slides/slide1.xml"/><Relationship Id="rId16" Type="http://purl.oclc.org/ooxml/officeDocument/relationships/slide" Target="slides/slide15.xml"/><Relationship Id="rId20" Type="http://purl.oclc.org/ooxml/officeDocument/relationships/presProps" Target="presProps.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5" Type="http://purl.oclc.org/ooxml/officeDocument/relationships/slide" Target="slides/slide4.xml"/><Relationship Id="rId15" Type="http://purl.oclc.org/ooxml/officeDocument/relationships/slide" Target="slides/slide14.xml"/><Relationship Id="rId23" Type="http://purl.oclc.org/ooxml/officeDocument/relationships/tableStyles" Target="tableStyles.xml"/><Relationship Id="rId10" Type="http://purl.oclc.org/ooxml/officeDocument/relationships/slide" Target="slides/slide9.xml"/><Relationship Id="rId19" Type="http://purl.oclc.org/ooxml/officeDocument/relationships/slide" Target="slides/slide18.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theme" Target="theme/theme1.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
                <a:alpha val="7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
                <a:lumOff val="40%"/>
                <a:alpha val="7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
                    <a:lumOff val="50%"/>
                  </a:schemeClr>
                </a:solidFill>
              </a:defRPr>
            </a:lvl1pPr>
            <a:lvl2pPr marL="457200" indent="0" algn="ctr">
              <a:buNone/>
              <a:defRPr>
                <a:solidFill>
                  <a:schemeClr val="tx1">
                    <a:tint val="75%"/>
                  </a:schemeClr>
                </a:solidFill>
              </a:defRPr>
            </a:lvl2pPr>
            <a:lvl3pPr marL="914400" indent="0" algn="ctr">
              <a:buNone/>
              <a:defRPr>
                <a:solidFill>
                  <a:schemeClr val="tx1">
                    <a:tint val="75%"/>
                  </a:schemeClr>
                </a:solidFill>
              </a:defRPr>
            </a:lvl3pPr>
            <a:lvl4pPr marL="1371600" indent="0" algn="ctr">
              <a:buNone/>
              <a:defRPr>
                <a:solidFill>
                  <a:schemeClr val="tx1">
                    <a:tint val="75%"/>
                  </a:schemeClr>
                </a:solidFill>
              </a:defRPr>
            </a:lvl4pPr>
            <a:lvl5pPr marL="1828800" indent="0" algn="ctr">
              <a:buNone/>
              <a:defRPr>
                <a:solidFill>
                  <a:schemeClr val="tx1">
                    <a:tint val="75%"/>
                  </a:schemeClr>
                </a:solidFill>
              </a:defRPr>
            </a:lvl5pPr>
            <a:lvl6pPr marL="2286000" indent="0" algn="ctr">
              <a:buNone/>
              <a:defRPr>
                <a:solidFill>
                  <a:schemeClr val="tx1">
                    <a:tint val="75%"/>
                  </a:schemeClr>
                </a:solidFill>
              </a:defRPr>
            </a:lvl6pPr>
            <a:lvl7pPr marL="2743200" indent="0" algn="ctr">
              <a:buNone/>
              <a:defRPr>
                <a:solidFill>
                  <a:schemeClr val="tx1">
                    <a:tint val="75%"/>
                  </a:schemeClr>
                </a:solidFill>
              </a:defRPr>
            </a:lvl7pPr>
            <a:lvl8pPr marL="3200400" indent="0" algn="ctr">
              <a:buNone/>
              <a:defRPr>
                <a:solidFill>
                  <a:schemeClr val="tx1">
                    <a:tint val="75%"/>
                  </a:schemeClr>
                </a:solidFill>
              </a:defRPr>
            </a:lvl8pPr>
            <a:lvl9pPr marL="3657600" indent="0" algn="ctr">
              <a:buNone/>
              <a:defRPr>
                <a:solidFill>
                  <a:schemeClr val="tx1">
                    <a:tint val="75%"/>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247B18-1F96-4BF1-9322-8E24BEEC78C6}"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503841630"/>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
                    <a:lumOff val="25%"/>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247B18-1F96-4BF1-9322-8E24BEEC78C6}"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1215465834"/>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
                    <a:lumOff val="5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
                    <a:lumOff val="25%"/>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247B18-1F96-4BF1-9322-8E24BEEC78C6}"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9BE0-A483-471D-A556-C872BA501D7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
                    <a:lumOff val="4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
                    <a:lumOff val="40%"/>
                  </a:schemeClr>
                </a:solidFill>
                <a:latin typeface="Arial"/>
              </a:rPr>
              <a:t>”</a:t>
            </a:r>
            <a:endParaRPr lang="en-US" dirty="0">
              <a:solidFill>
                <a:schemeClr val="accent1">
                  <a:lumMod val="60%"/>
                  <a:lumOff val="40%"/>
                </a:schemeClr>
              </a:solidFill>
              <a:latin typeface="Arial"/>
            </a:endParaRPr>
          </a:p>
        </p:txBody>
      </p:sp>
    </p:spTree>
    <p:extLst>
      <p:ext uri="{BB962C8B-B14F-4D97-AF65-F5344CB8AC3E}">
        <p14:creationId xmlns:p14="http://schemas.microsoft.com/office/powerpoint/2010/main" val="1970064690"/>
      </p:ext>
    </p:extLst>
  </p:cSld>
  <p:clrMapOvr>
    <a:masterClrMapping/>
  </p:clrMapOvr>
</p:sldLayout>
</file>

<file path=ppt/slideLayouts/slideLayout12.xml><?xml version="1.0" encoding="utf-8"?>
<p:sldLayout xmlns:a="http://purl.oclc.org/ooxml/drawingml/main" xmlns:r="http://purl.oclc.org/ooxml/officeDocument/relationships" xmlns:p="http://purl.oclc.org/ooxml/presentationml/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
                    <a:lumOff val="25%"/>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247B18-1F96-4BF1-9322-8E24BEEC78C6}"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728405485"/>
      </p:ext>
    </p:extLst>
  </p:cSld>
  <p:clrMapOvr>
    <a:masterClrMapping/>
  </p:clrMapOvr>
</p:sldLayout>
</file>

<file path=ppt/slideLayouts/slideLayout13.xml><?xml version="1.0" encoding="utf-8"?>
<p:sldLayout xmlns:a="http://purl.oclc.org/ooxml/drawingml/main" xmlns:r="http://purl.oclc.org/ooxml/officeDocument/relationships" xmlns:p="http://purl.oclc.org/ooxml/presentationml/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
                    <a:lumOff val="25%"/>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
                    <a:lumOff val="50%"/>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247B18-1F96-4BF1-9322-8E24BEEC78C6}"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9BE0-A483-471D-A556-C872BA501D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
                    <a:lumOff val="4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
                    <a:lumOff val="40%"/>
                  </a:schemeClr>
                </a:solidFill>
                <a:effectLst/>
                <a:latin typeface="Arial"/>
              </a:rPr>
              <a:t>”</a:t>
            </a:r>
          </a:p>
        </p:txBody>
      </p:sp>
    </p:spTree>
    <p:extLst>
      <p:ext uri="{BB962C8B-B14F-4D97-AF65-F5344CB8AC3E}">
        <p14:creationId xmlns:p14="http://schemas.microsoft.com/office/powerpoint/2010/main" val="4109141810"/>
      </p:ext>
    </p:extLst>
  </p:cSld>
  <p:clrMapOvr>
    <a:masterClrMapping/>
  </p:clrMapOvr>
</p:sldLayout>
</file>

<file path=ppt/slideLayouts/slideLayout14.xml><?xml version="1.0" encoding="utf-8"?>
<p:sldLayout xmlns:a="http://purl.oclc.org/ooxml/drawingml/main" xmlns:r="http://purl.oclc.org/ooxml/officeDocument/relationships" xmlns:p="http://purl.oclc.org/ooxml/presentationml/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
                    <a:lumOff val="50%"/>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247B18-1F96-4BF1-9322-8E24BEEC78C6}"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2107585602"/>
      </p:ext>
    </p:extLst>
  </p:cSld>
  <p:clrMapOvr>
    <a:masterClrMapping/>
  </p:clrMapOvr>
</p:sldLayout>
</file>

<file path=ppt/slideLayouts/slideLayout15.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247B18-1F96-4BF1-9322-8E24BEEC78C6}"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4065801116"/>
      </p:ext>
    </p:extLst>
  </p:cSld>
  <p:clrMapOvr>
    <a:masterClrMapping/>
  </p:clrMapOvr>
</p:sldLayout>
</file>

<file path=ppt/slideLayouts/slideLayout16.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247B18-1F96-4BF1-9322-8E24BEEC78C6}"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347510450"/>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247B18-1F96-4BF1-9322-8E24BEEC78C6}"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289737748"/>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
                    <a:lumOff val="50%"/>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247B18-1F96-4BF1-9322-8E24BEEC78C6}"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1503002493"/>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247B18-1F96-4BF1-9322-8E24BEEC78C6}"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1705085236"/>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247B18-1F96-4BF1-9322-8E24BEEC78C6}" type="datetimeFigureOut">
              <a:rPr lang="en-IN" smtClean="0"/>
              <a:t>28-07-2024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3845333567"/>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247B18-1F96-4BF1-9322-8E24BEEC78C6}" type="datetimeFigureOut">
              <a:rPr lang="en-IN" smtClean="0"/>
              <a:t>28-07-2024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2889427203"/>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47B18-1F96-4BF1-9322-8E24BEEC78C6}" type="datetimeFigureOut">
              <a:rPr lang="en-IN" smtClean="0"/>
              <a:t>28-07-2024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3096488724"/>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247B18-1F96-4BF1-9322-8E24BEEC78C6}"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3816582419"/>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247B18-1F96-4BF1-9322-8E24BEEC78C6}"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D9BE0-A483-471D-A556-C872BA501D7D}" type="slidenum">
              <a:rPr lang="en-IN" smtClean="0"/>
              <a:t>‹#›</a:t>
            </a:fld>
            <a:endParaRPr lang="en-IN"/>
          </a:p>
        </p:txBody>
      </p:sp>
    </p:spTree>
    <p:extLst>
      <p:ext uri="{BB962C8B-B14F-4D97-AF65-F5344CB8AC3E}">
        <p14:creationId xmlns:p14="http://schemas.microsoft.com/office/powerpoint/2010/main" val="1050003990"/>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13" Type="http://purl.oclc.org/ooxml/officeDocument/relationships/slideLayout" Target="../slideLayouts/slideLayout13.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slideLayout" Target="../slideLayouts/slideLayout12.xml"/><Relationship Id="rId17" Type="http://purl.oclc.org/ooxml/officeDocument/relationships/theme" Target="../theme/theme1.xml"/><Relationship Id="rId2" Type="http://purl.oclc.org/ooxml/officeDocument/relationships/slideLayout" Target="../slideLayouts/slideLayout2.xml"/><Relationship Id="rId16" Type="http://purl.oclc.org/ooxml/officeDocument/relationships/slideLayout" Target="../slideLayouts/slideLayout16.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5" Type="http://purl.oclc.org/ooxml/officeDocument/relationships/slideLayout" Target="../slideLayouts/slideLayout1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slideLayout" Target="../slideLayouts/slideLayout14.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
                <a:alpha val="7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
                <a:lumOff val="40%"/>
                <a:alpha val="7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
                  </a:schemeClr>
                </a:solidFill>
              </a:defRPr>
            </a:lvl1pPr>
          </a:lstStyle>
          <a:p>
            <a:fld id="{42247B18-1F96-4BF1-9322-8E24BEEC78C6}" type="datetimeFigureOut">
              <a:rPr lang="en-IN" smtClean="0"/>
              <a:t>28-07-2024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ED9BE0-A483-471D-A556-C872BA501D7D}" type="slidenum">
              <a:rPr lang="en-IN" smtClean="0"/>
              <a:t>‹#›</a:t>
            </a:fld>
            <a:endParaRPr lang="en-IN"/>
          </a:p>
        </p:txBody>
      </p:sp>
    </p:spTree>
    <p:extLst>
      <p:ext uri="{BB962C8B-B14F-4D97-AF65-F5344CB8AC3E}">
        <p14:creationId xmlns:p14="http://schemas.microsoft.com/office/powerpoint/2010/main" val="628318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
        <a:buFont typeface="Wingdings 3" charset="2"/>
        <a:buChar char=""/>
        <a:defRPr sz="1800" kern="1200">
          <a:solidFill>
            <a:schemeClr val="tx1">
              <a:lumMod val="75%"/>
              <a:lumOff val="25%"/>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
        <a:buFont typeface="Wingdings 3" charset="2"/>
        <a:buChar char=""/>
        <a:defRPr sz="1600" kern="1200">
          <a:solidFill>
            <a:schemeClr val="tx1">
              <a:lumMod val="75%"/>
              <a:lumOff val="25%"/>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
        <a:buFont typeface="Wingdings 3" charset="2"/>
        <a:buChar char=""/>
        <a:defRPr sz="1400" kern="1200">
          <a:solidFill>
            <a:schemeClr val="tx1">
              <a:lumMod val="75%"/>
              <a:lumOff val="25%"/>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
        <a:buFont typeface="Wingdings 3" charset="2"/>
        <a:buChar char=""/>
        <a:defRPr sz="1200" kern="1200">
          <a:solidFill>
            <a:schemeClr val="tx1">
              <a:lumMod val="75%"/>
              <a:lumOff val="25%"/>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
        <a:buFont typeface="Wingdings 3" charset="2"/>
        <a:buChar char=""/>
        <a:defRPr sz="1200" kern="1200">
          <a:solidFill>
            <a:schemeClr val="tx1">
              <a:lumMod val="75%"/>
              <a:lumOff val="25%"/>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
        <a:buFont typeface="Wingdings 3" charset="2"/>
        <a:buChar char=""/>
        <a:defRPr sz="1200" kern="1200">
          <a:solidFill>
            <a:schemeClr val="tx1">
              <a:lumMod val="75%"/>
              <a:lumOff val="25%"/>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
        <a:buFont typeface="Wingdings 3" charset="2"/>
        <a:buChar char=""/>
        <a:defRPr sz="1200" kern="1200">
          <a:solidFill>
            <a:schemeClr val="tx1">
              <a:lumMod val="75%"/>
              <a:lumOff val="25%"/>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
        <a:buFont typeface="Wingdings 3" charset="2"/>
        <a:buChar char=""/>
        <a:defRPr sz="1200" kern="1200">
          <a:solidFill>
            <a:schemeClr val="tx1">
              <a:lumMod val="75%"/>
              <a:lumOff val="25%"/>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
        <a:buFont typeface="Wingdings 3" charset="2"/>
        <a:buChar char=""/>
        <a:defRPr sz="1200" kern="1200">
          <a:solidFill>
            <a:schemeClr val="tx1">
              <a:lumMod val="75%"/>
              <a:lumOff val="25%"/>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4.xml"/></Relationships>
</file>

<file path=ppt/slides/_rels/slide12.xml.rels><?xml version="1.0" encoding="UTF-8" standalone="yes"?>
<Relationships xmlns="http://schemas.openxmlformats.org/package/2006/relationships"><Relationship Id="rId3" Type="http://purl.oclc.org/ooxml/officeDocument/relationships/image" Target="../media/image2.jpeg"/><Relationship Id="rId2" Type="http://purl.oclc.org/ooxml/officeDocument/relationships/hyperlink" Target="http://www.circuitstoday.com/wp-content/uploads/2012/02/LCD-Display-Front-Side.jpg" TargetMode="External"/><Relationship Id="rId1" Type="http://purl.oclc.org/ooxml/officeDocument/relationships/slideLayout" Target="../slideLayouts/slideLayout4.xml"/></Relationships>
</file>

<file path=ppt/slides/_rels/slide13.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Layout" Target="../slideLayouts/slideLayout4.xml"/></Relationships>
</file>

<file path=ppt/slides/_rels/slide14.xml.rels><?xml version="1.0" encoding="UTF-8" standalone="yes"?>
<Relationships xmlns="http://schemas.openxmlformats.org/package/2006/relationships"><Relationship Id="rId2" Type="http://purl.oclc.org/ooxml/officeDocument/relationships/image" Target="../media/image4.jpeg"/><Relationship Id="rId1" Type="http://purl.oclc.org/ooxml/officeDocument/relationships/slideLayout" Target="../slideLayouts/slideLayout4.xml"/></Relationships>
</file>

<file path=ppt/slides/_rels/slide15.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1" Type="http://purl.oclc.org/ooxml/officeDocument/relationships/slideLayout" Target="../slideLayouts/slideLayout4.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C6C3-5049-4563-AEF5-A7A074813C95}"/>
              </a:ext>
            </a:extLst>
          </p:cNvPr>
          <p:cNvSpPr>
            <a:spLocks noGrp="1"/>
          </p:cNvSpPr>
          <p:nvPr>
            <p:ph type="ctrTitle"/>
          </p:nvPr>
        </p:nvSpPr>
        <p:spPr/>
        <p:txBody>
          <a:bodyPr>
            <a:noAutofit/>
          </a:bodyPr>
          <a:lstStyle/>
          <a:p>
            <a:pPr algn="ctr"/>
            <a:r>
              <a:rPr lang="en-US" sz="2800" b="1">
                <a:solidFill>
                  <a:srgbClr val="201F1E"/>
                </a:solidFill>
              </a:rPr>
              <a:t> </a:t>
            </a:r>
            <a:r>
              <a:rPr lang="en-US" sz="2800" b="1">
                <a:solidFill>
                  <a:srgbClr val="201F1E"/>
                </a:solidFill>
                <a:latin typeface="Times New Roman" panose="02020603050405020304" pitchFamily="18" charset="0"/>
                <a:cs typeface="Times New Roman" panose="02020603050405020304" pitchFamily="18" charset="0"/>
              </a:rPr>
              <a:t>Phase Angle Measurement Circuit Or A Power Factor Measurement Circuit.</a:t>
            </a:r>
            <a:endParaRPr lang="en-US" sz="7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21906C8-5688-4450-8690-B2EAE8C2FCA7}"/>
              </a:ext>
            </a:extLst>
          </p:cNvPr>
          <p:cNvSpPr>
            <a:spLocks noGrp="1"/>
          </p:cNvSpPr>
          <p:nvPr>
            <p:ph type="subTitle" idx="1"/>
          </p:nvPr>
        </p:nvSpPr>
        <p:spPr>
          <a:xfrm>
            <a:off x="1507067" y="4050833"/>
            <a:ext cx="7766936" cy="1880067"/>
          </a:xfrm>
        </p:spPr>
        <p:txBody>
          <a:bodyPr/>
          <a:lstStyle/>
          <a:p>
            <a:r>
              <a:rPr lang="en-US" dirty="0"/>
              <a:t>Roshan S. Jadhav</a:t>
            </a:r>
          </a:p>
          <a:p>
            <a:r>
              <a:rPr lang="en-US" dirty="0"/>
              <a:t>Shruti k. </a:t>
            </a:r>
            <a:r>
              <a:rPr lang="en-US" dirty="0" err="1"/>
              <a:t>Gangurde</a:t>
            </a:r>
            <a:endParaRPr lang="en-US" dirty="0"/>
          </a:p>
          <a:p>
            <a:r>
              <a:rPr lang="en-US" dirty="0"/>
              <a:t>G Aman Kumar</a:t>
            </a:r>
          </a:p>
          <a:p>
            <a:r>
              <a:rPr lang="en-US" dirty="0"/>
              <a:t>Rajesh </a:t>
            </a:r>
            <a:r>
              <a:rPr lang="en-US" dirty="0" err="1"/>
              <a:t>Kamble</a:t>
            </a:r>
            <a:endParaRPr lang="en-US" dirty="0"/>
          </a:p>
        </p:txBody>
      </p:sp>
    </p:spTree>
    <p:extLst>
      <p:ext uri="{BB962C8B-B14F-4D97-AF65-F5344CB8AC3E}">
        <p14:creationId xmlns:p14="http://schemas.microsoft.com/office/powerpoint/2010/main" val="714262394"/>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68" y="0"/>
            <a:ext cx="8596668" cy="513806"/>
          </a:xfrm>
        </p:spPr>
        <p:txBody>
          <a:bodyPr>
            <a:normAutofit fontScale="90%"/>
          </a:bodyPr>
          <a:lstStyle/>
          <a:p>
            <a:r>
              <a:rPr lang="en-US" dirty="0">
                <a:solidFill>
                  <a:schemeClr val="tx1"/>
                </a:solidFill>
              </a:rPr>
              <a:t>Block diagram </a:t>
            </a:r>
            <a:endParaRPr lang="en-IN" dirty="0">
              <a:solidFill>
                <a:schemeClr val="tx1"/>
              </a:solidFill>
            </a:endParaRPr>
          </a:p>
        </p:txBody>
      </p:sp>
      <p:sp>
        <p:nvSpPr>
          <p:cNvPr id="3" name="Content Placeholder 2"/>
          <p:cNvSpPr>
            <a:spLocks noGrp="1"/>
          </p:cNvSpPr>
          <p:nvPr>
            <p:ph idx="1"/>
          </p:nvPr>
        </p:nvSpPr>
        <p:spPr>
          <a:xfrm>
            <a:off x="625083" y="1240971"/>
            <a:ext cx="8596668" cy="4800391"/>
          </a:xfrm>
        </p:spPr>
        <p:txBody>
          <a:bodyPr/>
          <a:lstStyle/>
          <a:p>
            <a:pPr marL="0" indent="0">
              <a:buNone/>
            </a:pPr>
            <a:endParaRPr lang="en-IN" dirty="0"/>
          </a:p>
        </p:txBody>
      </p:sp>
      <p:sp>
        <p:nvSpPr>
          <p:cNvPr id="4" name="Rectangle 3"/>
          <p:cNvSpPr/>
          <p:nvPr/>
        </p:nvSpPr>
        <p:spPr>
          <a:xfrm>
            <a:off x="4167050" y="2510244"/>
            <a:ext cx="1214846" cy="2547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Arduino </a:t>
            </a:r>
            <a:endParaRPr lang="en-IN" dirty="0"/>
          </a:p>
        </p:txBody>
      </p:sp>
      <p:sp>
        <p:nvSpPr>
          <p:cNvPr id="5" name="Rectangle 4"/>
          <p:cNvSpPr/>
          <p:nvPr/>
        </p:nvSpPr>
        <p:spPr>
          <a:xfrm>
            <a:off x="4167050" y="1528353"/>
            <a:ext cx="1214846" cy="694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Power supply </a:t>
            </a:r>
            <a:endParaRPr lang="en-IN" dirty="0"/>
          </a:p>
        </p:txBody>
      </p:sp>
      <p:cxnSp>
        <p:nvCxnSpPr>
          <p:cNvPr id="9" name="Straight Arrow Connector 8"/>
          <p:cNvCxnSpPr>
            <a:stCxn id="5" idx="2"/>
          </p:cNvCxnSpPr>
          <p:nvPr/>
        </p:nvCxnSpPr>
        <p:spPr>
          <a:xfrm>
            <a:off x="4774473" y="2222862"/>
            <a:ext cx="6533" cy="287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2686593" y="2686593"/>
            <a:ext cx="1214846" cy="694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PZEM004</a:t>
            </a:r>
            <a:endParaRPr lang="en-IN" dirty="0"/>
          </a:p>
        </p:txBody>
      </p:sp>
      <p:cxnSp>
        <p:nvCxnSpPr>
          <p:cNvPr id="14" name="Straight Arrow Connector 13"/>
          <p:cNvCxnSpPr>
            <a:stCxn id="10" idx="3"/>
          </p:cNvCxnSpPr>
          <p:nvPr/>
        </p:nvCxnSpPr>
        <p:spPr>
          <a:xfrm flipV="1">
            <a:off x="3901439" y="3033847"/>
            <a:ext cx="26561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1206136" y="2686593"/>
            <a:ext cx="1214846" cy="694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Relay </a:t>
            </a:r>
            <a:endParaRPr lang="en-IN" dirty="0"/>
          </a:p>
        </p:txBody>
      </p:sp>
      <p:cxnSp>
        <p:nvCxnSpPr>
          <p:cNvPr id="20" name="Straight Arrow Connector 19"/>
          <p:cNvCxnSpPr>
            <a:stCxn id="19" idx="3"/>
          </p:cNvCxnSpPr>
          <p:nvPr/>
        </p:nvCxnSpPr>
        <p:spPr>
          <a:xfrm flipV="1">
            <a:off x="2420982" y="3033847"/>
            <a:ext cx="26561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1206136" y="1818457"/>
            <a:ext cx="1214846" cy="694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Bulb</a:t>
            </a:r>
            <a:endParaRPr lang="en-IN" dirty="0"/>
          </a:p>
        </p:txBody>
      </p:sp>
      <p:cxnSp>
        <p:nvCxnSpPr>
          <p:cNvPr id="23" name="Straight Arrow Connector 22"/>
          <p:cNvCxnSpPr>
            <a:endCxn id="19" idx="0"/>
          </p:cNvCxnSpPr>
          <p:nvPr/>
        </p:nvCxnSpPr>
        <p:spPr>
          <a:xfrm>
            <a:off x="1813559" y="2510244"/>
            <a:ext cx="0" cy="176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5647507" y="3447399"/>
            <a:ext cx="1214846" cy="694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LCD</a:t>
            </a:r>
            <a:endParaRPr lang="en-IN" dirty="0"/>
          </a:p>
        </p:txBody>
      </p:sp>
      <p:cxnSp>
        <p:nvCxnSpPr>
          <p:cNvPr id="28" name="Straight Arrow Connector 27"/>
          <p:cNvCxnSpPr>
            <a:endCxn id="27" idx="1"/>
          </p:cNvCxnSpPr>
          <p:nvPr/>
        </p:nvCxnSpPr>
        <p:spPr>
          <a:xfrm>
            <a:off x="5381896" y="3794653"/>
            <a:ext cx="26561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4371604"/>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Arduino Uno</a:t>
            </a:r>
          </a:p>
        </p:txBody>
      </p:sp>
      <p:sp>
        <p:nvSpPr>
          <p:cNvPr id="5" name="Content Placeholder 4"/>
          <p:cNvSpPr>
            <a:spLocks noGrp="1"/>
          </p:cNvSpPr>
          <p:nvPr>
            <p:ph sz="half" idx="1"/>
          </p:nvPr>
        </p:nvSpPr>
        <p:spPr>
          <a:xfrm>
            <a:off x="677334" y="1436914"/>
            <a:ext cx="4184035" cy="4604447"/>
          </a:xfrm>
          <a:prstGeom prst="rect">
            <a:avLst/>
          </a:prstGeo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Uno with Cable is a micro-controller board base on the ATmega328. It has 14 digital input/output pins (of which 6 can be used as PWM outputs); 6 analog inputs, a 16 MHz ceramic resonator, a USB connection, a power jack, an ICSP header, and a reset button.</a:t>
            </a:r>
          </a:p>
          <a:p>
            <a:pPr marL="0" indent="0" algn="just">
              <a:buNone/>
            </a:pPr>
            <a:r>
              <a:rPr lang="en-US" dirty="0">
                <a:latin typeface="Times New Roman" panose="02020603050405020304" pitchFamily="18" charset="0"/>
                <a:cs typeface="Times New Roman" panose="02020603050405020304" pitchFamily="18" charset="0"/>
              </a:rPr>
              <a:t>It contains everything need to support the microcontroller; simply connect it to a computer with a USB cable or power it with an AC-to-DC adapter or battery to get started.</a:t>
            </a:r>
          </a:p>
          <a:p>
            <a:pPr algn="just"/>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C740C42-723B-8CC0-EB48-EFF5BB41386F}"/>
              </a:ext>
            </a:extLst>
          </p:cNvPr>
          <p:cNvPicPr>
            <a:picLocks noGrp="1" noChangeAspect="1"/>
          </p:cNvPicPr>
          <p:nvPr>
            <p:ph sz="half" idx="2"/>
          </p:nvPr>
        </p:nvPicPr>
        <p:blipFill>
          <a:blip r:embed="rId2"/>
          <a:stretch>
            <a:fillRect/>
          </a:stretch>
        </p:blipFill>
        <p:spPr>
          <a:xfrm>
            <a:off x="5840752" y="2390503"/>
            <a:ext cx="3309937" cy="2617924"/>
          </a:xfrm>
          <a:prstGeom prst="rect">
            <a:avLst/>
          </a:prstGeom>
        </p:spPr>
      </p:pic>
    </p:spTree>
    <p:extLst>
      <p:ext uri="{BB962C8B-B14F-4D97-AF65-F5344CB8AC3E}">
        <p14:creationId xmlns:p14="http://schemas.microsoft.com/office/powerpoint/2010/main" val="907838205"/>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8F574-6804-7987-A85A-2C0C3F0B2475}"/>
              </a:ext>
            </a:extLst>
          </p:cNvPr>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LCD</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A433A4-ABC7-D0FE-0028-8D5C2918407D}"/>
              </a:ext>
            </a:extLst>
          </p:cNvPr>
          <p:cNvSpPr>
            <a:spLocks noGrp="1"/>
          </p:cNvSpPr>
          <p:nvPr>
            <p:ph sz="half" idx="1"/>
          </p:nvPr>
        </p:nvSpPr>
        <p:spPr>
          <a:xfrm>
            <a:off x="677334" y="2160589"/>
            <a:ext cx="4434312" cy="3880772"/>
          </a:xfrm>
        </p:spPr>
        <p:txBody>
          <a:bodyPr/>
          <a:lstStyle/>
          <a:p>
            <a:pPr marL="0" indent="0" algn="just">
              <a:buNone/>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LCD (Liquid Crystal Display) is the innovation utilized in scratch pad shows and other littler PCs. Like innovation for light-producing diode (LED) and gas-plasma, LCDs permit presentations to be a lot more slender than innovation for cathode beam tube (CRT). LCDs expend considerably less power than LED shows and gas shows since they work as opposed to emanating it on the guideline of blocking light.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5" name="Content Placeholder 4" descr="LCD Display">
            <a:hlinkClick r:id="rId2"/>
            <a:extLst>
              <a:ext uri="{FF2B5EF4-FFF2-40B4-BE49-F238E27FC236}">
                <a16:creationId xmlns:a16="http://schemas.microsoft.com/office/drawing/2014/main" id="{4BFD011D-C628-DA43-642D-8AC36A531183}"/>
              </a:ext>
            </a:extLst>
          </p:cNvPr>
          <p:cNvPicPr>
            <a:picLocks noGrp="1" noChangeAspect="1"/>
          </p:cNvPicPr>
          <p:nvPr>
            <p:ph sz="half" idx="2"/>
          </p:nvPr>
        </p:nvPicPr>
        <p:blipFill>
          <a:blip r:embed="rId3"/>
          <a:srcRect/>
          <a:stretch>
            <a:fillRect/>
          </a:stretch>
        </p:blipFill>
        <p:spPr bwMode="auto">
          <a:xfrm>
            <a:off x="5644161" y="2325481"/>
            <a:ext cx="4184650" cy="2767012"/>
          </a:xfrm>
          <a:prstGeom prst="rect">
            <a:avLst/>
          </a:prstGeom>
          <a:noFill/>
          <a:ln w="9525">
            <a:noFill/>
            <a:miter lim="800%"/>
            <a:headEnd/>
            <a:tailEnd/>
          </a:ln>
        </p:spPr>
      </p:pic>
    </p:spTree>
    <p:extLst>
      <p:ext uri="{BB962C8B-B14F-4D97-AF65-F5344CB8AC3E}">
        <p14:creationId xmlns:p14="http://schemas.microsoft.com/office/powerpoint/2010/main" val="2847068063"/>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A425-6AD8-4FD7-BD25-157B7B3525B4}"/>
              </a:ext>
            </a:extLst>
          </p:cNvPr>
          <p:cNvSpPr>
            <a:spLocks noGrp="1"/>
          </p:cNvSpPr>
          <p:nvPr>
            <p:ph type="title"/>
          </p:nvPr>
        </p:nvSpPr>
        <p:spPr>
          <a:xfrm>
            <a:off x="677334" y="104504"/>
            <a:ext cx="8596668" cy="1097280"/>
          </a:xfrm>
        </p:spPr>
        <p:txBody>
          <a:bodyPr>
            <a:normAutofit/>
          </a:bodyPr>
          <a:lstStyle/>
          <a:p>
            <a:r>
              <a:rPr lang="en-US" dirty="0">
                <a:solidFill>
                  <a:schemeClr val="tx1"/>
                </a:solidFill>
              </a:rPr>
              <a:t>PZEM Module</a:t>
            </a:r>
          </a:p>
        </p:txBody>
      </p:sp>
      <p:sp>
        <p:nvSpPr>
          <p:cNvPr id="3" name="Content Placeholder 2">
            <a:extLst>
              <a:ext uri="{FF2B5EF4-FFF2-40B4-BE49-F238E27FC236}">
                <a16:creationId xmlns:a16="http://schemas.microsoft.com/office/drawing/2014/main" id="{4686AFCE-2CC9-4C39-AF30-CC6234BDDBB0}"/>
              </a:ext>
            </a:extLst>
          </p:cNvPr>
          <p:cNvSpPr>
            <a:spLocks noGrp="1"/>
          </p:cNvSpPr>
          <p:nvPr>
            <p:ph sz="half" idx="1"/>
          </p:nvPr>
        </p:nvSpPr>
        <p:spPr>
          <a:xfrm>
            <a:off x="677334" y="1293223"/>
            <a:ext cx="4184035" cy="4748138"/>
          </a:xfrm>
        </p:spPr>
        <p:txBody>
          <a:bodyPr>
            <a:normAutofit fontScale="92.5%" lnSpcReduction="20%"/>
          </a:bodyPr>
          <a:lstStyle/>
          <a:p>
            <a:pPr marL="0" indent="0" algn="just">
              <a:buNone/>
            </a:pPr>
            <a:r>
              <a:rPr lang="en-US" sz="1900" b="0" i="0" dirty="0">
                <a:solidFill>
                  <a:schemeClr val="tx1"/>
                </a:solidFill>
                <a:effectLst/>
                <a:latin typeface="Times New Roman" panose="02020603050405020304" pitchFamily="18" charset="0"/>
                <a:cs typeface="Times New Roman" panose="02020603050405020304" pitchFamily="18" charset="0"/>
              </a:rPr>
              <a:t>This </a:t>
            </a:r>
            <a:r>
              <a:rPr lang="en-US" sz="1900" b="0" i="0" dirty="0" err="1">
                <a:solidFill>
                  <a:schemeClr val="tx1"/>
                </a:solidFill>
                <a:effectLst/>
                <a:latin typeface="Times New Roman" panose="02020603050405020304" pitchFamily="18" charset="0"/>
                <a:cs typeface="Times New Roman" panose="02020603050405020304" pitchFamily="18" charset="0"/>
              </a:rPr>
              <a:t>Peacefair</a:t>
            </a:r>
            <a:r>
              <a:rPr lang="en-US" sz="1900" b="0" i="0" dirty="0">
                <a:solidFill>
                  <a:schemeClr val="tx1"/>
                </a:solidFill>
                <a:effectLst/>
                <a:latin typeface="Times New Roman" panose="02020603050405020304" pitchFamily="18" charset="0"/>
                <a:cs typeface="Times New Roman" panose="02020603050405020304" pitchFamily="18" charset="0"/>
              </a:rPr>
              <a:t> PZEM-004T Multi-function AC Power Monitor is very popular in electrical consumption measurement projects. </a:t>
            </a:r>
            <a:r>
              <a:rPr lang="en-US" sz="1900" b="0" dirty="0">
                <a:solidFill>
                  <a:schemeClr val="tx1"/>
                </a:solidFill>
                <a:effectLst/>
                <a:latin typeface="Times New Roman" panose="02020603050405020304" pitchFamily="18" charset="0"/>
                <a:cs typeface="Times New Roman" panose="02020603050405020304" pitchFamily="18" charset="0"/>
              </a:rPr>
              <a:t>It is capable of measuring four interrelated electrical variables as voltage, current, power, and energy. </a:t>
            </a:r>
          </a:p>
          <a:p>
            <a:pPr marL="0" indent="0" algn="just">
              <a:buNone/>
            </a:pPr>
            <a:r>
              <a:rPr lang="en-US" sz="1900" b="1" i="0" dirty="0">
                <a:solidFill>
                  <a:schemeClr val="tx1"/>
                </a:solidFill>
                <a:effectLst/>
                <a:latin typeface="Times New Roman" panose="02020603050405020304" pitchFamily="18" charset="0"/>
                <a:cs typeface="Times New Roman" panose="02020603050405020304" pitchFamily="18" charset="0"/>
              </a:rPr>
              <a:t>This tiny PZEM-004T circuit is great for measuring AC (RMS) voltage, current, and power (single-phase). </a:t>
            </a:r>
          </a:p>
          <a:p>
            <a:pPr marL="0" indent="0" algn="just">
              <a:buNone/>
            </a:pPr>
            <a:r>
              <a:rPr lang="en-US" sz="1900" b="0" i="0" dirty="0">
                <a:solidFill>
                  <a:schemeClr val="tx1"/>
                </a:solidFill>
                <a:effectLst/>
                <a:latin typeface="Times New Roman" panose="02020603050405020304" pitchFamily="18" charset="0"/>
                <a:cs typeface="Times New Roman" panose="02020603050405020304" pitchFamily="18" charset="0"/>
              </a:rPr>
              <a:t>Simply power the board with a power supply (or you can use the AC source you are measuring) and connect the circular sensor to the board. Run the wire through the circular sensor and you`re ready to start measuring the voltage, current, and power. The circuit also comes with a TTL to USB adapter wire for easy connection to a computer or microcontroller.</a:t>
            </a:r>
          </a:p>
          <a:p>
            <a:pPr marL="0" indent="0" algn="just">
              <a:buNone/>
            </a:pPr>
            <a:endParaRPr lang="en-US" sz="1600" dirty="0">
              <a:solidFill>
                <a:schemeClr val="tx1"/>
              </a:solidFill>
            </a:endParaRPr>
          </a:p>
        </p:txBody>
      </p:sp>
      <p:pic>
        <p:nvPicPr>
          <p:cNvPr id="5" name="Content Placeholder 4">
            <a:extLst>
              <a:ext uri="{FF2B5EF4-FFF2-40B4-BE49-F238E27FC236}">
                <a16:creationId xmlns:a16="http://schemas.microsoft.com/office/drawing/2014/main" id="{AF18DBF5-0464-4710-A8A4-ABB73945DE70}"/>
              </a:ext>
            </a:extLst>
          </p:cNvPr>
          <p:cNvPicPr>
            <a:picLocks noGrp="1" noChangeAspect="1"/>
          </p:cNvPicPr>
          <p:nvPr>
            <p:ph sz="half" idx="2"/>
          </p:nvPr>
        </p:nvPicPr>
        <p:blipFill>
          <a:blip r:embed="rId2"/>
          <a:stretch>
            <a:fillRect/>
          </a:stretch>
        </p:blipFill>
        <p:spPr>
          <a:xfrm>
            <a:off x="6035040" y="1930400"/>
            <a:ext cx="2998084" cy="3309937"/>
          </a:xfrm>
          <a:prstGeom prst="rect">
            <a:avLst/>
          </a:prstGeom>
        </p:spPr>
      </p:pic>
    </p:spTree>
    <p:extLst>
      <p:ext uri="{BB962C8B-B14F-4D97-AF65-F5344CB8AC3E}">
        <p14:creationId xmlns:p14="http://schemas.microsoft.com/office/powerpoint/2010/main" val="2235478296"/>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D485-DCA6-5493-7A75-D8B19EBF6357}"/>
              </a:ext>
            </a:extLst>
          </p:cNvPr>
          <p:cNvSpPr>
            <a:spLocks noGrp="1"/>
          </p:cNvSpPr>
          <p:nvPr>
            <p:ph type="title"/>
          </p:nvPr>
        </p:nvSpPr>
        <p:spPr>
          <a:xfrm>
            <a:off x="677334" y="587829"/>
            <a:ext cx="8596668" cy="509452"/>
          </a:xfrm>
        </p:spPr>
        <p:txBody>
          <a:bodyPr>
            <a:normAutofit fontScale="90%"/>
          </a:bodyPr>
          <a:lstStyle/>
          <a:p>
            <a:r>
              <a:rPr lang="en-US" dirty="0">
                <a:solidFill>
                  <a:schemeClr val="tx1"/>
                </a:solidFill>
              </a:rPr>
              <a:t>Relay</a:t>
            </a:r>
            <a:r>
              <a:rPr lang="en-US" dirty="0"/>
              <a:t> </a:t>
            </a:r>
            <a:endParaRPr lang="en-IN" dirty="0"/>
          </a:p>
        </p:txBody>
      </p:sp>
      <p:sp>
        <p:nvSpPr>
          <p:cNvPr id="3" name="Content Placeholder 2">
            <a:extLst>
              <a:ext uri="{FF2B5EF4-FFF2-40B4-BE49-F238E27FC236}">
                <a16:creationId xmlns:a16="http://schemas.microsoft.com/office/drawing/2014/main" id="{B1CFBB90-71E5-0D79-A2D4-4C09725849C6}"/>
              </a:ext>
            </a:extLst>
          </p:cNvPr>
          <p:cNvSpPr>
            <a:spLocks noGrp="1"/>
          </p:cNvSpPr>
          <p:nvPr>
            <p:ph sz="half" idx="1"/>
          </p:nvPr>
        </p:nvSpPr>
        <p:spPr>
          <a:xfrm>
            <a:off x="677334" y="1308295"/>
            <a:ext cx="6187700" cy="4754880"/>
          </a:xfrm>
        </p:spPr>
        <p:txBody>
          <a:bodyPr>
            <a:normAutofit/>
          </a:bodyPr>
          <a:lstStyle/>
          <a:p>
            <a:pPr marL="0" indent="0" algn="just">
              <a:lnSpc>
                <a:spcPct val="150%"/>
              </a:lnSpc>
              <a:spcAft>
                <a:spcPts val="80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 relay is an electromagnetic switch that is used to turn on and turn off a circuit by a low power signal, or where several circuits must be controlled by one signal.</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
              </a:lnSpc>
              <a:buNone/>
            </a:pPr>
            <a:r>
              <a:rPr lang="en-US" sz="1900" dirty="0">
                <a:solidFill>
                  <a:srgbClr val="000000"/>
                </a:solidFill>
                <a:effectLst/>
                <a:latin typeface="Times New Roman" panose="02020603050405020304" pitchFamily="18" charset="0"/>
                <a:ea typeface="Times New Roman" panose="02020603050405020304" pitchFamily="18" charset="0"/>
              </a:rPr>
              <a:t>Most of the high end industrial application devices have relays for their effective working. Relays are simple switches which are operated both electrically and mechanically. Relays consist of an electromagnet and also a set of contacts</a:t>
            </a:r>
            <a:endParaRPr lang="en-IN" sz="1900" dirty="0"/>
          </a:p>
        </p:txBody>
      </p:sp>
      <p:pic>
        <p:nvPicPr>
          <p:cNvPr id="5" name="Content Placeholder 4">
            <a:extLst>
              <a:ext uri="{FF2B5EF4-FFF2-40B4-BE49-F238E27FC236}">
                <a16:creationId xmlns:a16="http://schemas.microsoft.com/office/drawing/2014/main" id="{FBBE5867-7E90-1929-F4E6-8C96EB176944}"/>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330633" y="2208628"/>
            <a:ext cx="2499236" cy="2771678"/>
          </a:xfrm>
          <a:prstGeom prst="rect">
            <a:avLst/>
          </a:prstGeom>
          <a:noFill/>
          <a:ln>
            <a:noFill/>
          </a:ln>
        </p:spPr>
      </p:pic>
    </p:spTree>
    <p:extLst>
      <p:ext uri="{BB962C8B-B14F-4D97-AF65-F5344CB8AC3E}">
        <p14:creationId xmlns:p14="http://schemas.microsoft.com/office/powerpoint/2010/main" val="669481763"/>
      </p:ext>
    </p:extLst>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Arduino IDE</a:t>
            </a:r>
          </a:p>
        </p:txBody>
      </p:sp>
      <p:sp>
        <p:nvSpPr>
          <p:cNvPr id="3" name="Content Placeholder 2"/>
          <p:cNvSpPr>
            <a:spLocks noGrp="1"/>
          </p:cNvSpPr>
          <p:nvPr>
            <p:ph idx="1"/>
          </p:nvPr>
        </p:nvSpPr>
        <p:spPr>
          <a:xfrm>
            <a:off x="677334" y="2160589"/>
            <a:ext cx="4372968" cy="3880773"/>
          </a:xfrm>
        </p:spPr>
        <p:txBody>
          <a:bodyPr>
            <a:normAutofit/>
          </a:bodyPr>
          <a:lstStyle/>
          <a:p>
            <a:pPr algn="just">
              <a:buNone/>
            </a:pPr>
            <a:r>
              <a:rPr lang="en-US" b="1" dirty="0">
                <a:solidFill>
                  <a:schemeClr val="tx1"/>
                </a:solidFill>
                <a:latin typeface="Times New Roman" pitchFamily="18" charset="0"/>
                <a:cs typeface="Times New Roman" pitchFamily="18" charset="0"/>
              </a:rPr>
              <a:t>	Arduino IDE </a:t>
            </a:r>
            <a:r>
              <a:rPr lang="en-US" dirty="0">
                <a:solidFill>
                  <a:schemeClr val="tx1"/>
                </a:solidFill>
                <a:latin typeface="Times New Roman" pitchFamily="18" charset="0"/>
                <a:cs typeface="Times New Roman" pitchFamily="18" charset="0"/>
              </a:rPr>
              <a:t>where IDE stands for Integrated Development Environment – An official software introduced by Arduino.cc, that is mainly used for writing, compiling and uploading the code in the Arduino Device. Almost all Arduino modules are compatible with this software that is an open source and is readily available to install and start compiling the code on the go.</a:t>
            </a:r>
            <a:endParaRPr lang="en-IN" dirty="0">
              <a:solidFill>
                <a:schemeClr val="tx1"/>
              </a:solidFill>
              <a:latin typeface="Times New Roman" pitchFamily="18" charset="0"/>
              <a:cs typeface="Times New Roman" pitchFamily="18" charset="0"/>
            </a:endParaRPr>
          </a:p>
          <a:p>
            <a:pPr algn="ctr">
              <a:buNone/>
            </a:pPr>
            <a:endParaRPr lang="en-IN" sz="2000" dirty="0">
              <a:solidFill>
                <a:schemeClr val="tx1"/>
              </a:solidFill>
              <a:latin typeface="Times New Roman" pitchFamily="18" charset="0"/>
              <a:cs typeface="Times New Roman" pitchFamily="18" charset="0"/>
            </a:endParaRPr>
          </a:p>
        </p:txBody>
      </p:sp>
      <p:pic>
        <p:nvPicPr>
          <p:cNvPr id="4" name="Picture 3" descr="Z:\pictures\Atmega\open.png"/>
          <p:cNvPicPr/>
          <p:nvPr/>
        </p:nvPicPr>
        <p:blipFill rotWithShape="1">
          <a:blip r:embed="rId2" cstate="print">
            <a:extLst>
              <a:ext uri="{28A0092B-C50C-407E-A947-70E740481C1C}">
                <a14:useLocalDpi xmlns:a14="http://schemas.microsoft.com/office/drawing/2010/main" val="0"/>
              </a:ext>
            </a:extLst>
          </a:blip>
          <a:srcRect b="-0.218%"/>
          <a:stretch/>
        </p:blipFill>
        <p:spPr bwMode="auto">
          <a:xfrm>
            <a:off x="5161566" y="2066024"/>
            <a:ext cx="4248472" cy="30243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6035351"/>
      </p:ext>
    </p:extLst>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9536-D2D0-4EC2-AA52-F007DF6A5770}"/>
              </a:ext>
            </a:extLst>
          </p:cNvPr>
          <p:cNvSpPr>
            <a:spLocks noGrp="1"/>
          </p:cNvSpPr>
          <p:nvPr>
            <p:ph type="title"/>
          </p:nvPr>
        </p:nvSpPr>
        <p:spPr/>
        <p:txBody>
          <a:bodyPr/>
          <a:lstStyle/>
          <a:p>
            <a:r>
              <a:rPr lang="en-US" dirty="0">
                <a:solidFill>
                  <a:schemeClr val="tx1"/>
                </a:solidFill>
              </a:rPr>
              <a:t>Advantages &amp;Applications</a:t>
            </a:r>
          </a:p>
        </p:txBody>
      </p:sp>
      <p:sp>
        <p:nvSpPr>
          <p:cNvPr id="3" name="Content Placeholder 2">
            <a:extLst>
              <a:ext uri="{FF2B5EF4-FFF2-40B4-BE49-F238E27FC236}">
                <a16:creationId xmlns:a16="http://schemas.microsoft.com/office/drawing/2014/main" id="{574808F3-9258-4308-A27F-E7CC99A93731}"/>
              </a:ext>
            </a:extLst>
          </p:cNvPr>
          <p:cNvSpPr>
            <a:spLocks noGrp="1"/>
          </p:cNvSpPr>
          <p:nvPr>
            <p:ph sz="half" idx="1"/>
          </p:nvPr>
        </p:nvSpPr>
        <p:spPr/>
        <p:txBody>
          <a:bodyPr>
            <a:normAutofit/>
          </a:bodyPr>
          <a:lstStyle/>
          <a:p>
            <a:pPr marL="0" marR="0" indent="0" algn="just">
              <a:lnSpc>
                <a:spcPct val="150%"/>
              </a:lnSpc>
              <a:spcBef>
                <a:spcPts val="0"/>
              </a:spcBef>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50%"/>
              </a:lnSpc>
              <a:spcBef>
                <a:spcPts val="0"/>
              </a:spcBef>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	Helpful for Fault Management</a:t>
            </a:r>
          </a:p>
          <a:p>
            <a:pPr lvl="0" algn="just">
              <a:lnSpc>
                <a:spcPct val="150%"/>
              </a:lnSpc>
              <a:spcBef>
                <a:spcPts val="0"/>
              </a:spcBef>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	Reduced hazards</a:t>
            </a:r>
          </a:p>
          <a:p>
            <a:pPr lvl="0" algn="just">
              <a:lnSpc>
                <a:spcPct val="150%"/>
              </a:lnSpc>
              <a:spcBef>
                <a:spcPts val="0"/>
              </a:spcBef>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	Real time monitoring</a:t>
            </a:r>
          </a:p>
          <a:p>
            <a:pPr lvl="0" algn="just">
              <a:lnSpc>
                <a:spcPct val="150%"/>
              </a:lnSpc>
              <a:spcBef>
                <a:spcPts val="0"/>
              </a:spcBef>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	Remote Access</a:t>
            </a:r>
          </a:p>
          <a:p>
            <a:pPr lvl="0" algn="just">
              <a:lnSpc>
                <a:spcPct val="150%"/>
              </a:lnSpc>
              <a:spcBef>
                <a:spcPts val="0"/>
              </a:spcBef>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	Periodical collection of data</a:t>
            </a:r>
          </a:p>
          <a:p>
            <a:pPr marL="0" indent="0">
              <a:buNone/>
            </a:pPr>
            <a:endParaRPr lang="en-US" dirty="0"/>
          </a:p>
        </p:txBody>
      </p:sp>
      <p:sp>
        <p:nvSpPr>
          <p:cNvPr id="4" name="Content Placeholder 3">
            <a:extLst>
              <a:ext uri="{FF2B5EF4-FFF2-40B4-BE49-F238E27FC236}">
                <a16:creationId xmlns:a16="http://schemas.microsoft.com/office/drawing/2014/main" id="{E0B5D345-B2CA-4626-8042-CE85B84B46D7}"/>
              </a:ext>
            </a:extLst>
          </p:cNvPr>
          <p:cNvSpPr>
            <a:spLocks noGrp="1"/>
          </p:cNvSpPr>
          <p:nvPr>
            <p:ph sz="half" idx="2"/>
          </p:nvPr>
        </p:nvSpPr>
        <p:spPr/>
        <p:txBody>
          <a:bodyPr>
            <a:normAutofit/>
          </a:bodyPr>
          <a:lstStyle/>
          <a:p>
            <a:pPr marL="0" lvl="0" indent="0" algn="just">
              <a:lnSpc>
                <a:spcPct val="150%"/>
              </a:lnSpc>
              <a:spcBef>
                <a:spcPts val="0"/>
              </a:spcBef>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APPLICATIONS</a:t>
            </a:r>
          </a:p>
          <a:p>
            <a:pPr lvl="0" algn="just">
              <a:lnSpc>
                <a:spcPct val="150%"/>
              </a:lnSpc>
              <a:spcBef>
                <a:spcPts val="0"/>
              </a:spcBef>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	Energy production</a:t>
            </a:r>
          </a:p>
          <a:p>
            <a:pPr lvl="0" algn="just">
              <a:lnSpc>
                <a:spcPct val="150%"/>
              </a:lnSpc>
              <a:spcBef>
                <a:spcPts val="0"/>
              </a:spcBef>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	Substations</a:t>
            </a:r>
          </a:p>
          <a:p>
            <a:pPr marL="0" indent="0">
              <a:buNone/>
            </a:pPr>
            <a:endParaRPr lang="en-US" dirty="0"/>
          </a:p>
        </p:txBody>
      </p:sp>
    </p:spTree>
    <p:extLst>
      <p:ext uri="{BB962C8B-B14F-4D97-AF65-F5344CB8AC3E}">
        <p14:creationId xmlns:p14="http://schemas.microsoft.com/office/powerpoint/2010/main" val="963516412"/>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26C9B9-1FFC-4FC7-8882-F9F19C470916}"/>
              </a:ext>
            </a:extLst>
          </p:cNvPr>
          <p:cNvSpPr>
            <a:spLocks noGrp="1"/>
          </p:cNvSpPr>
          <p:nvPr>
            <p:ph type="title"/>
          </p:nvPr>
        </p:nvSpPr>
        <p:spPr/>
        <p:txBody>
          <a:bodyPr/>
          <a:lstStyle/>
          <a:p>
            <a:r>
              <a:rPr lang="en-US" dirty="0">
                <a:solidFill>
                  <a:schemeClr val="tx1"/>
                </a:solidFill>
              </a:rPr>
              <a:t>Conclusion</a:t>
            </a:r>
          </a:p>
        </p:txBody>
      </p:sp>
      <p:sp>
        <p:nvSpPr>
          <p:cNvPr id="6" name="Content Placeholder 5">
            <a:extLst>
              <a:ext uri="{FF2B5EF4-FFF2-40B4-BE49-F238E27FC236}">
                <a16:creationId xmlns:a16="http://schemas.microsoft.com/office/drawing/2014/main" id="{00E8CD3A-B255-48E0-8DF4-1EDA4E434D05}"/>
              </a:ext>
            </a:extLst>
          </p:cNvPr>
          <p:cNvSpPr>
            <a:spLocks noGrp="1"/>
          </p:cNvSpPr>
          <p:nvPr>
            <p:ph idx="1"/>
          </p:nvPr>
        </p:nvSpPr>
        <p:spPr>
          <a:xfrm>
            <a:off x="677334" y="1410789"/>
            <a:ext cx="8596668" cy="4630573"/>
          </a:xfrm>
        </p:spPr>
        <p:txBody>
          <a:bodyPr>
            <a:normAutofit/>
          </a:bodyPr>
          <a:lstStyle/>
          <a:p>
            <a:pPr marL="0" indent="0" algn="just">
              <a:lnSpc>
                <a:spcPct val="150%"/>
              </a:lnSpc>
              <a:buNone/>
            </a:pPr>
            <a:r>
              <a:rPr lang="en-US" dirty="0">
                <a:latin typeface="Times New Roman" panose="02020603050405020304" pitchFamily="18" charset="0"/>
                <a:cs typeface="Times New Roman" panose="02020603050405020304" pitchFamily="18" charset="0"/>
              </a:rPr>
              <a:t>In conclusion, both the Phase Angle Measurement Circuit and the Power Factor Measurement Circuit play crucial roles in assessing and optimizing the performance of electrical systems. The Phase Angle Measurement Circuit offers precise determination of the phase relationship between voltage and current waveforms, aiding in the analysis of system stability and efficiency. On the other hand, the Power Factor Measurement Circuit provides valuable insights into the utilization of electrical power, helping to identify opportunities for improving energy efficiency and reducing wastage. By integrating these circuits into power monitoring and control systems, engineers can enhance the reliability, efficiency, and sustainability of electrical networks across various industries. Together, these circuits contribute to the advancement of electrical engineering practices, enabling the development of more efficient and environmentally friendly power systems for the future.</a:t>
            </a:r>
          </a:p>
        </p:txBody>
      </p:sp>
    </p:spTree>
    <p:extLst>
      <p:ext uri="{BB962C8B-B14F-4D97-AF65-F5344CB8AC3E}">
        <p14:creationId xmlns:p14="http://schemas.microsoft.com/office/powerpoint/2010/main" val="3458808849"/>
      </p:ext>
    </p:extLst>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63FC-C67F-4EB9-9826-68208ECB4EFA}"/>
              </a:ext>
            </a:extLst>
          </p:cNvPr>
          <p:cNvSpPr>
            <a:spLocks noGrp="1"/>
          </p:cNvSpPr>
          <p:nvPr>
            <p:ph type="title"/>
          </p:nvPr>
        </p:nvSpPr>
        <p:spPr>
          <a:xfrm>
            <a:off x="677334" y="143692"/>
            <a:ext cx="8596668" cy="496388"/>
          </a:xfrm>
        </p:spPr>
        <p:txBody>
          <a:bodyPr>
            <a:normAutofit fontScale="90%"/>
          </a:bodyPr>
          <a:lstStyle/>
          <a:p>
            <a:r>
              <a:rPr lang="en-US" dirty="0">
                <a:solidFill>
                  <a:schemeClr val="tx1"/>
                </a:solidFill>
              </a:rPr>
              <a:t>References</a:t>
            </a:r>
          </a:p>
        </p:txBody>
      </p:sp>
      <p:sp>
        <p:nvSpPr>
          <p:cNvPr id="3" name="Content Placeholder 2">
            <a:extLst>
              <a:ext uri="{FF2B5EF4-FFF2-40B4-BE49-F238E27FC236}">
                <a16:creationId xmlns:a16="http://schemas.microsoft.com/office/drawing/2014/main" id="{2C199C8F-29FB-4B40-818E-BDCAC81D036D}"/>
              </a:ext>
            </a:extLst>
          </p:cNvPr>
          <p:cNvSpPr>
            <a:spLocks noGrp="1"/>
          </p:cNvSpPr>
          <p:nvPr>
            <p:ph idx="1"/>
          </p:nvPr>
        </p:nvSpPr>
        <p:spPr>
          <a:xfrm>
            <a:off x="677334" y="914401"/>
            <a:ext cx="8596668" cy="5126962"/>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	Li, C., Zhao, Y., &amp; Li, Q. (2017). Phase Angle Measurement of Voltage and Current Signals in Power System Based on Arduino. 2017 IEEE International Conference on Smart Grid and Clean Energy Technologies (ICSGCE).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10.1109/icsgce.2017.241</a:t>
            </a:r>
          </a:p>
          <a:p>
            <a:pPr marL="0" indent="0" algn="just">
              <a:buNone/>
            </a:pPr>
            <a:r>
              <a:rPr lang="en-US" dirty="0">
                <a:latin typeface="Times New Roman" panose="02020603050405020304" pitchFamily="18" charset="0"/>
                <a:cs typeface="Times New Roman" panose="02020603050405020304" pitchFamily="18" charset="0"/>
              </a:rPr>
              <a:t>•	Hu, L., Liu, W., Liu, Y., &amp; Chen, W. (2018). Design of a Portable Phase Angle Measurement System Based on Arduino. 2018 IEEE 3rd Advanced Information Technology, Electronic and Automation Control Conference (IAEAC).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10.1109/iaeac.2018.8546823</a:t>
            </a:r>
          </a:p>
          <a:p>
            <a:pPr marL="0" indent="0" algn="just">
              <a:buNone/>
            </a:pPr>
            <a:r>
              <a:rPr lang="en-US" dirty="0">
                <a:latin typeface="Times New Roman" panose="02020603050405020304" pitchFamily="18" charset="0"/>
                <a:cs typeface="Times New Roman" panose="02020603050405020304" pitchFamily="18" charset="0"/>
              </a:rPr>
              <a:t>•	Hong, W., &amp; Zhang, J. (2020). Research on Power Factor Measurement Circuit of Smart Meter Based on Improved Design. 2020 International Conference on Electronics Technology (ICET).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10.1109/icet48669.2020.9182821</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Rovira</a:t>
            </a:r>
            <a:r>
              <a:rPr lang="en-US" dirty="0">
                <a:latin typeface="Times New Roman" panose="02020603050405020304" pitchFamily="18" charset="0"/>
                <a:cs typeface="Times New Roman" panose="02020603050405020304" pitchFamily="18" charset="0"/>
              </a:rPr>
              <a:t>, S., Ordonez, R., &amp; Rodriguez, P. (2015). A Novel Power Factor Measurement Circuit Using Low-Cost Microcontrollers. IEEE Transactions on Instrumentation and Measurement, 64(12), 3441-3450.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10.1109/tim.2015.2418604</a:t>
            </a:r>
          </a:p>
        </p:txBody>
      </p:sp>
    </p:spTree>
    <p:extLst>
      <p:ext uri="{BB962C8B-B14F-4D97-AF65-F5344CB8AC3E}">
        <p14:creationId xmlns:p14="http://schemas.microsoft.com/office/powerpoint/2010/main" val="595028673"/>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E00A-7B7F-41CE-8366-B9F56BA6E10E}"/>
              </a:ext>
            </a:extLst>
          </p:cNvPr>
          <p:cNvSpPr>
            <a:spLocks noGrp="1"/>
          </p:cNvSpPr>
          <p:nvPr>
            <p:ph type="title"/>
          </p:nvPr>
        </p:nvSpPr>
        <p:spPr>
          <a:xfrm>
            <a:off x="677334" y="209006"/>
            <a:ext cx="8596668" cy="875211"/>
          </a:xfrm>
        </p:spPr>
        <p:txBody>
          <a:bodyPr>
            <a:normAutofit/>
          </a:bodyPr>
          <a:lstStyle/>
          <a:p>
            <a:r>
              <a:rPr lang="en-US" dirty="0">
                <a:solidFill>
                  <a:schemeClr val="tx1"/>
                </a:solidFill>
              </a:rPr>
              <a:t>Abstract</a:t>
            </a:r>
          </a:p>
        </p:txBody>
      </p:sp>
      <p:sp>
        <p:nvSpPr>
          <p:cNvPr id="3" name="Content Placeholder 2">
            <a:extLst>
              <a:ext uri="{FF2B5EF4-FFF2-40B4-BE49-F238E27FC236}">
                <a16:creationId xmlns:a16="http://schemas.microsoft.com/office/drawing/2014/main" id="{96297631-D64E-438E-936A-F234F63C5A3D}"/>
              </a:ext>
            </a:extLst>
          </p:cNvPr>
          <p:cNvSpPr>
            <a:spLocks noGrp="1"/>
          </p:cNvSpPr>
          <p:nvPr>
            <p:ph idx="1"/>
          </p:nvPr>
        </p:nvSpPr>
        <p:spPr>
          <a:xfrm>
            <a:off x="677334" y="809897"/>
            <a:ext cx="8596668" cy="6048103"/>
          </a:xfrm>
        </p:spPr>
        <p:txBody>
          <a:bodyPr>
            <a:normAutofit/>
          </a:bodyPr>
          <a:lstStyle/>
          <a:p>
            <a:pPr marL="0" indent="0" algn="just">
              <a:lnSpc>
                <a:spcPct val="160%"/>
              </a:lnSpc>
              <a:buNone/>
            </a:pPr>
            <a:r>
              <a:rPr lang="en-US" dirty="0">
                <a:latin typeface="Times New Roman" panose="02020603050405020304" pitchFamily="18" charset="0"/>
                <a:cs typeface="Times New Roman" panose="02020603050405020304" pitchFamily="18" charset="0"/>
              </a:rPr>
              <a:t>The Phase Angle Measurement Circuit and Power Factor Measurement Circuit are essential components in electrical engineering for analyzing the efficiency and quality of power systems. These circuits enable precise measurement of the phase angle between voltage and current waveforms, as well as the power factor, which are critical parameters for assessing the performance of electrical loads. By accurately quantifying the phase relationship between voltage and current, these circuits provide valuable insights into the reactive power consumption and overall efficiency of electrical equipment. Their applications range from industrial power systems to renewable energy installations, where optimizing power factor and phase angle is essential for minimizing energy losses and maximizing system reliability. Through their compact design and precise measurement capabilities, these circuits play a vital role in ensuring the efficient operation of electrical networks in various sectors.</a:t>
            </a:r>
            <a:endParaRPr lang="en-US" dirty="0"/>
          </a:p>
        </p:txBody>
      </p:sp>
    </p:spTree>
    <p:extLst>
      <p:ext uri="{BB962C8B-B14F-4D97-AF65-F5344CB8AC3E}">
        <p14:creationId xmlns:p14="http://schemas.microsoft.com/office/powerpoint/2010/main" val="1366210844"/>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BC1F-B248-48A1-84A0-72A8E385D250}"/>
              </a:ext>
            </a:extLst>
          </p:cNvPr>
          <p:cNvSpPr>
            <a:spLocks noGrp="1"/>
          </p:cNvSpPr>
          <p:nvPr>
            <p:ph type="title"/>
          </p:nvPr>
        </p:nvSpPr>
        <p:spPr/>
        <p:txBody>
          <a:bodyPr/>
          <a:lstStyle/>
          <a:p>
            <a:r>
              <a:rPr lang="en-US" dirty="0">
                <a:solidFill>
                  <a:schemeClr val="tx1"/>
                </a:solidFill>
              </a:rPr>
              <a:t>Introduction</a:t>
            </a:r>
          </a:p>
        </p:txBody>
      </p:sp>
      <p:sp>
        <p:nvSpPr>
          <p:cNvPr id="3" name="Content Placeholder 2">
            <a:extLst>
              <a:ext uri="{FF2B5EF4-FFF2-40B4-BE49-F238E27FC236}">
                <a16:creationId xmlns:a16="http://schemas.microsoft.com/office/drawing/2014/main" id="{74F83941-E2B0-4995-BCFB-16D81E0C93B6}"/>
              </a:ext>
            </a:extLst>
          </p:cNvPr>
          <p:cNvSpPr>
            <a:spLocks noGrp="1"/>
          </p:cNvSpPr>
          <p:nvPr>
            <p:ph idx="1"/>
          </p:nvPr>
        </p:nvSpPr>
        <p:spPr>
          <a:xfrm>
            <a:off x="677334" y="1214847"/>
            <a:ext cx="8596668" cy="4826516"/>
          </a:xfrm>
        </p:spPr>
        <p:txBody>
          <a:bodyPr>
            <a:normAutofit/>
          </a:bodyPr>
          <a:lstStyle/>
          <a:p>
            <a:pPr marL="0" indent="0" algn="just">
              <a:lnSpc>
                <a:spcPct val="150%"/>
              </a:lnSpc>
              <a:buNone/>
            </a:pPr>
            <a:r>
              <a:rPr lang="en-US" dirty="0">
                <a:latin typeface="Times New Roman" panose="02020603050405020304" pitchFamily="18" charset="0"/>
                <a:cs typeface="Times New Roman" panose="02020603050405020304" pitchFamily="18" charset="0"/>
              </a:rPr>
              <a:t>The Phase Angle Measurement Circuit and Power Factor Measurement Circuit are fundamental components in electrical engineering, crucial for assessing the performance and efficiency of power systems. These circuits play a pivotal role in analyzing the phase relationship between voltage and current waveforms, as well as quantifying the power factor of electrical loads. By providing accurate measurements of phase angle and power factor, these circuits enable engineers to optimize energy usage, improve system stability, and reduce wastage in diverse applications. Their importance spans across industries, including manufacturing, utilities, and renewable energy, where precise control of power factor is essential for enhancing overall system efficiency and reliability. This introduction highlights the significance of Phase Angle Measurement and Power Factor Measurement Circuits in modern electrical engineering practices.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848482"/>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8194"/>
            <a:ext cx="8596668" cy="535577"/>
          </a:xfrm>
        </p:spPr>
        <p:txBody>
          <a:bodyPr>
            <a:normAutofit fontScale="90%"/>
          </a:bodyPr>
          <a:lstStyle/>
          <a:p>
            <a:pPr algn="just"/>
            <a:r>
              <a:rPr lang="en-US" dirty="0">
                <a:solidFill>
                  <a:schemeClr val="tx1"/>
                </a:solidFill>
                <a:latin typeface="Times New Roman" panose="02020603050405020304" pitchFamily="18" charset="0"/>
                <a:cs typeface="Times New Roman" panose="02020603050405020304" pitchFamily="18" charset="0"/>
              </a:rPr>
              <a:t>Literature review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45474"/>
            <a:ext cx="8740986" cy="5199017"/>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	In "Phase Angle Measurement Techniques: A Review" by Sharma et al. (2019), the authors discuss various methods and techniques used for phase angle measurement in power systems, including analog and digital approaches.</a:t>
            </a:r>
          </a:p>
          <a:p>
            <a:pPr marL="0" indent="0" algn="just">
              <a:buNone/>
            </a:pPr>
            <a:r>
              <a:rPr lang="en-US" dirty="0">
                <a:latin typeface="Times New Roman" panose="02020603050405020304" pitchFamily="18" charset="0"/>
                <a:cs typeface="Times New Roman" panose="02020603050405020304" pitchFamily="18" charset="0"/>
              </a:rPr>
              <a:t>•	"A Review on Phase Angle Measurement and Its Applications" by Gupta et al. (2020) provides an overview of the importance of phase angle measurement in power quality analysis and control, highlighting its applications in renewable energy systems and smart grids.</a:t>
            </a:r>
          </a:p>
          <a:p>
            <a:pPr marL="0" indent="0" algn="just">
              <a:buNone/>
            </a:pPr>
            <a:r>
              <a:rPr lang="en-US" dirty="0">
                <a:latin typeface="Times New Roman" panose="02020603050405020304" pitchFamily="18" charset="0"/>
                <a:cs typeface="Times New Roman" panose="02020603050405020304" pitchFamily="18" charset="0"/>
              </a:rPr>
              <a:t>•	Zhang et al. (2018) explore the advancements in phase angle measurement technology and its role in grid synchronization and stability analysis in their paper "Recent Advances in Phase Angle Measurement Techniques for Power Systems".</a:t>
            </a:r>
          </a:p>
          <a:p>
            <a:pPr marL="0" indent="0" algn="just">
              <a:buNone/>
            </a:pPr>
            <a:r>
              <a:rPr lang="en-US" dirty="0">
                <a:latin typeface="Times New Roman" panose="02020603050405020304" pitchFamily="18" charset="0"/>
                <a:cs typeface="Times New Roman" panose="02020603050405020304" pitchFamily="18" charset="0"/>
              </a:rPr>
              <a:t>•	"Comparison of Phase Angle Measurement Techniques for Power Systems" by Li and Wang (2017) compares different phase angle measurement techniques, including voltage and current synchronization methods, phase-locked loop (PLL) techniques, and digital signal processing (DSP) algorithms.</a:t>
            </a:r>
          </a:p>
        </p:txBody>
      </p:sp>
    </p:spTree>
    <p:extLst>
      <p:ext uri="{BB962C8B-B14F-4D97-AF65-F5344CB8AC3E}">
        <p14:creationId xmlns:p14="http://schemas.microsoft.com/office/powerpoint/2010/main" val="1394940028"/>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a:t>
            </a:r>
            <a:endParaRPr lang="en-IN" dirty="0">
              <a:solidFill>
                <a:schemeClr val="tx1"/>
              </a:solidFill>
            </a:endParaRPr>
          </a:p>
        </p:txBody>
      </p:sp>
      <p:sp>
        <p:nvSpPr>
          <p:cNvPr id="3" name="Content Placeholder 2"/>
          <p:cNvSpPr>
            <a:spLocks noGrp="1"/>
          </p:cNvSpPr>
          <p:nvPr>
            <p:ph idx="1"/>
          </p:nvPr>
        </p:nvSpPr>
        <p:spPr>
          <a:xfrm>
            <a:off x="677334" y="1227909"/>
            <a:ext cx="8596668" cy="5630091"/>
          </a:xfrm>
        </p:spPr>
        <p:txBody>
          <a:bodyPr>
            <a:normAutofit fontScale="92.5%"/>
          </a:bodyPr>
          <a:lstStyle/>
          <a:p>
            <a:pPr lvl="0" algn="just">
              <a:lnSpc>
                <a:spcPct val="160%"/>
              </a:lnSpc>
            </a:pPr>
            <a:r>
              <a:rPr lang="en-IN" dirty="0">
                <a:latin typeface="Times New Roman" panose="02020603050405020304" pitchFamily="18" charset="0"/>
                <a:cs typeface="Times New Roman" panose="02020603050405020304" pitchFamily="18" charset="0"/>
              </a:rPr>
              <a:t>Singh et al. (2019) review the advancements in power factor measurement techniques and their applications in energy management systems in their paper "Recent Trends in Power Factor Measurement Techniques".</a:t>
            </a:r>
          </a:p>
          <a:p>
            <a:pPr lvl="0" algn="just">
              <a:lnSpc>
                <a:spcPct val="160%"/>
              </a:lnSpc>
            </a:pPr>
            <a:r>
              <a:rPr lang="en-IN" dirty="0">
                <a:latin typeface="Times New Roman" panose="02020603050405020304" pitchFamily="18" charset="0"/>
                <a:cs typeface="Times New Roman" panose="02020603050405020304" pitchFamily="18" charset="0"/>
              </a:rPr>
              <a:t>"A Review on Power Factor Measurement Techniques and Their Applications" by Das et al. (2020) provides insights into the various methods used for power factor measurement, including </a:t>
            </a:r>
            <a:r>
              <a:rPr lang="en-IN" dirty="0" err="1">
                <a:latin typeface="Times New Roman" panose="02020603050405020304" pitchFamily="18" charset="0"/>
                <a:cs typeface="Times New Roman" panose="02020603050405020304" pitchFamily="18" charset="0"/>
              </a:rPr>
              <a:t>analog</a:t>
            </a:r>
            <a:r>
              <a:rPr lang="en-IN" dirty="0">
                <a:latin typeface="Times New Roman" panose="02020603050405020304" pitchFamily="18" charset="0"/>
                <a:cs typeface="Times New Roman" panose="02020603050405020304" pitchFamily="18" charset="0"/>
              </a:rPr>
              <a:t> and digital approaches, and discusses their significance in power quality assessment.</a:t>
            </a:r>
          </a:p>
          <a:p>
            <a:pPr lvl="0" algn="just">
              <a:lnSpc>
                <a:spcPct val="160%"/>
              </a:lnSpc>
            </a:pPr>
            <a:r>
              <a:rPr lang="en-IN" dirty="0">
                <a:latin typeface="Times New Roman" panose="02020603050405020304" pitchFamily="18" charset="0"/>
                <a:cs typeface="Times New Roman" panose="02020603050405020304" pitchFamily="18" charset="0"/>
              </a:rPr>
              <a:t>Kumar et al. (2018) discuss the challenges and opportunities in power factor measurement in their paper "Power Factor Measurement Techniques: Challenges and Future Trends".</a:t>
            </a:r>
          </a:p>
          <a:p>
            <a:pPr lvl="0" algn="just">
              <a:lnSpc>
                <a:spcPct val="160%"/>
              </a:lnSpc>
            </a:pPr>
            <a:r>
              <a:rPr lang="en-IN" dirty="0">
                <a:latin typeface="Times New Roman" panose="02020603050405020304" pitchFamily="18" charset="0"/>
                <a:cs typeface="Times New Roman" panose="02020603050405020304" pitchFamily="18" charset="0"/>
              </a:rPr>
              <a:t>"Power Factor Measurement: A Review" by Mishra and Mishra (2016) offers a comprehensive review of power factor measurement techniques, emphasizing their importance in energy efficiency and power quality improvement initiatives.</a:t>
            </a:r>
          </a:p>
          <a:p>
            <a:pPr marL="0" indent="0" algn="just">
              <a:lnSpc>
                <a:spcPct val="16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927857"/>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6754"/>
            <a:ext cx="8596668" cy="692332"/>
          </a:xfrm>
        </p:spPr>
        <p:txBody>
          <a:bodyPr>
            <a:normAutofit/>
          </a:bodyPr>
          <a:lstStyle/>
          <a:p>
            <a:r>
              <a:rPr lang="en-US" dirty="0">
                <a:solidFill>
                  <a:schemeClr val="tx1"/>
                </a:solidFill>
              </a:rPr>
              <a:t>Problem statement </a:t>
            </a:r>
            <a:endParaRPr lang="en-IN" dirty="0">
              <a:solidFill>
                <a:schemeClr val="tx1"/>
              </a:solidFill>
            </a:endParaRPr>
          </a:p>
        </p:txBody>
      </p:sp>
      <p:sp>
        <p:nvSpPr>
          <p:cNvPr id="3" name="Content Placeholder 2"/>
          <p:cNvSpPr>
            <a:spLocks noGrp="1"/>
          </p:cNvSpPr>
          <p:nvPr>
            <p:ph idx="1"/>
          </p:nvPr>
        </p:nvSpPr>
        <p:spPr>
          <a:xfrm>
            <a:off x="677334" y="1214847"/>
            <a:ext cx="8596668" cy="4826516"/>
          </a:xfrm>
        </p:spPr>
        <p:txBody>
          <a:bodyPr>
            <a:normAutofit/>
          </a:bodyPr>
          <a:lstStyle/>
          <a:p>
            <a:pPr marL="0" indent="0" algn="just">
              <a:lnSpc>
                <a:spcPct val="150%"/>
              </a:lnSpc>
              <a:buNone/>
            </a:pPr>
            <a:r>
              <a:rPr lang="en-US" dirty="0">
                <a:latin typeface="Times New Roman" panose="02020603050405020304" pitchFamily="18" charset="0"/>
                <a:cs typeface="Times New Roman" panose="02020603050405020304" pitchFamily="18" charset="0"/>
              </a:rPr>
              <a:t>The accurate measurement and analysis of electrical parameters in power systems are critical for ensuring optimal efficiency and reliability. However, existing methods often suffer from precision issues or necessitate complex setups, posing challenges for practical implementation. These limitations hinder the ability to precisely assess crucial parameters like voltage, current, phase angle, and power factor. Without accurate measurements, it becomes challenging to identify inefficiencies, diagnose faults, or optimize energy consumption. Therefore, there is a pressing need for innovative solutions that can provide reliable and precise measurements of electrical parameters in power systems, enabling enhanced efficiency and performance. Addressing these challenges is essential for advancing the reliability and sustainability of electrical infrastructure across various sectors.</a:t>
            </a:r>
          </a:p>
          <a:p>
            <a:pPr marL="0" indent="0" algn="just">
              <a:lnSpc>
                <a:spcPct val="150%"/>
              </a:lnSpc>
              <a:buNone/>
            </a:pPr>
            <a:endParaRPr lang="en-US" dirty="0">
              <a:latin typeface="Times New Roman" panose="02020603050405020304" pitchFamily="18" charset="0"/>
              <a:cs typeface="Times New Roman" panose="02020603050405020304" pitchFamily="18" charset="0"/>
            </a:endParaRPr>
          </a:p>
          <a:p>
            <a:pPr marL="0" indent="0" algn="just">
              <a:lnSpc>
                <a:spcPct val="150%"/>
              </a:lnSpc>
              <a:buNone/>
            </a:pPr>
            <a:endParaRPr lang="en-US" dirty="0">
              <a:latin typeface="Times New Roman" panose="02020603050405020304" pitchFamily="18" charset="0"/>
              <a:cs typeface="Times New Roman" panose="02020603050405020304" pitchFamily="18" charset="0"/>
            </a:endParaRPr>
          </a:p>
          <a:p>
            <a:pPr marL="0" indent="0" algn="just">
              <a:lnSpc>
                <a:spcPct val="15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978423"/>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32012"/>
          </a:xfrm>
        </p:spPr>
        <p:txBody>
          <a:bodyPr>
            <a:normAutofit fontScale="90%"/>
          </a:bodyPr>
          <a:lstStyle/>
          <a:p>
            <a:r>
              <a:rPr lang="en-US" dirty="0">
                <a:solidFill>
                  <a:schemeClr val="tx1"/>
                </a:solidFill>
              </a:rPr>
              <a:t>Objective  </a:t>
            </a:r>
            <a:endParaRPr lang="en-IN" dirty="0">
              <a:solidFill>
                <a:schemeClr val="tx1"/>
              </a:solidFill>
            </a:endParaRPr>
          </a:p>
        </p:txBody>
      </p:sp>
      <p:sp>
        <p:nvSpPr>
          <p:cNvPr id="3" name="Content Placeholder 2"/>
          <p:cNvSpPr>
            <a:spLocks noGrp="1"/>
          </p:cNvSpPr>
          <p:nvPr>
            <p:ph idx="1"/>
          </p:nvPr>
        </p:nvSpPr>
        <p:spPr>
          <a:xfrm>
            <a:off x="497541" y="632012"/>
            <a:ext cx="8776461" cy="6064623"/>
          </a:xfrm>
        </p:spPr>
        <p:txBody>
          <a:bodyPr>
            <a:normAutofit/>
          </a:bodyPr>
          <a:lstStyle/>
          <a:p>
            <a:pPr marL="0" indent="0" algn="just">
              <a:lnSpc>
                <a:spcPct val="150%"/>
              </a:lnSpc>
              <a:buNone/>
            </a:pPr>
            <a:r>
              <a:rPr lang="en-US" dirty="0">
                <a:latin typeface="Times New Roman" panose="02020603050405020304" pitchFamily="18" charset="0"/>
                <a:cs typeface="Times New Roman" panose="02020603050405020304" pitchFamily="18" charset="0"/>
              </a:rPr>
              <a:t>The objective is to develop a Phase Angle Measurement Circuit or a Power Factor Measurement Circuit that offers precise and reliable measurement of phase angle or power factor, respectively. This circuit should be cost-effective, easy to implement, and suitable for various applications in power systems.</a:t>
            </a:r>
          </a:p>
          <a:p>
            <a:pPr marL="0" indent="0" algn="just">
              <a:lnSpc>
                <a:spcPct val="150%"/>
              </a:lnSpc>
              <a:buNone/>
            </a:pPr>
            <a:r>
              <a:rPr lang="en-US" dirty="0">
                <a:latin typeface="Times New Roman" panose="02020603050405020304" pitchFamily="18" charset="0"/>
                <a:cs typeface="Times New Roman" panose="02020603050405020304" pitchFamily="18" charset="0"/>
              </a:rPr>
              <a:t>Specifically, the aim is to design a circuit that can accurately measure the phase difference between voltage and current waveforms in electrical systems or calculate the power factor to assess the efficiency of power consumption.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368098"/>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736D-8DD6-4BBA-BF8F-3F3BB0856CB4}"/>
              </a:ext>
            </a:extLst>
          </p:cNvPr>
          <p:cNvSpPr>
            <a:spLocks noGrp="1"/>
          </p:cNvSpPr>
          <p:nvPr>
            <p:ph type="title"/>
          </p:nvPr>
        </p:nvSpPr>
        <p:spPr/>
        <p:txBody>
          <a:bodyPr/>
          <a:lstStyle/>
          <a:p>
            <a:r>
              <a:rPr lang="en-US" dirty="0">
                <a:solidFill>
                  <a:schemeClr val="tx1"/>
                </a:solidFill>
              </a:rPr>
              <a:t>Existing System</a:t>
            </a:r>
          </a:p>
        </p:txBody>
      </p:sp>
      <p:sp>
        <p:nvSpPr>
          <p:cNvPr id="3" name="Content Placeholder 2">
            <a:extLst>
              <a:ext uri="{FF2B5EF4-FFF2-40B4-BE49-F238E27FC236}">
                <a16:creationId xmlns:a16="http://schemas.microsoft.com/office/drawing/2014/main" id="{42BE173A-9FEF-4969-B067-D3796FD0EBA8}"/>
              </a:ext>
            </a:extLst>
          </p:cNvPr>
          <p:cNvSpPr>
            <a:spLocks noGrp="1"/>
          </p:cNvSpPr>
          <p:nvPr>
            <p:ph idx="1"/>
          </p:nvPr>
        </p:nvSpPr>
        <p:spPr>
          <a:xfrm>
            <a:off x="677334" y="1606731"/>
            <a:ext cx="8596668" cy="4434631"/>
          </a:xfrm>
        </p:spPr>
        <p:txBody>
          <a:bodyPr>
            <a:normAutofit fontScale="92.5%" lnSpcReduction="10%"/>
          </a:bodyPr>
          <a:lstStyle/>
          <a:p>
            <a:pPr marL="0" marR="0" indent="0" algn="just">
              <a:lnSpc>
                <a:spcPct val="150%"/>
              </a:lnSpc>
              <a:spcBef>
                <a:spcPts val="0"/>
              </a:spcBef>
              <a:spcAft>
                <a:spcPts val="1000"/>
              </a:spcAft>
              <a:buNone/>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Phase Angle Measurement Circuit: Utilizes analog or digital techniques such as phase shifters, zero crossing detection, or digital signal processing to measure the phase difference between voltage and current signals. Arduino-based solutions offer cost-effective and versatile options for phase angle measurement.</a:t>
            </a:r>
          </a:p>
          <a:p>
            <a:pPr marL="0" marR="0" indent="0" algn="just">
              <a:lnSpc>
                <a:spcPct val="150%"/>
              </a:lnSpc>
              <a:spcBef>
                <a:spcPts val="0"/>
              </a:spcBef>
              <a:spcAft>
                <a:spcPts val="1000"/>
              </a:spcAft>
              <a:buNone/>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Power Factor Measurement Circuit: Implements methods like the wattmeter technique, reactive power compensation, digital power analyzers, or harmonic analysis to assess power factor. These circuits enable accurate evaluation of power factor, essential for optimizing energy efficiency and system stability in electrical networks.</a:t>
            </a:r>
          </a:p>
          <a:p>
            <a:pPr marL="0" marR="0" indent="0" algn="just">
              <a:lnSpc>
                <a:spcPct val="150%"/>
              </a:lnSpc>
              <a:spcBef>
                <a:spcPts val="0"/>
              </a:spcBef>
              <a:spcAft>
                <a:spcPts val="1000"/>
              </a:spcAft>
              <a:buNone/>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Drawbacks:</a:t>
            </a:r>
          </a:p>
          <a:p>
            <a:pPr marL="0" marR="0" indent="0" algn="just">
              <a:lnSpc>
                <a:spcPct val="150%"/>
              </a:lnSpc>
              <a:spcBef>
                <a:spcPts val="0"/>
              </a:spcBef>
              <a:spcAft>
                <a:spcPts val="1000"/>
              </a:spcAft>
              <a:buNone/>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Manual references are required </a:t>
            </a:r>
          </a:p>
          <a:p>
            <a:pPr marL="0" indent="0">
              <a:buNone/>
            </a:pPr>
            <a:endParaRPr lang="en-US" dirty="0"/>
          </a:p>
        </p:txBody>
      </p:sp>
    </p:spTree>
    <p:extLst>
      <p:ext uri="{BB962C8B-B14F-4D97-AF65-F5344CB8AC3E}">
        <p14:creationId xmlns:p14="http://schemas.microsoft.com/office/powerpoint/2010/main" val="3359391553"/>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F83E-D49C-43F3-869F-EB288390F91B}"/>
              </a:ext>
            </a:extLst>
          </p:cNvPr>
          <p:cNvSpPr>
            <a:spLocks noGrp="1"/>
          </p:cNvSpPr>
          <p:nvPr>
            <p:ph type="title"/>
          </p:nvPr>
        </p:nvSpPr>
        <p:spPr/>
        <p:txBody>
          <a:bodyPr/>
          <a:lstStyle/>
          <a:p>
            <a:r>
              <a:rPr lang="en-US" dirty="0">
                <a:solidFill>
                  <a:schemeClr val="tx1"/>
                </a:solidFill>
              </a:rPr>
              <a:t>Proposed System</a:t>
            </a:r>
          </a:p>
        </p:txBody>
      </p:sp>
      <p:sp>
        <p:nvSpPr>
          <p:cNvPr id="3" name="Content Placeholder 2">
            <a:extLst>
              <a:ext uri="{FF2B5EF4-FFF2-40B4-BE49-F238E27FC236}">
                <a16:creationId xmlns:a16="http://schemas.microsoft.com/office/drawing/2014/main" id="{B192B9DA-E567-412B-8D81-045ECE9AED07}"/>
              </a:ext>
            </a:extLst>
          </p:cNvPr>
          <p:cNvSpPr>
            <a:spLocks noGrp="1"/>
          </p:cNvSpPr>
          <p:nvPr>
            <p:ph idx="1"/>
          </p:nvPr>
        </p:nvSpPr>
        <p:spPr/>
        <p:txBody>
          <a:bodyPr>
            <a:normAutofit/>
          </a:bodyPr>
          <a:lstStyle/>
          <a:p>
            <a:pPr marL="0" indent="0" algn="just">
              <a:lnSpc>
                <a:spcPct val="150%"/>
              </a:lnSpc>
              <a:buNone/>
            </a:pPr>
            <a:r>
              <a:rPr lang="en-US" dirty="0">
                <a:latin typeface="Times New Roman" panose="02020603050405020304" pitchFamily="18" charset="0"/>
                <a:cs typeface="Times New Roman" panose="02020603050405020304" pitchFamily="18" charset="0"/>
              </a:rPr>
              <a:t>The Phase Angle Measurement Circuit employs an Arduino UNO microcontroller interfaced with voltage and current sensors to determine the phase difference between voltage and current waveforms. The Arduino UNO reads analog signals from the sensors, processes them using digital signal processing algorithms, and calculates the phase angle. The calculated phase angle is then displayed on an LCD screen for user visualization and monitoring. Additionally, the Arduino UNO facilitates data logging and transmission for further analysis. This method offers a cost-effective and versatile solution for phase angle measurement, suitable for various applications in power systems analysis and control.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921773"/>
      </p:ext>
    </p:extLst>
  </p:cSld>
  <p:clrMapOvr>
    <a:masterClrMapping/>
  </p:clrMapOvr>
</p:sld>
</file>

<file path=ppt/theme/theme1.xml><?xml version="1.0" encoding="utf-8"?>
<a:theme xmlns:a="http://purl.oclc.org/ooxml/drawingml/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
                <a:lumMod val="110%"/>
              </a:schemeClr>
            </a:gs>
            <a:gs pos="88%">
              <a:schemeClr val="phClr">
                <a:tint val="90%"/>
              </a:schemeClr>
            </a:gs>
          </a:gsLst>
          <a:lin ang="5400000" scaled="0"/>
        </a:gradFill>
        <a:gradFill rotWithShape="1">
          <a:gsLst>
            <a:gs pos="0%">
              <a:schemeClr val="phClr">
                <a:tint val="96%"/>
                <a:lumMod val="100%"/>
              </a:schemeClr>
            </a:gs>
            <a:gs pos="78%">
              <a:schemeClr val="phClr">
                <a:shade val="94%"/>
                <a:lumMod val="94%"/>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
              </a:srgbClr>
            </a:outerShdw>
          </a:effectLst>
        </a:effectStyle>
        <a:effectStyle>
          <a:effectLst>
            <a:outerShdw blurRad="50800" dist="38100" dir="5400000" rotWithShape="0">
              <a:srgbClr val="000000">
                <a:alpha val="35%"/>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
                <a:lumMod val="104%"/>
              </a:schemeClr>
            </a:gs>
            <a:gs pos="94%">
              <a:schemeClr val="phClr">
                <a:shade val="96%"/>
                <a:lumMod val="82%"/>
              </a:schemeClr>
            </a:gs>
          </a:gsLst>
          <a:lin ang="5400000" scaled="0"/>
        </a:gradFill>
        <a:gradFill rotWithShape="1">
          <a:gsLst>
            <a:gs pos="0%">
              <a:schemeClr val="phClr">
                <a:tint val="90%"/>
                <a:lumMod val="110%"/>
              </a:schemeClr>
            </a:gs>
            <a:gs pos="100%">
              <a:schemeClr val="phClr">
                <a:shade val="94%"/>
                <a:lumMod val="96%"/>
              </a:schemeClr>
            </a:gs>
          </a:gsLst>
          <a:path path="circle">
            <a:fillToRect l="50%" t="50%" r="100%" b="1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purl.oclc.org/ooxml/officeDocument/extendedProperties" xmlns:vt="http://purl.oclc.org/ooxml/officeDocument/docPropsVTypes">
  <Template>Facet</Template>
  <TotalTime>21</TotalTime>
  <Words>1905</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Symbol</vt:lpstr>
      <vt:lpstr>Times New Roman</vt:lpstr>
      <vt:lpstr>Trebuchet MS</vt:lpstr>
      <vt:lpstr>Wingdings 3</vt:lpstr>
      <vt:lpstr>Facet</vt:lpstr>
      <vt:lpstr> Phase Angle Measurement Circuit Or A Power Factor Measurement Circuit.</vt:lpstr>
      <vt:lpstr>Abstract</vt:lpstr>
      <vt:lpstr>Introduction</vt:lpstr>
      <vt:lpstr>Literature review </vt:lpstr>
      <vt:lpstr>Cont..</vt:lpstr>
      <vt:lpstr>Problem statement </vt:lpstr>
      <vt:lpstr>Objective  </vt:lpstr>
      <vt:lpstr>Existing System</vt:lpstr>
      <vt:lpstr>Proposed System</vt:lpstr>
      <vt:lpstr>Block diagram </vt:lpstr>
      <vt:lpstr>Arduino Uno</vt:lpstr>
      <vt:lpstr>LCD</vt:lpstr>
      <vt:lpstr>PZEM Module</vt:lpstr>
      <vt:lpstr>Relay </vt:lpstr>
      <vt:lpstr>Arduino IDE</vt:lpstr>
      <vt:lpstr>Advantages &amp;Applications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Substation Monitoring And Controlling Unit</dc:title>
  <dc:creator>Roshan Jadhav</dc:creator>
  <cp:lastModifiedBy>Roshan Jadhav</cp:lastModifiedBy>
  <cp:revision>3</cp:revision>
  <dcterms:created xsi:type="dcterms:W3CDTF">2024-04-20T10:50:23Z</dcterms:created>
  <dcterms:modified xsi:type="dcterms:W3CDTF">2024-07-28T11:47:18Z</dcterms:modified>
</cp:coreProperties>
</file>

<file path=docProps/custom.xml><?xml version="1.0" encoding="utf-8"?>
<Properties xmlns="http://purl.oclc.org/ooxml/officeDocument/customProperties" xmlns:vt="http://purl.oclc.org/ooxml/officeDocument/docPropsVTypes">
  <property fmtid="{D5CDD505-2E9C-101B-9397-08002B2CF9AE}" pid="2" name="MSIP_Label_defa4170-0d19-0005-0004-bc88714345d2_Enabled">
    <vt:lpwstr>true</vt:lpwstr>
  </property>
  <property fmtid="{D5CDD505-2E9C-101B-9397-08002B2CF9AE}" pid="3" name="MSIP_Label_defa4170-0d19-0005-0004-bc88714345d2_SetDate">
    <vt:lpwstr>2024-07-28T11:46:38Z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0e133352-6637-47ee-834e-b5398ba1b452</vt:lpwstr>
  </property>
  <property fmtid="{D5CDD505-2E9C-101B-9397-08002B2CF9AE}" pid="7" name="MSIP_Label_defa4170-0d19-0005-0004-bc88714345d2_ActionId">
    <vt:lpwstr>209d3eba-891a-42ec-97bb-81ded2b50903</vt:lpwstr>
  </property>
  <property fmtid="{D5CDD505-2E9C-101B-9397-08002B2CF9AE}" pid="8" name="MSIP_Label_defa4170-0d19-0005-0004-bc88714345d2_ContentBits">
    <vt:lpwstr>0</vt:lpwstr>
  </property>
</Properties>
</file>