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lvl="0">
      <a:defRPr lang="en-US"/>
    </a:defPPr>
    <a:lvl1pPr marL="0" lvl="0" algn="l" defTabSz="685800" rtl="0" eaLnBrk="1" latinLnBrk="0" hangingPunct="1">
      <a:defRPr sz="1400" kern="1200">
        <a:solidFill>
          <a:schemeClr val="tx1"/>
        </a:solidFill>
        <a:latin typeface="+mn-lt"/>
        <a:ea typeface="+mn-ea"/>
        <a:cs typeface="+mn-cs"/>
      </a:defRPr>
    </a:lvl1pPr>
    <a:lvl2pPr marL="342900" lvl="1" algn="l" defTabSz="685800" rtl="0" eaLnBrk="1" latinLnBrk="0" hangingPunct="1">
      <a:defRPr sz="1400" kern="1200">
        <a:solidFill>
          <a:schemeClr val="tx1"/>
        </a:solidFill>
        <a:latin typeface="+mn-lt"/>
        <a:ea typeface="+mn-ea"/>
        <a:cs typeface="+mn-cs"/>
      </a:defRPr>
    </a:lvl2pPr>
    <a:lvl3pPr marL="685800" lvl="2" algn="l" defTabSz="685800" rtl="0" eaLnBrk="1" latinLnBrk="0" hangingPunct="1">
      <a:defRPr sz="1400" kern="1200">
        <a:solidFill>
          <a:schemeClr val="tx1"/>
        </a:solidFill>
        <a:latin typeface="+mn-lt"/>
        <a:ea typeface="+mn-ea"/>
        <a:cs typeface="+mn-cs"/>
      </a:defRPr>
    </a:lvl3pPr>
    <a:lvl4pPr marL="1028700" lvl="3" algn="l" defTabSz="685800" rtl="0" eaLnBrk="1" latinLnBrk="0" hangingPunct="1">
      <a:defRPr sz="1400" kern="1200">
        <a:solidFill>
          <a:schemeClr val="tx1"/>
        </a:solidFill>
        <a:latin typeface="+mn-lt"/>
        <a:ea typeface="+mn-ea"/>
        <a:cs typeface="+mn-cs"/>
      </a:defRPr>
    </a:lvl4pPr>
    <a:lvl5pPr marL="1371600" lvl="4" algn="l" defTabSz="685800" rtl="0" eaLnBrk="1" latinLnBrk="0" hangingPunct="1">
      <a:defRPr sz="1400" kern="1200">
        <a:solidFill>
          <a:schemeClr val="tx1"/>
        </a:solidFill>
        <a:latin typeface="+mn-lt"/>
        <a:ea typeface="+mn-ea"/>
        <a:cs typeface="+mn-cs"/>
      </a:defRPr>
    </a:lvl5pPr>
    <a:lvl6pPr marL="1714500" lvl="5" algn="l" defTabSz="685800" rtl="0" eaLnBrk="1" latinLnBrk="0" hangingPunct="1">
      <a:defRPr sz="1400" kern="1200">
        <a:solidFill>
          <a:schemeClr val="tx1"/>
        </a:solidFill>
        <a:latin typeface="+mn-lt"/>
        <a:ea typeface="+mn-ea"/>
        <a:cs typeface="+mn-cs"/>
      </a:defRPr>
    </a:lvl6pPr>
    <a:lvl7pPr marL="2057400" lvl="6" algn="l" defTabSz="685800" rtl="0" eaLnBrk="1" latinLnBrk="0" hangingPunct="1">
      <a:defRPr sz="1400" kern="1200">
        <a:solidFill>
          <a:schemeClr val="tx1"/>
        </a:solidFill>
        <a:latin typeface="+mn-lt"/>
        <a:ea typeface="+mn-ea"/>
        <a:cs typeface="+mn-cs"/>
      </a:defRPr>
    </a:lvl7pPr>
    <a:lvl8pPr marL="2400300" lvl="7" algn="l" defTabSz="685800" rtl="0" eaLnBrk="1" latinLnBrk="0" hangingPunct="1">
      <a:defRPr sz="1400" kern="1200">
        <a:solidFill>
          <a:schemeClr val="tx1"/>
        </a:solidFill>
        <a:latin typeface="+mn-lt"/>
        <a:ea typeface="+mn-ea"/>
        <a:cs typeface="+mn-cs"/>
      </a:defRPr>
    </a:lvl8pPr>
    <a:lvl9pPr marL="2743200" lvl="8"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AB0EBF-CF63-4E57-B0E0-B6714BC10803}" v="10" dt="2023-11-03T17:51:01.8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420"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9981B592-AEF7-4F19-89CE-62E2656F1C5E}" type="datetimeFigureOut">
              <a:rPr lang="en-IN" smtClean="0"/>
              <a:pPr/>
              <a:t>03-11-2023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D5559C-9A1D-465C-BD22-C64000BBBB10}" type="slidenum">
              <a:rPr lang="en-IN" smtClean="0"/>
              <a:pPr/>
              <a:t>‹#›</a:t>
            </a:fld>
            <a:endParaRPr lang="en-IN"/>
          </a:p>
        </p:txBody>
      </p:sp>
    </p:spTree>
    <p:extLst>
      <p:ext uri="{BB962C8B-B14F-4D97-AF65-F5344CB8AC3E}">
        <p14:creationId xmlns:p14="http://schemas.microsoft.com/office/powerpoint/2010/main" val="311978485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D5559C-9A1D-465C-BD22-C64000BBBB10}" type="slidenum">
              <a:rPr lang="en-IN" smtClean="0"/>
              <a:pPr/>
              <a:t>13</a:t>
            </a:fld>
            <a:endParaRPr lang="en-IN"/>
          </a:p>
        </p:txBody>
      </p:sp>
    </p:spTree>
    <p:extLst>
      <p:ext uri="{BB962C8B-B14F-4D97-AF65-F5344CB8AC3E}">
        <p14:creationId xmlns:p14="http://schemas.microsoft.com/office/powerpoint/2010/main" val="1212574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FE9C4-19AC-4D01-81DA-E140B97A9BAC}"/>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44BCA5E5-3A78-455F-A1D5-145EA9173844}"/>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BA8103-6802-402E-8A9C-2FB10C13AF4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9AEAE19A-DC0A-4D53-A4FB-E883E9391AD9}"/>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6" name="Slide Number Placeholder 5">
            <a:extLst>
              <a:ext uri="{FF2B5EF4-FFF2-40B4-BE49-F238E27FC236}">
                <a16:creationId xmlns:a16="http://schemas.microsoft.com/office/drawing/2014/main" id="{017209EA-FF5B-4648-B17D-3689B5157532}"/>
              </a:ext>
            </a:extLst>
          </p:cNvPr>
          <p:cNvSpPr>
            <a:spLocks noGrp="1"/>
          </p:cNvSpPr>
          <p:nvPr>
            <p:ph type="sldNum" sz="quarter" idx="12"/>
          </p:nvPr>
        </p:nvSpPr>
        <p:spPr/>
        <p:txBody>
          <a:bodyPr/>
          <a:lstStyle/>
          <a:p>
            <a:fld id="{3FCAF691-C30B-4477-A4FB-AFF7F164B000}" type="slidenum">
              <a:rPr lang="en-IN" smtClean="0"/>
              <a:pPr/>
              <a:t>‹#›</a:t>
            </a:fld>
            <a:endParaRPr lang="en-IN"/>
          </a:p>
        </p:txBody>
      </p:sp>
    </p:spTree>
    <p:extLst>
      <p:ext uri="{BB962C8B-B14F-4D97-AF65-F5344CB8AC3E}">
        <p14:creationId xmlns:p14="http://schemas.microsoft.com/office/powerpoint/2010/main" val="1827367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DBA33-3BCA-4D04-8B42-26F6BB1720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73B614-80E5-43E5-ACC0-10C0948786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10C068-F4B8-4482-BCC2-F12B8405BE9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2756C726-B8F7-46D8-A302-A3C69CBCE485}"/>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6" name="Slide Number Placeholder 5">
            <a:extLst>
              <a:ext uri="{FF2B5EF4-FFF2-40B4-BE49-F238E27FC236}">
                <a16:creationId xmlns:a16="http://schemas.microsoft.com/office/drawing/2014/main" id="{BB672F82-7742-49B4-9D22-A703AE78350A}"/>
              </a:ext>
            </a:extLst>
          </p:cNvPr>
          <p:cNvSpPr>
            <a:spLocks noGrp="1"/>
          </p:cNvSpPr>
          <p:nvPr>
            <p:ph type="sldNum" sz="quarter" idx="12"/>
          </p:nvPr>
        </p:nvSpPr>
        <p:spPr/>
        <p:txBody>
          <a:bodyPr/>
          <a:lstStyle/>
          <a:p>
            <a:fld id="{3FCAF691-C30B-4477-A4FB-AFF7F164B000}" type="slidenum">
              <a:rPr lang="en-IN" smtClean="0"/>
              <a:pPr/>
              <a:t>‹#›</a:t>
            </a:fld>
            <a:endParaRPr lang="en-IN"/>
          </a:p>
        </p:txBody>
      </p:sp>
    </p:spTree>
    <p:extLst>
      <p:ext uri="{BB962C8B-B14F-4D97-AF65-F5344CB8AC3E}">
        <p14:creationId xmlns:p14="http://schemas.microsoft.com/office/powerpoint/2010/main" val="2519751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894F4A-84CD-42EC-A311-E7DDDE5B9138}"/>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A6F8A3-D97A-477F-8A9F-5D2D8FC9CD93}"/>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DC056D-23ED-4173-85A0-B789F940CF41}"/>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D5C1BBEB-F29D-4181-968D-AF3F415CEC4F}"/>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6" name="Slide Number Placeholder 5">
            <a:extLst>
              <a:ext uri="{FF2B5EF4-FFF2-40B4-BE49-F238E27FC236}">
                <a16:creationId xmlns:a16="http://schemas.microsoft.com/office/drawing/2014/main" id="{0FA03474-7DC7-49B8-A4C4-B10099ED3194}"/>
              </a:ext>
            </a:extLst>
          </p:cNvPr>
          <p:cNvSpPr>
            <a:spLocks noGrp="1"/>
          </p:cNvSpPr>
          <p:nvPr>
            <p:ph type="sldNum" sz="quarter" idx="12"/>
          </p:nvPr>
        </p:nvSpPr>
        <p:spPr/>
        <p:txBody>
          <a:bodyPr/>
          <a:lstStyle/>
          <a:p>
            <a:fld id="{3FCAF691-C30B-4477-A4FB-AFF7F164B000}" type="slidenum">
              <a:rPr lang="en-IN" smtClean="0"/>
              <a:pPr/>
              <a:t>‹#›</a:t>
            </a:fld>
            <a:endParaRPr lang="en-IN"/>
          </a:p>
        </p:txBody>
      </p:sp>
    </p:spTree>
    <p:extLst>
      <p:ext uri="{BB962C8B-B14F-4D97-AF65-F5344CB8AC3E}">
        <p14:creationId xmlns:p14="http://schemas.microsoft.com/office/powerpoint/2010/main" val="385764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FBEFC-853B-4E71-90C0-35BD8D1F83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AD4BB9-BDA4-4C04-BA11-57AE021A73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11086A-60FA-47B2-80EA-B781B0D07FF2}"/>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4C0DE884-2704-4762-B1F7-A390B52525A3}"/>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6" name="Slide Number Placeholder 5">
            <a:extLst>
              <a:ext uri="{FF2B5EF4-FFF2-40B4-BE49-F238E27FC236}">
                <a16:creationId xmlns:a16="http://schemas.microsoft.com/office/drawing/2014/main" id="{4A9461B4-73E9-4628-92E8-74939F9E75BC}"/>
              </a:ext>
            </a:extLst>
          </p:cNvPr>
          <p:cNvSpPr>
            <a:spLocks noGrp="1"/>
          </p:cNvSpPr>
          <p:nvPr>
            <p:ph type="sldNum" sz="quarter" idx="12"/>
          </p:nvPr>
        </p:nvSpPr>
        <p:spPr/>
        <p:txBody>
          <a:bodyPr/>
          <a:lstStyle/>
          <a:p>
            <a:fld id="{3FCAF691-C30B-4477-A4FB-AFF7F164B000}" type="slidenum">
              <a:rPr lang="en-IN" smtClean="0"/>
              <a:pPr/>
              <a:t>‹#›</a:t>
            </a:fld>
            <a:endParaRPr lang="en-IN"/>
          </a:p>
        </p:txBody>
      </p:sp>
    </p:spTree>
    <p:extLst>
      <p:ext uri="{BB962C8B-B14F-4D97-AF65-F5344CB8AC3E}">
        <p14:creationId xmlns:p14="http://schemas.microsoft.com/office/powerpoint/2010/main" val="7522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0589E-9D4B-44E6-BF11-C075A0629675}"/>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2C8F49-9067-4135-A992-6FB9ECEA2A98}"/>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CD58BF-DC88-48A8-8054-8760C54DAE4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B410900E-11FD-4ACA-8E87-4EC87F1A1911}"/>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6" name="Slide Number Placeholder 5">
            <a:extLst>
              <a:ext uri="{FF2B5EF4-FFF2-40B4-BE49-F238E27FC236}">
                <a16:creationId xmlns:a16="http://schemas.microsoft.com/office/drawing/2014/main" id="{D8AF7084-87E6-4F73-9995-37B9D5DA77B1}"/>
              </a:ext>
            </a:extLst>
          </p:cNvPr>
          <p:cNvSpPr>
            <a:spLocks noGrp="1"/>
          </p:cNvSpPr>
          <p:nvPr>
            <p:ph type="sldNum" sz="quarter" idx="12"/>
          </p:nvPr>
        </p:nvSpPr>
        <p:spPr/>
        <p:txBody>
          <a:bodyPr/>
          <a:lstStyle/>
          <a:p>
            <a:fld id="{3FCAF691-C30B-4477-A4FB-AFF7F164B000}" type="slidenum">
              <a:rPr lang="en-IN" smtClean="0"/>
              <a:pPr/>
              <a:t>‹#›</a:t>
            </a:fld>
            <a:endParaRPr lang="en-IN"/>
          </a:p>
        </p:txBody>
      </p:sp>
    </p:spTree>
    <p:extLst>
      <p:ext uri="{BB962C8B-B14F-4D97-AF65-F5344CB8AC3E}">
        <p14:creationId xmlns:p14="http://schemas.microsoft.com/office/powerpoint/2010/main" val="1995462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22823-44FC-4F0E-988B-2ACF3A6CE4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CB5ADA-214B-4BFF-9D95-4AACAA678348}"/>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A0DDFE-CE85-4487-A2F7-D43D9AD99D2F}"/>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FE3102-E054-4C70-8672-73C06D74E67B}"/>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3AADA228-140D-4F9B-A2FE-74BFB213CF25}"/>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7" name="Slide Number Placeholder 6">
            <a:extLst>
              <a:ext uri="{FF2B5EF4-FFF2-40B4-BE49-F238E27FC236}">
                <a16:creationId xmlns:a16="http://schemas.microsoft.com/office/drawing/2014/main" id="{728C3789-8D8D-4D5C-A015-00F074C78764}"/>
              </a:ext>
            </a:extLst>
          </p:cNvPr>
          <p:cNvSpPr>
            <a:spLocks noGrp="1"/>
          </p:cNvSpPr>
          <p:nvPr>
            <p:ph type="sldNum" sz="quarter" idx="12"/>
          </p:nvPr>
        </p:nvSpPr>
        <p:spPr/>
        <p:txBody>
          <a:bodyPr/>
          <a:lstStyle/>
          <a:p>
            <a:fld id="{3FCAF691-C30B-4477-A4FB-AFF7F164B000}" type="slidenum">
              <a:rPr lang="en-IN" smtClean="0"/>
              <a:pPr/>
              <a:t>‹#›</a:t>
            </a:fld>
            <a:endParaRPr lang="en-IN"/>
          </a:p>
        </p:txBody>
      </p:sp>
    </p:spTree>
    <p:extLst>
      <p:ext uri="{BB962C8B-B14F-4D97-AF65-F5344CB8AC3E}">
        <p14:creationId xmlns:p14="http://schemas.microsoft.com/office/powerpoint/2010/main" val="3932263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DAFB0-2CA1-458E-8D17-13C9D16023B7}"/>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598FFF-DC4E-46B0-93F5-FAB67A7D4A58}"/>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5204111-7E13-4A52-A9E1-956A87C87EDF}"/>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A34A28-7BD2-4B06-ABF5-89A47C156453}"/>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6BDF0-5B29-4A2F-8CC0-14E57446D9A1}"/>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41CA3A-A01B-4B5C-A4F8-C14D8EC45F28}"/>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88FCAA6B-C991-48DE-B578-AE2A9961C3C1}"/>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9" name="Slide Number Placeholder 8">
            <a:extLst>
              <a:ext uri="{FF2B5EF4-FFF2-40B4-BE49-F238E27FC236}">
                <a16:creationId xmlns:a16="http://schemas.microsoft.com/office/drawing/2014/main" id="{D005B9A6-E7CF-4D3D-9193-F5CCF0408725}"/>
              </a:ext>
            </a:extLst>
          </p:cNvPr>
          <p:cNvSpPr>
            <a:spLocks noGrp="1"/>
          </p:cNvSpPr>
          <p:nvPr>
            <p:ph type="sldNum" sz="quarter" idx="12"/>
          </p:nvPr>
        </p:nvSpPr>
        <p:spPr/>
        <p:txBody>
          <a:bodyPr/>
          <a:lstStyle/>
          <a:p>
            <a:fld id="{3FCAF691-C30B-4477-A4FB-AFF7F164B000}" type="slidenum">
              <a:rPr lang="en-IN" smtClean="0"/>
              <a:pPr/>
              <a:t>‹#›</a:t>
            </a:fld>
            <a:endParaRPr lang="en-IN"/>
          </a:p>
        </p:txBody>
      </p:sp>
    </p:spTree>
    <p:extLst>
      <p:ext uri="{BB962C8B-B14F-4D97-AF65-F5344CB8AC3E}">
        <p14:creationId xmlns:p14="http://schemas.microsoft.com/office/powerpoint/2010/main" val="3722196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DAF43-78DB-4D57-9B2D-80B50CE225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681968-C016-4D62-894F-92EC20981B84}"/>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A43BC0E1-975B-4302-8CF3-C520CED7189D}"/>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5" name="Slide Number Placeholder 4">
            <a:extLst>
              <a:ext uri="{FF2B5EF4-FFF2-40B4-BE49-F238E27FC236}">
                <a16:creationId xmlns:a16="http://schemas.microsoft.com/office/drawing/2014/main" id="{C92DAC7F-9355-4792-84EA-A4C808E3F218}"/>
              </a:ext>
            </a:extLst>
          </p:cNvPr>
          <p:cNvSpPr>
            <a:spLocks noGrp="1"/>
          </p:cNvSpPr>
          <p:nvPr>
            <p:ph type="sldNum" sz="quarter" idx="12"/>
          </p:nvPr>
        </p:nvSpPr>
        <p:spPr/>
        <p:txBody>
          <a:bodyPr/>
          <a:lstStyle/>
          <a:p>
            <a:fld id="{3FCAF691-C30B-4477-A4FB-AFF7F164B000}" type="slidenum">
              <a:rPr lang="en-IN" smtClean="0"/>
              <a:pPr/>
              <a:t>‹#›</a:t>
            </a:fld>
            <a:endParaRPr lang="en-IN"/>
          </a:p>
        </p:txBody>
      </p:sp>
    </p:spTree>
    <p:extLst>
      <p:ext uri="{BB962C8B-B14F-4D97-AF65-F5344CB8AC3E}">
        <p14:creationId xmlns:p14="http://schemas.microsoft.com/office/powerpoint/2010/main" val="1815359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56E9C9-69F5-4D64-AFCA-189935E7A949}"/>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C3FB54D1-AD89-4CA0-8134-5D2BAF3393B5}"/>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4" name="Slide Number Placeholder 3">
            <a:extLst>
              <a:ext uri="{FF2B5EF4-FFF2-40B4-BE49-F238E27FC236}">
                <a16:creationId xmlns:a16="http://schemas.microsoft.com/office/drawing/2014/main" id="{413B8272-E3A3-4683-B86E-79218886BA30}"/>
              </a:ext>
            </a:extLst>
          </p:cNvPr>
          <p:cNvSpPr>
            <a:spLocks noGrp="1"/>
          </p:cNvSpPr>
          <p:nvPr>
            <p:ph type="sldNum" sz="quarter" idx="12"/>
          </p:nvPr>
        </p:nvSpPr>
        <p:spPr/>
        <p:txBody>
          <a:bodyPr/>
          <a:lstStyle/>
          <a:p>
            <a:fld id="{3FCAF691-C30B-4477-A4FB-AFF7F164B000}" type="slidenum">
              <a:rPr lang="en-IN" smtClean="0"/>
              <a:pPr/>
              <a:t>‹#›</a:t>
            </a:fld>
            <a:endParaRPr lang="en-IN"/>
          </a:p>
        </p:txBody>
      </p:sp>
    </p:spTree>
    <p:extLst>
      <p:ext uri="{BB962C8B-B14F-4D97-AF65-F5344CB8AC3E}">
        <p14:creationId xmlns:p14="http://schemas.microsoft.com/office/powerpoint/2010/main" val="405398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8ADB3-F3C8-4862-AF7F-04DDE9A441E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9489C0-5D66-43A0-995C-51CDB2B895D5}"/>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969A2F6-A867-42FE-8C9C-0CD7E6653E7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a:extLst>
              <a:ext uri="{FF2B5EF4-FFF2-40B4-BE49-F238E27FC236}">
                <a16:creationId xmlns:a16="http://schemas.microsoft.com/office/drawing/2014/main" id="{B1724A67-3315-4540-9790-4166A5A82574}"/>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25DC2BE8-6B25-4D6D-A216-0288779C1086}"/>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7" name="Slide Number Placeholder 6">
            <a:extLst>
              <a:ext uri="{FF2B5EF4-FFF2-40B4-BE49-F238E27FC236}">
                <a16:creationId xmlns:a16="http://schemas.microsoft.com/office/drawing/2014/main" id="{C8F23A18-5A76-4536-926B-E6B38286EE49}"/>
              </a:ext>
            </a:extLst>
          </p:cNvPr>
          <p:cNvSpPr>
            <a:spLocks noGrp="1"/>
          </p:cNvSpPr>
          <p:nvPr>
            <p:ph type="sldNum" sz="quarter" idx="12"/>
          </p:nvPr>
        </p:nvSpPr>
        <p:spPr/>
        <p:txBody>
          <a:bodyPr/>
          <a:lstStyle/>
          <a:p>
            <a:fld id="{3FCAF691-C30B-4477-A4FB-AFF7F164B000}" type="slidenum">
              <a:rPr lang="en-IN" smtClean="0"/>
              <a:pPr/>
              <a:t>‹#›</a:t>
            </a:fld>
            <a:endParaRPr lang="en-IN"/>
          </a:p>
        </p:txBody>
      </p:sp>
    </p:spTree>
    <p:extLst>
      <p:ext uri="{BB962C8B-B14F-4D97-AF65-F5344CB8AC3E}">
        <p14:creationId xmlns:p14="http://schemas.microsoft.com/office/powerpoint/2010/main" val="87258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43C2C-789D-4AF3-A6E0-0AE714409AD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A586BE-F0E8-46DC-B95E-EBCA679965BD}"/>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C35E20C7-39DD-4D17-B93E-E92481C7AFB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a:extLst>
              <a:ext uri="{FF2B5EF4-FFF2-40B4-BE49-F238E27FC236}">
                <a16:creationId xmlns:a16="http://schemas.microsoft.com/office/drawing/2014/main" id="{EB26E00D-6FB3-4F93-91B6-3385B363A08C}"/>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F4432EE8-F875-4115-8DB6-6E4C5A4D21ED}"/>
              </a:ext>
            </a:extLst>
          </p:cNvPr>
          <p:cNvSpPr>
            <a:spLocks noGrp="1"/>
          </p:cNvSpPr>
          <p:nvPr>
            <p:ph type="ftr" sz="quarter" idx="11"/>
          </p:nvPr>
        </p:nvSpPr>
        <p:spPr/>
        <p:txBody>
          <a:bodyPr/>
          <a:lstStyle/>
          <a:p>
            <a:r>
              <a:rPr lang="en-US"/>
              <a:t>Faculty Name(optional), Department of ______Engineering, VIIT,Pune-48</a:t>
            </a:r>
            <a:endParaRPr lang="en-IN"/>
          </a:p>
        </p:txBody>
      </p:sp>
      <p:sp>
        <p:nvSpPr>
          <p:cNvPr id="7" name="Slide Number Placeholder 6">
            <a:extLst>
              <a:ext uri="{FF2B5EF4-FFF2-40B4-BE49-F238E27FC236}">
                <a16:creationId xmlns:a16="http://schemas.microsoft.com/office/drawing/2014/main" id="{C4D366B0-CAEE-4D99-8704-EBC2029AC63D}"/>
              </a:ext>
            </a:extLst>
          </p:cNvPr>
          <p:cNvSpPr>
            <a:spLocks noGrp="1"/>
          </p:cNvSpPr>
          <p:nvPr>
            <p:ph type="sldNum" sz="quarter" idx="12"/>
          </p:nvPr>
        </p:nvSpPr>
        <p:spPr/>
        <p:txBody>
          <a:bodyPr/>
          <a:lstStyle/>
          <a:p>
            <a:fld id="{3FCAF691-C30B-4477-A4FB-AFF7F164B000}" type="slidenum">
              <a:rPr lang="en-IN" smtClean="0"/>
              <a:pPr/>
              <a:t>‹#›</a:t>
            </a:fld>
            <a:endParaRPr lang="en-IN"/>
          </a:p>
        </p:txBody>
      </p:sp>
    </p:spTree>
    <p:extLst>
      <p:ext uri="{BB962C8B-B14F-4D97-AF65-F5344CB8AC3E}">
        <p14:creationId xmlns:p14="http://schemas.microsoft.com/office/powerpoint/2010/main" val="1035520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72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A35254-BA2C-4834-85C4-C01A1408BB62}"/>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11206B-E85F-4151-9F6F-B42BD4F2A14C}"/>
              </a:ext>
            </a:extLst>
          </p:cNvPr>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7575DC-D9A3-4246-8E04-359C1E241650}"/>
              </a:ext>
            </a:extLst>
          </p:cNvPr>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A17412CA-D198-4AFA-9ADD-37508EAD6F93}"/>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r>
              <a:rPr lang="en-US"/>
              <a:t>Faculty Name(optional), Department of ______Engineering, VIIT,Pune-48</a:t>
            </a:r>
            <a:endParaRPr lang="en-IN"/>
          </a:p>
        </p:txBody>
      </p:sp>
      <p:sp>
        <p:nvSpPr>
          <p:cNvPr id="6" name="Slide Number Placeholder 5">
            <a:extLst>
              <a:ext uri="{FF2B5EF4-FFF2-40B4-BE49-F238E27FC236}">
                <a16:creationId xmlns:a16="http://schemas.microsoft.com/office/drawing/2014/main" id="{5F525125-6F41-48E5-B98E-9C500B8810AA}"/>
              </a:ext>
            </a:extLst>
          </p:cNvPr>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3FCAF691-C30B-4477-A4FB-AFF7F164B000}" type="slidenum">
              <a:rPr lang="en-IN" smtClean="0"/>
              <a:pPr/>
              <a:t>‹#›</a:t>
            </a:fld>
            <a:endParaRPr lang="en-IN"/>
          </a:p>
        </p:txBody>
      </p:sp>
    </p:spTree>
    <p:extLst>
      <p:ext uri="{BB962C8B-B14F-4D97-AF65-F5344CB8AC3E}">
        <p14:creationId xmlns:p14="http://schemas.microsoft.com/office/powerpoint/2010/main" val="318238489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2E6DDC4-FD95-4802-92CF-9A0A66152708}"/>
              </a:ext>
            </a:extLst>
          </p:cNvPr>
          <p:cNvSpPr>
            <a:spLocks noGrp="1"/>
          </p:cNvSpPr>
          <p:nvPr>
            <p:ph type="subTitle" idx="1"/>
          </p:nvPr>
        </p:nvSpPr>
        <p:spPr>
          <a:xfrm>
            <a:off x="974616" y="1448162"/>
            <a:ext cx="7214214" cy="984702"/>
          </a:xfrm>
        </p:spPr>
        <p:txBody>
          <a:bodyPr>
            <a:noAutofit/>
          </a:bodyPr>
          <a:lstStyle/>
          <a:p>
            <a:pPr>
              <a:lnSpc>
                <a:spcPct val="100000"/>
              </a:lnSpc>
              <a:spcBef>
                <a:spcPts val="0"/>
              </a:spcBef>
            </a:pPr>
            <a:r>
              <a:rPr lang="en-IN" sz="2000" b="1" dirty="0"/>
              <a:t>Name of Student : Roshan Santosh Jadhav</a:t>
            </a:r>
          </a:p>
          <a:p>
            <a:pPr>
              <a:lnSpc>
                <a:spcPct val="100000"/>
              </a:lnSpc>
              <a:spcBef>
                <a:spcPts val="0"/>
              </a:spcBef>
            </a:pPr>
            <a:r>
              <a:rPr lang="en-IN" sz="2000" b="1" dirty="0"/>
              <a:t>Roll Number : 311066</a:t>
            </a:r>
          </a:p>
          <a:p>
            <a:pPr>
              <a:lnSpc>
                <a:spcPct val="100000"/>
              </a:lnSpc>
              <a:spcBef>
                <a:spcPts val="0"/>
              </a:spcBef>
            </a:pPr>
            <a:r>
              <a:rPr lang="en-IN" sz="2000" b="1" dirty="0"/>
              <a:t>Gr. Number : 22220205</a:t>
            </a:r>
          </a:p>
          <a:p>
            <a:pPr>
              <a:lnSpc>
                <a:spcPct val="100000"/>
              </a:lnSpc>
              <a:spcBef>
                <a:spcPts val="0"/>
              </a:spcBef>
            </a:pPr>
            <a:r>
              <a:rPr lang="en-IN" sz="2000" b="1" dirty="0"/>
              <a:t>Department of Electronics and Telecommunication Engineering</a:t>
            </a:r>
          </a:p>
          <a:p>
            <a:pPr>
              <a:lnSpc>
                <a:spcPct val="100000"/>
              </a:lnSpc>
              <a:spcBef>
                <a:spcPts val="0"/>
              </a:spcBef>
            </a:pPr>
            <a:r>
              <a:rPr lang="en-US" sz="2000" b="1" dirty="0"/>
              <a:t>Course Name: Intellectual Property Rights</a:t>
            </a:r>
          </a:p>
          <a:p>
            <a:pPr>
              <a:lnSpc>
                <a:spcPct val="100000"/>
              </a:lnSpc>
              <a:spcBef>
                <a:spcPts val="0"/>
              </a:spcBef>
            </a:pPr>
            <a:r>
              <a:rPr lang="en-US" sz="2000" b="1" dirty="0"/>
              <a:t>Guide: Dr. </a:t>
            </a:r>
            <a:r>
              <a:rPr lang="en-US" sz="2000" b="1" dirty="0" err="1"/>
              <a:t>Ketki</a:t>
            </a:r>
            <a:r>
              <a:rPr lang="en-US" sz="2000" b="1" dirty="0"/>
              <a:t> P. </a:t>
            </a:r>
            <a:r>
              <a:rPr lang="en-US" sz="2000" b="1" dirty="0" err="1"/>
              <a:t>Kshirsagar</a:t>
            </a:r>
            <a:endParaRPr lang="en-IN" sz="2000" b="1" dirty="0"/>
          </a:p>
        </p:txBody>
      </p:sp>
      <p:sp>
        <p:nvSpPr>
          <p:cNvPr id="5" name="Subtitle 2">
            <a:extLst>
              <a:ext uri="{FF2B5EF4-FFF2-40B4-BE49-F238E27FC236}">
                <a16:creationId xmlns:a16="http://schemas.microsoft.com/office/drawing/2014/main" id="{82E6DDC4-FD95-4802-92CF-9A0A66152708}"/>
              </a:ext>
            </a:extLst>
          </p:cNvPr>
          <p:cNvSpPr txBox="1">
            <a:spLocks/>
          </p:cNvSpPr>
          <p:nvPr/>
        </p:nvSpPr>
        <p:spPr>
          <a:xfrm>
            <a:off x="249210" y="4021068"/>
            <a:ext cx="8645581" cy="420461"/>
          </a:xfrm>
          <a:prstGeom prst="rect">
            <a:avLst/>
          </a:prstGeom>
          <a:solidFill>
            <a:srgbClr val="25A2FF"/>
          </a:solidFill>
          <a:ln>
            <a:noFill/>
          </a:ln>
        </p:spPr>
        <p:style>
          <a:lnRef idx="1">
            <a:schemeClr val="accent1"/>
          </a:lnRef>
          <a:fillRef idx="3">
            <a:schemeClr val="accent1"/>
          </a:fillRef>
          <a:effectRef idx="2">
            <a:schemeClr val="accent1"/>
          </a:effectRef>
          <a:fontRef idx="minor">
            <a:schemeClr val="lt1"/>
          </a:fontRef>
        </p:style>
        <p:txBody>
          <a:bodyPr vert="horz" lIns="68580" tIns="34290" rIns="68580" bIns="3429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IN" sz="2000" b="1" dirty="0">
                <a:solidFill>
                  <a:schemeClr val="bg1"/>
                </a:solidFill>
                <a:latin typeface="Arial" pitchFamily="34" charset="0"/>
                <a:cs typeface="Arial" pitchFamily="34" charset="0"/>
              </a:rPr>
              <a:t>BRACT’S, Vishwakarma Institute of Information Technology, Pune-48</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0185" y="3252751"/>
            <a:ext cx="712818" cy="775698"/>
          </a:xfrm>
          <a:prstGeom prst="rect">
            <a:avLst/>
          </a:prstGeom>
        </p:spPr>
      </p:pic>
      <p:sp>
        <p:nvSpPr>
          <p:cNvPr id="6" name="Rectangle 5"/>
          <p:cNvSpPr/>
          <p:nvPr/>
        </p:nvSpPr>
        <p:spPr>
          <a:xfrm>
            <a:off x="407052" y="4427922"/>
            <a:ext cx="8349342" cy="523220"/>
          </a:xfrm>
          <a:prstGeom prst="rect">
            <a:avLst/>
          </a:prstGeom>
        </p:spPr>
        <p:txBody>
          <a:bodyPr wrap="square">
            <a:spAutoFit/>
          </a:bodyPr>
          <a:lstStyle/>
          <a:p>
            <a:pPr algn="ctr"/>
            <a:r>
              <a:rPr lang="en-IN" b="1" dirty="0">
                <a:solidFill>
                  <a:schemeClr val="tx1">
                    <a:lumMod val="50000"/>
                    <a:lumOff val="50000"/>
                  </a:schemeClr>
                </a:solidFill>
                <a:latin typeface="Arial" pitchFamily="34" charset="0"/>
                <a:cs typeface="Arial" pitchFamily="34" charset="0"/>
              </a:rPr>
              <a:t>(An Autonomous Institute affiliated to Savitribai Phule Pune University)</a:t>
            </a:r>
          </a:p>
          <a:p>
            <a:pPr algn="ctr"/>
            <a:r>
              <a:rPr lang="en-IN" b="1" dirty="0">
                <a:solidFill>
                  <a:schemeClr val="tx1">
                    <a:lumMod val="50000"/>
                    <a:lumOff val="50000"/>
                  </a:schemeClr>
                </a:solidFill>
                <a:latin typeface="Arial" pitchFamily="34" charset="0"/>
                <a:cs typeface="Arial" pitchFamily="34" charset="0"/>
              </a:rPr>
              <a:t>(NBA and NAAC accredited, ISO 9001:2015 certified) </a:t>
            </a:r>
          </a:p>
        </p:txBody>
      </p:sp>
      <p:sp>
        <p:nvSpPr>
          <p:cNvPr id="12" name="TextBox 11">
            <a:extLst>
              <a:ext uri="{FF2B5EF4-FFF2-40B4-BE49-F238E27FC236}">
                <a16:creationId xmlns:a16="http://schemas.microsoft.com/office/drawing/2014/main" id="{9B8E7CDB-C8CC-0BD8-8413-F4901F17A007}"/>
              </a:ext>
            </a:extLst>
          </p:cNvPr>
          <p:cNvSpPr txBox="1"/>
          <p:nvPr/>
        </p:nvSpPr>
        <p:spPr>
          <a:xfrm>
            <a:off x="138398" y="247832"/>
            <a:ext cx="8756393" cy="1200329"/>
          </a:xfrm>
          <a:prstGeom prst="rect">
            <a:avLst/>
          </a:prstGeom>
          <a:noFill/>
        </p:spPr>
        <p:txBody>
          <a:bodyPr wrap="square">
            <a:spAutoFit/>
          </a:bodyPr>
          <a:lstStyle/>
          <a:p>
            <a:pPr algn="ctr"/>
            <a:endParaRPr lang="en-US" sz="2000" b="1" dirty="0">
              <a:solidFill>
                <a:srgbClr val="333333"/>
              </a:solidFill>
              <a:latin typeface="Roboto" panose="02000000000000000000" pitchFamily="2" charset="0"/>
            </a:endParaRPr>
          </a:p>
          <a:p>
            <a:pPr algn="ctr"/>
            <a:r>
              <a:rPr lang="en-US" sz="2000" b="1" i="0" dirty="0">
                <a:solidFill>
                  <a:srgbClr val="333333"/>
                </a:solidFill>
                <a:effectLst/>
                <a:latin typeface="Roboto" panose="02000000000000000000" pitchFamily="2" charset="0"/>
              </a:rPr>
              <a:t>Ballistic plate of bulletproof jacket. </a:t>
            </a:r>
          </a:p>
          <a:p>
            <a:pPr algn="ctr"/>
            <a:endParaRPr lang="en-IN" sz="3200" b="1" i="0" dirty="0">
              <a:solidFill>
                <a:srgbClr val="333333"/>
              </a:solidFill>
              <a:effectLst/>
              <a:latin typeface="Roboto" panose="02000000000000000000" pitchFamily="2" charset="0"/>
            </a:endParaRPr>
          </a:p>
        </p:txBody>
      </p:sp>
    </p:spTree>
    <p:extLst>
      <p:ext uri="{BB962C8B-B14F-4D97-AF65-F5344CB8AC3E}">
        <p14:creationId xmlns:p14="http://schemas.microsoft.com/office/powerpoint/2010/main" val="2675140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72088" cy="51435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8" name="Title 7"/>
          <p:cNvSpPr>
            <a:spLocks noGrp="1"/>
          </p:cNvSpPr>
          <p:nvPr>
            <p:ph type="title"/>
          </p:nvPr>
        </p:nvSpPr>
        <p:spPr>
          <a:xfrm>
            <a:off x="628650" y="482600"/>
            <a:ext cx="3943350" cy="45719"/>
          </a:xfrm>
        </p:spPr>
        <p:txBody>
          <a:bodyPr vert="horz" lIns="91440" tIns="45720" rIns="91440" bIns="45720" rtlCol="0" anchor="ctr">
            <a:normAutofit fontScale="90000"/>
          </a:bodyPr>
          <a:lstStyle/>
          <a:p>
            <a:pPr defTabSz="914400"/>
            <a:r>
              <a:rPr lang="en-US" sz="4400" kern="1200" dirty="0">
                <a:solidFill>
                  <a:schemeClr val="tx1"/>
                </a:solidFill>
                <a:latin typeface="+mj-lt"/>
                <a:ea typeface="+mj-ea"/>
                <a:cs typeface="+mj-cs"/>
              </a:rPr>
              <a:t>Valuable tool</a:t>
            </a:r>
          </a:p>
        </p:txBody>
      </p:sp>
      <p:sp>
        <p:nvSpPr>
          <p:cNvPr id="3" name="TextBox 2">
            <a:extLst>
              <a:ext uri="{FF2B5EF4-FFF2-40B4-BE49-F238E27FC236}">
                <a16:creationId xmlns:a16="http://schemas.microsoft.com/office/drawing/2014/main" id="{75DAD538-CFDD-1C77-94E9-E12253B1B2C7}"/>
              </a:ext>
            </a:extLst>
          </p:cNvPr>
          <p:cNvSpPr txBox="1"/>
          <p:nvPr/>
        </p:nvSpPr>
        <p:spPr>
          <a:xfrm>
            <a:off x="205741" y="988615"/>
            <a:ext cx="5927510" cy="3644106"/>
          </a:xfrm>
          <a:prstGeom prst="rect">
            <a:avLst/>
          </a:prstGeom>
        </p:spPr>
        <p:txBody>
          <a:bodyPr vert="horz" lIns="91440" tIns="45720" rIns="91440" bIns="45720" rtlCol="0">
            <a:normAutofit/>
          </a:bodyPr>
          <a:lstStyle/>
          <a:p>
            <a:pPr marL="400050" indent="-228600" defTabSz="914400">
              <a:lnSpc>
                <a:spcPct val="90000"/>
              </a:lnSpc>
              <a:spcAft>
                <a:spcPts val="600"/>
              </a:spcAft>
              <a:buFont typeface="Arial" panose="020B0604020202020204" pitchFamily="34" charset="0"/>
              <a:buChar char="•"/>
            </a:pPr>
            <a:r>
              <a:rPr lang="en-US" sz="1600" b="1" dirty="0">
                <a:effectLst/>
                <a:highlight>
                  <a:srgbClr val="FFFFFF"/>
                </a:highlight>
              </a:rPr>
              <a:t>1. Dual Defense Principles:</a:t>
            </a:r>
            <a:endParaRPr lang="en-US" sz="1600" b="1" dirty="0">
              <a:effectLst/>
            </a:endParaRPr>
          </a:p>
          <a:p>
            <a:pPr marL="400050" indent="-228600" defTabSz="914400">
              <a:lnSpc>
                <a:spcPct val="90000"/>
              </a:lnSpc>
              <a:spcAft>
                <a:spcPts val="600"/>
              </a:spcAft>
              <a:buFont typeface="Arial" panose="020B0604020202020204" pitchFamily="34" charset="0"/>
              <a:buChar char="•"/>
            </a:pPr>
            <a:r>
              <a:rPr lang="en-US" sz="1600" dirty="0">
                <a:effectLst/>
                <a:highlight>
                  <a:srgbClr val="FFFFFF"/>
                </a:highlight>
              </a:rPr>
              <a:t>   - The concept of primary and secondary defense principles is presented, representing a strategic approach to enhancing protection and safety. </a:t>
            </a:r>
            <a:endParaRPr lang="en-US" sz="1600" dirty="0">
              <a:effectLst/>
            </a:endParaRPr>
          </a:p>
          <a:p>
            <a:pPr marL="400050" indent="-228600" defTabSz="914400">
              <a:lnSpc>
                <a:spcPct val="90000"/>
              </a:lnSpc>
              <a:spcAft>
                <a:spcPts val="600"/>
              </a:spcAft>
              <a:buFont typeface="Arial" panose="020B0604020202020204" pitchFamily="34" charset="0"/>
              <a:buChar char="•"/>
            </a:pPr>
            <a:r>
              <a:rPr lang="en-US" sz="1600" b="1" dirty="0">
                <a:effectLst/>
                <a:highlight>
                  <a:srgbClr val="FFFFFF"/>
                </a:highlight>
              </a:rPr>
              <a:t>2. Sequential Arrangement:</a:t>
            </a:r>
            <a:endParaRPr lang="en-US" sz="1600" b="1" dirty="0">
              <a:effectLst/>
            </a:endParaRPr>
          </a:p>
          <a:p>
            <a:pPr marL="400050" indent="-228600" defTabSz="914400">
              <a:lnSpc>
                <a:spcPct val="90000"/>
              </a:lnSpc>
              <a:spcAft>
                <a:spcPts val="600"/>
              </a:spcAft>
              <a:buFont typeface="Arial" panose="020B0604020202020204" pitchFamily="34" charset="0"/>
              <a:buChar char="•"/>
            </a:pPr>
            <a:r>
              <a:rPr lang="en-US" sz="1600" dirty="0">
                <a:effectLst/>
                <a:highlight>
                  <a:srgbClr val="FFFFFF"/>
                </a:highlight>
              </a:rPr>
              <a:t>   - The method of sequentially arranging specific materials and layers for both primary and secondary defenses is described, outlining a structured approach to achieving better protection. </a:t>
            </a:r>
            <a:endParaRPr lang="en-US" sz="1600" dirty="0">
              <a:effectLst/>
            </a:endParaRPr>
          </a:p>
          <a:p>
            <a:pPr marL="400050" indent="-228600" defTabSz="914400">
              <a:lnSpc>
                <a:spcPct val="90000"/>
              </a:lnSpc>
              <a:spcAft>
                <a:spcPts val="600"/>
              </a:spcAft>
              <a:buFont typeface="Arial" panose="020B0604020202020204" pitchFamily="34" charset="0"/>
              <a:buChar char="•"/>
            </a:pPr>
            <a:r>
              <a:rPr lang="en-US" sz="1600" b="1" dirty="0">
                <a:effectLst/>
                <a:highlight>
                  <a:srgbClr val="FFFFFF"/>
                </a:highlight>
              </a:rPr>
              <a:t>3. Material Selection:</a:t>
            </a:r>
            <a:endParaRPr lang="en-US" sz="1600" b="1" dirty="0">
              <a:effectLst/>
            </a:endParaRPr>
          </a:p>
          <a:p>
            <a:pPr marL="400050" indent="-228600" defTabSz="914400">
              <a:lnSpc>
                <a:spcPct val="90000"/>
              </a:lnSpc>
              <a:spcAft>
                <a:spcPts val="600"/>
              </a:spcAft>
              <a:buFont typeface="Arial" panose="020B0604020202020204" pitchFamily="34" charset="0"/>
              <a:buChar char="•"/>
            </a:pPr>
            <a:r>
              <a:rPr lang="en-US" sz="1600" dirty="0">
                <a:effectLst/>
                <a:highlight>
                  <a:srgbClr val="FFFFFF"/>
                </a:highlight>
              </a:rPr>
              <a:t>   - The use of high heat-resistant and high-tensile-strength fabrics is emphasized, along with the incorporation of polyurethane-based resin film or PVB film to improve the tensile strength of the heatproof shock-absorbing sheets</a:t>
            </a:r>
            <a:r>
              <a:rPr lang="en-US" sz="700" dirty="0">
                <a:effectLst/>
                <a:highlight>
                  <a:srgbClr val="FFFFFF"/>
                </a:highlight>
              </a:rPr>
              <a:t>.</a:t>
            </a:r>
            <a:endParaRPr lang="en-US" sz="700" dirty="0">
              <a:effectLst/>
            </a:endParaRPr>
          </a:p>
          <a:p>
            <a:pPr indent="-228600" defTabSz="914400">
              <a:lnSpc>
                <a:spcPct val="90000"/>
              </a:lnSpc>
              <a:spcAft>
                <a:spcPts val="600"/>
              </a:spcAft>
              <a:buFont typeface="Arial" panose="020B0604020202020204" pitchFamily="34" charset="0"/>
              <a:buChar char="•"/>
            </a:pPr>
            <a:endParaRPr lang="en-US" sz="700" dirty="0"/>
          </a:p>
        </p:txBody>
      </p:sp>
      <p:pic>
        <p:nvPicPr>
          <p:cNvPr id="7" name="Picture 6" descr="A diagram of a vest&#10;&#10;Description automatically generated">
            <a:extLst>
              <a:ext uri="{FF2B5EF4-FFF2-40B4-BE49-F238E27FC236}">
                <a16:creationId xmlns:a16="http://schemas.microsoft.com/office/drawing/2014/main" id="{CFDCB709-3378-24AD-ED5C-2E2F04D5F966}"/>
              </a:ext>
            </a:extLst>
          </p:cNvPr>
          <p:cNvPicPr>
            <a:picLocks noChangeAspect="1"/>
          </p:cNvPicPr>
          <p:nvPr/>
        </p:nvPicPr>
        <p:blipFill>
          <a:blip r:embed="rId2"/>
          <a:stretch>
            <a:fillRect/>
          </a:stretch>
        </p:blipFill>
        <p:spPr>
          <a:xfrm>
            <a:off x="6022511" y="280132"/>
            <a:ext cx="3082290" cy="3745213"/>
          </a:xfrm>
          <a:prstGeom prst="rect">
            <a:avLst/>
          </a:prstGeom>
        </p:spPr>
      </p:pic>
      <p:sp>
        <p:nvSpPr>
          <p:cNvPr id="12"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flipV="1">
            <a:off x="6457950" y="5041105"/>
            <a:ext cx="2057400" cy="45719"/>
          </a:xfrm>
        </p:spPr>
        <p:txBody>
          <a:bodyPr vert="horz" lIns="91440" tIns="45720" rIns="91440" bIns="45720" rtlCol="0" anchor="ctr">
            <a:normAutofit fontScale="25000" lnSpcReduction="20000"/>
          </a:bodyPr>
          <a:lstStyle/>
          <a:p>
            <a:pPr defTabSz="914400">
              <a:lnSpc>
                <a:spcPct val="90000"/>
              </a:lnSpc>
              <a:spcAft>
                <a:spcPts val="600"/>
              </a:spcAft>
            </a:pPr>
            <a:endParaRPr lang="en-US" sz="1200" b="1"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2" name="Rectangle 1">
            <a:extLst>
              <a:ext uri="{FF2B5EF4-FFF2-40B4-BE49-F238E27FC236}">
                <a16:creationId xmlns:a16="http://schemas.microsoft.com/office/drawing/2014/main" id="{C2370B55-6B2E-BA14-51B5-25CCA7372FF5}"/>
              </a:ext>
            </a:extLst>
          </p:cNvPr>
          <p:cNvSpPr/>
          <p:nvPr/>
        </p:nvSpPr>
        <p:spPr>
          <a:xfrm>
            <a:off x="0" y="4890813"/>
            <a:ext cx="9144000" cy="252687"/>
          </a:xfrm>
          <a:prstGeom prst="rect">
            <a:avLst/>
          </a:prstGeom>
          <a:solidFill>
            <a:srgbClr val="25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IN" b="1">
                <a:solidFill>
                  <a:schemeClr val="tx1"/>
                </a:solidFill>
              </a:rPr>
              <a:t>                    ROSHAN JADHAV</a:t>
            </a:r>
            <a:r>
              <a:rPr lang="en-US" b="1">
                <a:solidFill>
                  <a:schemeClr val="tx1"/>
                </a:solidFill>
              </a:rPr>
              <a:t>, Department of </a:t>
            </a:r>
            <a:r>
              <a:rPr lang="en-IN" sz="1400" b="1">
                <a:solidFill>
                  <a:schemeClr val="tx1"/>
                </a:solidFill>
              </a:rPr>
              <a:t>Electronics and Telecommunication</a:t>
            </a:r>
            <a:r>
              <a:rPr lang="en-US" b="1">
                <a:solidFill>
                  <a:schemeClr val="tx1"/>
                </a:solidFill>
              </a:rPr>
              <a:t> Engineering, VIIT, Pune-48                       10</a:t>
            </a:r>
            <a:endParaRPr lang="en-IN" b="1">
              <a:solidFill>
                <a:schemeClr val="tx1"/>
              </a:solidFill>
            </a:endParaRPr>
          </a:p>
        </p:txBody>
      </p:sp>
    </p:spTree>
    <p:extLst>
      <p:ext uri="{BB962C8B-B14F-4D97-AF65-F5344CB8AC3E}">
        <p14:creationId xmlns:p14="http://schemas.microsoft.com/office/powerpoint/2010/main" val="386832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pPr/>
              <a:t>11</a:t>
            </a:fld>
            <a:endParaRPr lang="en-IN" sz="1200" b="1" dirty="0">
              <a:solidFill>
                <a:schemeClr val="tx1"/>
              </a:solidFill>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8" name="Title 7"/>
          <p:cNvSpPr>
            <a:spLocks noGrp="1"/>
          </p:cNvSpPr>
          <p:nvPr>
            <p:ph type="title"/>
          </p:nvPr>
        </p:nvSpPr>
        <p:spPr>
          <a:xfrm>
            <a:off x="724623" y="22302"/>
            <a:ext cx="7886700" cy="994172"/>
          </a:xfrm>
        </p:spPr>
        <p:txBody>
          <a:bodyPr/>
          <a:lstStyle/>
          <a:p>
            <a:r>
              <a:rPr lang="en-US" dirty="0"/>
              <a:t>claims</a:t>
            </a:r>
          </a:p>
        </p:txBody>
      </p:sp>
      <p:sp>
        <p:nvSpPr>
          <p:cNvPr id="2" name="Rectangle 1">
            <a:extLst>
              <a:ext uri="{FF2B5EF4-FFF2-40B4-BE49-F238E27FC236}">
                <a16:creationId xmlns:a16="http://schemas.microsoft.com/office/drawing/2014/main" id="{A1246F6D-28FF-A481-2A6C-1BAAC044673E}"/>
              </a:ext>
            </a:extLst>
          </p:cNvPr>
          <p:cNvSpPr/>
          <p:nvPr/>
        </p:nvSpPr>
        <p:spPr>
          <a:xfrm>
            <a:off x="0" y="4890813"/>
            <a:ext cx="9144000" cy="252687"/>
          </a:xfrm>
          <a:prstGeom prst="rect">
            <a:avLst/>
          </a:prstGeom>
          <a:solidFill>
            <a:srgbClr val="25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                     ROSHAN JADHAV</a:t>
            </a:r>
            <a:r>
              <a:rPr lang="en-US" b="1" dirty="0">
                <a:solidFill>
                  <a:schemeClr val="tx1"/>
                </a:solidFill>
              </a:rPr>
              <a:t>, Department of </a:t>
            </a:r>
            <a:r>
              <a:rPr lang="en-IN" sz="1400" b="1" dirty="0">
                <a:solidFill>
                  <a:schemeClr val="tx1"/>
                </a:solidFill>
              </a:rPr>
              <a:t>Electronics and Telecommunication</a:t>
            </a:r>
            <a:r>
              <a:rPr lang="en-US" b="1" dirty="0">
                <a:solidFill>
                  <a:schemeClr val="tx1"/>
                </a:solidFill>
              </a:rPr>
              <a:t> Engineering, VIIT, Pune-48                      11</a:t>
            </a:r>
            <a:endParaRPr lang="en-IN" b="1" dirty="0">
              <a:solidFill>
                <a:schemeClr val="tx1"/>
              </a:solidFill>
            </a:endParaRPr>
          </a:p>
        </p:txBody>
      </p:sp>
      <p:sp>
        <p:nvSpPr>
          <p:cNvPr id="3" name="TextBox 2">
            <a:extLst>
              <a:ext uri="{FF2B5EF4-FFF2-40B4-BE49-F238E27FC236}">
                <a16:creationId xmlns:a16="http://schemas.microsoft.com/office/drawing/2014/main" id="{1A7BCB92-32B1-A4C9-EBAC-C8D3620A4919}"/>
              </a:ext>
            </a:extLst>
          </p:cNvPr>
          <p:cNvSpPr txBox="1"/>
          <p:nvPr/>
        </p:nvSpPr>
        <p:spPr>
          <a:xfrm>
            <a:off x="115376" y="930176"/>
            <a:ext cx="8758237" cy="2677656"/>
          </a:xfrm>
          <a:prstGeom prst="rect">
            <a:avLst/>
          </a:prstGeom>
          <a:noFill/>
        </p:spPr>
        <p:txBody>
          <a:bodyPr wrap="square" rtlCol="0">
            <a:spAutoFit/>
          </a:bodyPr>
          <a:lstStyle/>
          <a:p>
            <a:endParaRPr lang="en-IN" dirty="0"/>
          </a:p>
          <a:p>
            <a:r>
              <a:rPr lang="en-IN" dirty="0"/>
              <a:t>1. Ballistic plate for a bulletproof jacket with improved performance, flexibility, and wearability.</a:t>
            </a:r>
          </a:p>
          <a:p>
            <a:r>
              <a:rPr lang="en-IN" dirty="0"/>
              <a:t>2. Consists of a bulletproof distribution pad and a shock-absorbing pad without quilting.</a:t>
            </a:r>
          </a:p>
          <a:p>
            <a:r>
              <a:rPr lang="en-IN" dirty="0"/>
              <a:t>3. Bulletproof distribution pad comprises heatproof shock-absorbing sheet, heatproof distribution sheet, and bulletproof sheet.</a:t>
            </a:r>
          </a:p>
          <a:p>
            <a:r>
              <a:rPr lang="en-IN" dirty="0"/>
              <a:t>4. Shock-absorbing pad consists of first heatproof shock-absorbing sheet, flex pelt, and second heatproof shock-absorbing sheet.</a:t>
            </a:r>
          </a:p>
          <a:p>
            <a:r>
              <a:rPr lang="en-IN" dirty="0"/>
              <a:t>5. Heatproof shock-absorbing sheets on front and rear made of fabric with high heat resistance, plus polyurethane-based resin or PVB film for improved tensile strength and shock absorption.</a:t>
            </a:r>
          </a:p>
          <a:p>
            <a:r>
              <a:rPr lang="en-IN" dirty="0"/>
              <a:t>6. Flex pelt in shock-absorbing pad has aramid reinforcement net and aramid pelts.</a:t>
            </a:r>
          </a:p>
          <a:p>
            <a:r>
              <a:rPr lang="en-IN" dirty="0"/>
              <a:t>7. Trauma pad with first and second heatproof shock-absorbing sheets for shock absorption.</a:t>
            </a:r>
          </a:p>
          <a:p>
            <a:r>
              <a:rPr lang="en-IN" dirty="0"/>
              <a:t>8. Trauma pad placed in front and rear of hard </a:t>
            </a:r>
            <a:r>
              <a:rPr lang="en-IN" dirty="0" err="1"/>
              <a:t>armor</a:t>
            </a:r>
            <a:r>
              <a:rPr lang="en-IN" dirty="0"/>
              <a:t> to absorb transmitted shock energy.</a:t>
            </a:r>
          </a:p>
        </p:txBody>
      </p:sp>
    </p:spTree>
    <p:extLst>
      <p:ext uri="{BB962C8B-B14F-4D97-AF65-F5344CB8AC3E}">
        <p14:creationId xmlns:p14="http://schemas.microsoft.com/office/powerpoint/2010/main" val="386832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pPr/>
              <a:t>12</a:t>
            </a:fld>
            <a:endParaRPr lang="en-IN" sz="1200" b="1" dirty="0">
              <a:solidFill>
                <a:schemeClr val="tx1"/>
              </a:solidFill>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8" name="Title 7"/>
          <p:cNvSpPr>
            <a:spLocks noGrp="1"/>
          </p:cNvSpPr>
          <p:nvPr>
            <p:ph type="title"/>
          </p:nvPr>
        </p:nvSpPr>
        <p:spPr/>
        <p:txBody>
          <a:bodyPr/>
          <a:lstStyle/>
          <a:p>
            <a:r>
              <a:rPr lang="en-US" dirty="0"/>
              <a:t> Conclusion </a:t>
            </a:r>
          </a:p>
        </p:txBody>
      </p:sp>
      <p:sp>
        <p:nvSpPr>
          <p:cNvPr id="2" name="Rectangle 1">
            <a:extLst>
              <a:ext uri="{FF2B5EF4-FFF2-40B4-BE49-F238E27FC236}">
                <a16:creationId xmlns:a16="http://schemas.microsoft.com/office/drawing/2014/main" id="{F85C1B15-D117-4245-9485-9A5FA1671068}"/>
              </a:ext>
            </a:extLst>
          </p:cNvPr>
          <p:cNvSpPr/>
          <p:nvPr/>
        </p:nvSpPr>
        <p:spPr>
          <a:xfrm>
            <a:off x="0" y="4890813"/>
            <a:ext cx="9144000" cy="252687"/>
          </a:xfrm>
          <a:prstGeom prst="rect">
            <a:avLst/>
          </a:prstGeom>
          <a:solidFill>
            <a:srgbClr val="25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                     ROSHAN JADHAV</a:t>
            </a:r>
            <a:r>
              <a:rPr lang="en-US" b="1" dirty="0">
                <a:solidFill>
                  <a:schemeClr val="tx1"/>
                </a:solidFill>
              </a:rPr>
              <a:t>, Department of </a:t>
            </a:r>
            <a:r>
              <a:rPr lang="en-IN" sz="1400" b="1" dirty="0">
                <a:solidFill>
                  <a:schemeClr val="tx1"/>
                </a:solidFill>
              </a:rPr>
              <a:t>Electronics and Telecommunication</a:t>
            </a:r>
            <a:r>
              <a:rPr lang="en-US" b="1" dirty="0">
                <a:solidFill>
                  <a:schemeClr val="tx1"/>
                </a:solidFill>
              </a:rPr>
              <a:t> Engineering, VIIT, Pune-48                      12</a:t>
            </a:r>
            <a:endParaRPr lang="en-IN" b="1" dirty="0">
              <a:solidFill>
                <a:schemeClr val="tx1"/>
              </a:solidFill>
            </a:endParaRPr>
          </a:p>
        </p:txBody>
      </p:sp>
      <p:sp>
        <p:nvSpPr>
          <p:cNvPr id="4" name="Content Placeholder 3">
            <a:extLst>
              <a:ext uri="{FF2B5EF4-FFF2-40B4-BE49-F238E27FC236}">
                <a16:creationId xmlns:a16="http://schemas.microsoft.com/office/drawing/2014/main" id="{018719E0-0348-A6CF-4E95-50B9A881A2B9}"/>
              </a:ext>
            </a:extLst>
          </p:cNvPr>
          <p:cNvSpPr>
            <a:spLocks noGrp="1"/>
          </p:cNvSpPr>
          <p:nvPr>
            <p:ph idx="1"/>
          </p:nvPr>
        </p:nvSpPr>
        <p:spPr/>
        <p:txBody>
          <a:bodyPr>
            <a:normAutofit/>
          </a:bodyPr>
          <a:lstStyle/>
          <a:p>
            <a:pPr marL="0" indent="0">
              <a:buNone/>
            </a:pPr>
            <a:r>
              <a:rPr lang="en-US" sz="1800" dirty="0"/>
              <a:t>In conclusion, the present disclosure addresses critical challenges in ballistic protection by introducing an innovative ballistic plate for bulletproof jackets. This technology significantly enhances bulletproof performance, flexibility, and wearability while effectively absorbing and distributing shock energy. By reducing deformation due to heat and impact, it provides superior body protection. </a:t>
            </a:r>
          </a:p>
          <a:p>
            <a:pPr marL="0" indent="0">
              <a:buNone/>
            </a:pPr>
            <a:r>
              <a:rPr lang="en-US" sz="1800" dirty="0"/>
              <a:t>This innovative solution represents a significant advancement in ballistic protection technology, catering to diverse applications and industries where safety and cost-efficiency are paramount.</a:t>
            </a:r>
            <a:endParaRPr lang="en-IN" sz="1800" dirty="0"/>
          </a:p>
        </p:txBody>
      </p:sp>
    </p:spTree>
    <p:extLst>
      <p:ext uri="{BB962C8B-B14F-4D97-AF65-F5344CB8AC3E}">
        <p14:creationId xmlns:p14="http://schemas.microsoft.com/office/powerpoint/2010/main" val="386832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C49-0FED-4D6B-B28B-CEC15C30020F}"/>
              </a:ext>
            </a:extLst>
          </p:cNvPr>
          <p:cNvSpPr>
            <a:spLocks noGrp="1"/>
          </p:cNvSpPr>
          <p:nvPr>
            <p:ph type="title"/>
          </p:nvPr>
        </p:nvSpPr>
        <p:spPr>
          <a:xfrm>
            <a:off x="582051" y="21103"/>
            <a:ext cx="7886700" cy="728004"/>
          </a:xfrm>
        </p:spPr>
        <p:txBody>
          <a:bodyPr>
            <a:normAutofit/>
          </a:bodyPr>
          <a:lstStyle/>
          <a:p>
            <a:pPr algn="ctr"/>
            <a:r>
              <a:rPr lang="en-IN" sz="2700" b="1" dirty="0"/>
              <a:t>   </a:t>
            </a:r>
          </a:p>
        </p:txBody>
      </p:sp>
      <p:sp>
        <p:nvSpPr>
          <p:cNvPr id="3" name="Content Placeholder 2">
            <a:extLst>
              <a:ext uri="{FF2B5EF4-FFF2-40B4-BE49-F238E27FC236}">
                <a16:creationId xmlns:a16="http://schemas.microsoft.com/office/drawing/2014/main" id="{48F90B0E-ED9E-4B65-820F-8F4890616EC9}"/>
              </a:ext>
            </a:extLst>
          </p:cNvPr>
          <p:cNvSpPr>
            <a:spLocks noGrp="1"/>
          </p:cNvSpPr>
          <p:nvPr>
            <p:ph idx="1"/>
          </p:nvPr>
        </p:nvSpPr>
        <p:spPr>
          <a:xfrm>
            <a:off x="628650" y="601394"/>
            <a:ext cx="7886700" cy="4389120"/>
          </a:xfrm>
        </p:spPr>
        <p:txBody>
          <a:bodyPr/>
          <a:lstStyle/>
          <a:p>
            <a:pPr marL="0" indent="0">
              <a:buNone/>
            </a:pPr>
            <a:endParaRPr lang="en-IN" sz="1800" dirty="0">
              <a:solidFill>
                <a:schemeClr val="bg2">
                  <a:lumMod val="75000"/>
                </a:schemeClr>
              </a:solidFill>
            </a:endParaRPr>
          </a:p>
          <a:p>
            <a:pPr marL="0" indent="0">
              <a:buNone/>
            </a:pPr>
            <a:endParaRPr lang="en-IN" sz="1800" dirty="0">
              <a:solidFill>
                <a:schemeClr val="bg2">
                  <a:lumMod val="75000"/>
                </a:schemeClr>
              </a:solidFill>
            </a:endParaRPr>
          </a:p>
          <a:p>
            <a:pPr marL="0" indent="0">
              <a:buNone/>
            </a:pPr>
            <a:endParaRPr lang="en-IN" sz="1800" dirty="0">
              <a:solidFill>
                <a:schemeClr val="bg2">
                  <a:lumMod val="75000"/>
                </a:schemeClr>
              </a:solidFill>
            </a:endParaRPr>
          </a:p>
          <a:p>
            <a:pPr marL="0" indent="0">
              <a:buNone/>
            </a:pPr>
            <a:endParaRPr lang="en-IN" sz="1800" dirty="0">
              <a:solidFill>
                <a:schemeClr val="bg2">
                  <a:lumMod val="75000"/>
                </a:schemeClr>
              </a:solidFill>
            </a:endParaRPr>
          </a:p>
          <a:p>
            <a:pPr marL="0" indent="0">
              <a:buNone/>
            </a:pPr>
            <a:endParaRPr lang="en-IN" sz="1800" dirty="0">
              <a:solidFill>
                <a:schemeClr val="bg2">
                  <a:lumMod val="75000"/>
                </a:schemeClr>
              </a:solidFill>
            </a:endParaRPr>
          </a:p>
          <a:p>
            <a:pPr marL="0" indent="0">
              <a:buNone/>
            </a:pPr>
            <a:r>
              <a:rPr lang="en-IN" sz="1800" dirty="0">
                <a:solidFill>
                  <a:schemeClr val="bg2">
                    <a:lumMod val="75000"/>
                  </a:schemeClr>
                </a:solidFill>
              </a:rPr>
              <a:t>                                                      </a:t>
            </a:r>
            <a:r>
              <a:rPr lang="en-IN" sz="3600" dirty="0"/>
              <a:t>Thank You </a:t>
            </a:r>
            <a:endParaRPr lang="en-IN" sz="18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1"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pPr/>
              <a:t>13</a:t>
            </a:fld>
            <a:endParaRPr lang="en-IN" sz="1200" b="1" dirty="0">
              <a:solidFill>
                <a:schemeClr val="tx1"/>
              </a:solidFill>
            </a:endParaRPr>
          </a:p>
        </p:txBody>
      </p:sp>
      <p:sp>
        <p:nvSpPr>
          <p:cNvPr id="4" name="Rectangle 3">
            <a:extLst>
              <a:ext uri="{FF2B5EF4-FFF2-40B4-BE49-F238E27FC236}">
                <a16:creationId xmlns:a16="http://schemas.microsoft.com/office/drawing/2014/main" id="{B99BDF1D-C65E-A650-B181-0FF744EB8EFF}"/>
              </a:ext>
            </a:extLst>
          </p:cNvPr>
          <p:cNvSpPr/>
          <p:nvPr/>
        </p:nvSpPr>
        <p:spPr>
          <a:xfrm>
            <a:off x="0" y="4890813"/>
            <a:ext cx="9144000" cy="252687"/>
          </a:xfrm>
          <a:prstGeom prst="rect">
            <a:avLst/>
          </a:prstGeom>
          <a:solidFill>
            <a:srgbClr val="25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                     ROSHAN JADHAV</a:t>
            </a:r>
            <a:r>
              <a:rPr lang="en-US" b="1" dirty="0">
                <a:solidFill>
                  <a:schemeClr val="tx1"/>
                </a:solidFill>
              </a:rPr>
              <a:t>, Department of </a:t>
            </a:r>
            <a:r>
              <a:rPr lang="en-IN" sz="1400" b="1" dirty="0">
                <a:solidFill>
                  <a:schemeClr val="tx1"/>
                </a:solidFill>
              </a:rPr>
              <a:t>Electronics and Telecommunication</a:t>
            </a:r>
            <a:r>
              <a:rPr lang="en-US" b="1" dirty="0">
                <a:solidFill>
                  <a:schemeClr val="tx1"/>
                </a:solidFill>
              </a:rPr>
              <a:t> Engineering, VIIT, Pune-48                      13</a:t>
            </a:r>
            <a:endParaRPr lang="en-IN" b="1" dirty="0">
              <a:solidFill>
                <a:schemeClr val="tx1"/>
              </a:solidFill>
            </a:endParaRPr>
          </a:p>
        </p:txBody>
      </p:sp>
    </p:spTree>
    <p:extLst>
      <p:ext uri="{BB962C8B-B14F-4D97-AF65-F5344CB8AC3E}">
        <p14:creationId xmlns:p14="http://schemas.microsoft.com/office/powerpoint/2010/main" val="3246460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5795B-C692-4985-9805-950483DD625E}"/>
              </a:ext>
            </a:extLst>
          </p:cNvPr>
          <p:cNvSpPr>
            <a:spLocks noGrp="1"/>
          </p:cNvSpPr>
          <p:nvPr>
            <p:ph type="title"/>
          </p:nvPr>
        </p:nvSpPr>
        <p:spPr>
          <a:xfrm>
            <a:off x="628650" y="198883"/>
            <a:ext cx="7886700" cy="710063"/>
          </a:xfrm>
        </p:spPr>
        <p:txBody>
          <a:bodyPr>
            <a:normAutofit/>
          </a:bodyPr>
          <a:lstStyle/>
          <a:p>
            <a:pPr algn="ctr"/>
            <a:r>
              <a:rPr lang="en-US" sz="2800" b="1" dirty="0"/>
              <a:t>CONTENTS</a:t>
            </a:r>
            <a:endParaRPr lang="en-IN" sz="2800" b="1" dirty="0">
              <a:solidFill>
                <a:schemeClr val="bg2">
                  <a:lumMod val="50000"/>
                </a:schemeClr>
              </a:solidFill>
            </a:endParaRPr>
          </a:p>
        </p:txBody>
      </p:sp>
      <p:sp>
        <p:nvSpPr>
          <p:cNvPr id="3" name="Content Placeholder 2">
            <a:extLst>
              <a:ext uri="{FF2B5EF4-FFF2-40B4-BE49-F238E27FC236}">
                <a16:creationId xmlns:a16="http://schemas.microsoft.com/office/drawing/2014/main" id="{8B0F5765-9B78-4DB7-A1DF-B1193D1F3BB0}"/>
              </a:ext>
            </a:extLst>
          </p:cNvPr>
          <p:cNvSpPr>
            <a:spLocks noGrp="1"/>
          </p:cNvSpPr>
          <p:nvPr>
            <p:ph idx="1"/>
          </p:nvPr>
        </p:nvSpPr>
        <p:spPr>
          <a:xfrm>
            <a:off x="512591" y="783633"/>
            <a:ext cx="7886700" cy="3805952"/>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10" name="Rectangle 9"/>
          <p:cNvSpPr/>
          <p:nvPr/>
        </p:nvSpPr>
        <p:spPr>
          <a:xfrm>
            <a:off x="0" y="4882456"/>
            <a:ext cx="9144000" cy="300238"/>
          </a:xfrm>
          <a:prstGeom prst="rect">
            <a:avLst/>
          </a:prstGeom>
          <a:solidFill>
            <a:srgbClr val="25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ROSHAN JADHAV, Department of </a:t>
            </a:r>
            <a:r>
              <a:rPr lang="en-IN" sz="1400" b="1" dirty="0">
                <a:solidFill>
                  <a:schemeClr val="tx1"/>
                </a:solidFill>
              </a:rPr>
              <a:t>Electronics and Telecommunication</a:t>
            </a:r>
            <a:r>
              <a:rPr lang="en-US" b="1" dirty="0">
                <a:solidFill>
                  <a:schemeClr val="tx1"/>
                </a:solidFill>
              </a:rPr>
              <a:t> Engineering, VIIT, Pune-48                   </a:t>
            </a:r>
            <a:endParaRPr lang="en-IN" b="1" dirty="0">
              <a:solidFill>
                <a:schemeClr val="tx1"/>
              </a:solidFill>
            </a:endParaRPr>
          </a:p>
        </p:txBody>
      </p:sp>
      <p:sp>
        <p:nvSpPr>
          <p:cNvPr id="5"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596993" y="4882455"/>
            <a:ext cx="489857" cy="261045"/>
          </a:xfrm>
        </p:spPr>
        <p:txBody>
          <a:bodyPr/>
          <a:lstStyle/>
          <a:p>
            <a:fld id="{3FCAF691-C30B-4477-A4FB-AFF7F164B000}" type="slidenum">
              <a:rPr lang="en-IN" sz="1200" b="1" smtClean="0">
                <a:solidFill>
                  <a:schemeClr val="tx1"/>
                </a:solidFill>
              </a:rPr>
              <a:pPr/>
              <a:t>2</a:t>
            </a:fld>
            <a:endParaRPr lang="en-IN" sz="1200" b="1" dirty="0">
              <a:solidFill>
                <a:schemeClr val="tx1"/>
              </a:solidFill>
            </a:endParaRPr>
          </a:p>
        </p:txBody>
      </p:sp>
      <p:sp>
        <p:nvSpPr>
          <p:cNvPr id="6" name="TextBox 5">
            <a:extLst>
              <a:ext uri="{FF2B5EF4-FFF2-40B4-BE49-F238E27FC236}">
                <a16:creationId xmlns:a16="http://schemas.microsoft.com/office/drawing/2014/main" id="{AB077517-F527-5640-3251-E33C2325C78F}"/>
              </a:ext>
            </a:extLst>
          </p:cNvPr>
          <p:cNvSpPr txBox="1"/>
          <p:nvPr/>
        </p:nvSpPr>
        <p:spPr>
          <a:xfrm>
            <a:off x="973873" y="1000988"/>
            <a:ext cx="8049520" cy="3046988"/>
          </a:xfrm>
          <a:prstGeom prst="rect">
            <a:avLst/>
          </a:prstGeom>
          <a:noFill/>
        </p:spPr>
        <p:txBody>
          <a:bodyPr wrap="square">
            <a:spAutoFit/>
          </a:bodyPr>
          <a:lstStyle/>
          <a:p>
            <a:r>
              <a:rPr lang="en-US" sz="2400" dirty="0"/>
              <a:t>1.Title(Applicant Details and Publication Details)</a:t>
            </a:r>
          </a:p>
          <a:p>
            <a:r>
              <a:rPr lang="en-US" sz="2400" dirty="0"/>
              <a:t>2.Subject of the Patent</a:t>
            </a:r>
          </a:p>
          <a:p>
            <a:r>
              <a:rPr lang="en-US" sz="2400" dirty="0"/>
              <a:t>3.Importance of this patent(Revenue , Marketing Benefits)</a:t>
            </a:r>
          </a:p>
          <a:p>
            <a:r>
              <a:rPr lang="en-US" sz="2400" dirty="0"/>
              <a:t>4.Novelty</a:t>
            </a:r>
          </a:p>
          <a:p>
            <a:r>
              <a:rPr lang="en-US" sz="2400" dirty="0"/>
              <a:t>5.Utility/Industrial Application</a:t>
            </a:r>
          </a:p>
          <a:p>
            <a:r>
              <a:rPr lang="en-US" sz="2400" dirty="0"/>
              <a:t>6.Non-Obviousness/ Inventive Step</a:t>
            </a:r>
          </a:p>
          <a:p>
            <a:r>
              <a:rPr lang="en-US" sz="2400" dirty="0"/>
              <a:t>7.Valuable tools</a:t>
            </a:r>
          </a:p>
          <a:p>
            <a:r>
              <a:rPr lang="en-US" sz="2400" dirty="0"/>
              <a:t>8.Conclusion</a:t>
            </a:r>
            <a:endParaRPr lang="en-IN" sz="2400" dirty="0"/>
          </a:p>
        </p:txBody>
      </p:sp>
    </p:spTree>
    <p:extLst>
      <p:ext uri="{BB962C8B-B14F-4D97-AF65-F5344CB8AC3E}">
        <p14:creationId xmlns:p14="http://schemas.microsoft.com/office/powerpoint/2010/main" val="2190983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12F2FBA-15B1-2101-E995-4DFA048D654E}"/>
              </a:ext>
            </a:extLst>
          </p:cNvPr>
          <p:cNvSpPr>
            <a:spLocks noGrp="1"/>
          </p:cNvSpPr>
          <p:nvPr>
            <p:ph type="sldNum" sz="quarter" idx="12"/>
          </p:nvPr>
        </p:nvSpPr>
        <p:spPr/>
        <p:txBody>
          <a:bodyPr/>
          <a:lstStyle/>
          <a:p>
            <a:fld id="{3FCAF691-C30B-4477-A4FB-AFF7F164B000}" type="slidenum">
              <a:rPr lang="en-IN" smtClean="0"/>
              <a:pPr/>
              <a:t>3</a:t>
            </a:fld>
            <a:endParaRPr lang="en-IN"/>
          </a:p>
        </p:txBody>
      </p:sp>
      <p:pic>
        <p:nvPicPr>
          <p:cNvPr id="6" name="Picture 5">
            <a:extLst>
              <a:ext uri="{FF2B5EF4-FFF2-40B4-BE49-F238E27FC236}">
                <a16:creationId xmlns:a16="http://schemas.microsoft.com/office/drawing/2014/main" id="{34860CAA-D91E-DD42-86F5-391194FCEE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7" name="Rectangle 6">
            <a:extLst>
              <a:ext uri="{FF2B5EF4-FFF2-40B4-BE49-F238E27FC236}">
                <a16:creationId xmlns:a16="http://schemas.microsoft.com/office/drawing/2014/main" id="{2D1E2AEB-4B82-0337-D95F-F08E0545B509}"/>
              </a:ext>
            </a:extLst>
          </p:cNvPr>
          <p:cNvSpPr/>
          <p:nvPr/>
        </p:nvSpPr>
        <p:spPr>
          <a:xfrm>
            <a:off x="0" y="4864893"/>
            <a:ext cx="9144000" cy="291979"/>
          </a:xfrm>
          <a:prstGeom prst="rect">
            <a:avLst/>
          </a:prstGeom>
          <a:solidFill>
            <a:srgbClr val="25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                         ROSHAN JADHAV</a:t>
            </a:r>
            <a:r>
              <a:rPr lang="en-US" b="1" dirty="0">
                <a:solidFill>
                  <a:schemeClr val="tx1"/>
                </a:solidFill>
              </a:rPr>
              <a:t>, Department of </a:t>
            </a:r>
            <a:r>
              <a:rPr lang="en-IN" sz="1400" b="1" dirty="0">
                <a:solidFill>
                  <a:schemeClr val="tx1"/>
                </a:solidFill>
              </a:rPr>
              <a:t>Electronics and Telecommunication</a:t>
            </a:r>
            <a:r>
              <a:rPr lang="en-US" b="1" dirty="0">
                <a:solidFill>
                  <a:schemeClr val="tx1"/>
                </a:solidFill>
              </a:rPr>
              <a:t> Engineering, VIIT, Pune-48                     3                    </a:t>
            </a:r>
            <a:endParaRPr lang="en-IN" b="1" dirty="0">
              <a:solidFill>
                <a:schemeClr val="tx1"/>
              </a:solidFill>
            </a:endParaRPr>
          </a:p>
        </p:txBody>
      </p:sp>
      <p:sp>
        <p:nvSpPr>
          <p:cNvPr id="9" name="TextBox 8">
            <a:extLst>
              <a:ext uri="{FF2B5EF4-FFF2-40B4-BE49-F238E27FC236}">
                <a16:creationId xmlns:a16="http://schemas.microsoft.com/office/drawing/2014/main" id="{09CD7253-BBC8-785A-E085-553449D28A8A}"/>
              </a:ext>
            </a:extLst>
          </p:cNvPr>
          <p:cNvSpPr txBox="1"/>
          <p:nvPr/>
        </p:nvSpPr>
        <p:spPr>
          <a:xfrm>
            <a:off x="628650" y="278607"/>
            <a:ext cx="8515350" cy="4661276"/>
          </a:xfrm>
          <a:prstGeom prst="rect">
            <a:avLst/>
          </a:prstGeom>
          <a:noFill/>
        </p:spPr>
        <p:txBody>
          <a:bodyPr wrap="square">
            <a:spAutoFit/>
          </a:bodyPr>
          <a:lstStyle/>
          <a:p>
            <a:pPr>
              <a:lnSpc>
                <a:spcPct val="150000"/>
              </a:lnSpc>
            </a:pPr>
            <a:r>
              <a:rPr lang="en-US" sz="2000" b="1" dirty="0"/>
              <a:t>Title</a:t>
            </a:r>
            <a:r>
              <a:rPr lang="en-US" sz="2000" dirty="0"/>
              <a:t>:-</a:t>
            </a:r>
          </a:p>
          <a:p>
            <a:pPr>
              <a:lnSpc>
                <a:spcPct val="150000"/>
              </a:lnSpc>
            </a:pPr>
            <a:r>
              <a:rPr lang="en-US" sz="2000" dirty="0"/>
              <a:t> </a:t>
            </a:r>
            <a:endParaRPr lang="en-IN" sz="2000" b="0" i="0" dirty="0">
              <a:effectLst/>
              <a:latin typeface="Roboto" panose="02000000000000000000" pitchFamily="2" charset="0"/>
            </a:endParaRPr>
          </a:p>
          <a:p>
            <a:pPr>
              <a:lnSpc>
                <a:spcPct val="150000"/>
              </a:lnSpc>
            </a:pPr>
            <a:r>
              <a:rPr lang="en-US" sz="2000" b="1" dirty="0"/>
              <a:t>Applicant Details</a:t>
            </a:r>
            <a:r>
              <a:rPr lang="en-US" sz="2000" dirty="0"/>
              <a:t>:- </a:t>
            </a:r>
            <a:r>
              <a:rPr lang="nn-NO" sz="1800" b="0" i="0" u="none" strike="noStrike" baseline="0" dirty="0"/>
              <a:t>JONG OAK KIM , Seoul ( KR )</a:t>
            </a:r>
            <a:r>
              <a:rPr lang="en-US" sz="2000" dirty="0"/>
              <a:t> </a:t>
            </a:r>
          </a:p>
          <a:p>
            <a:pPr>
              <a:lnSpc>
                <a:spcPct val="150000"/>
              </a:lnSpc>
            </a:pPr>
            <a:r>
              <a:rPr lang="en-US" sz="2000" b="1" dirty="0"/>
              <a:t>Inventor</a:t>
            </a:r>
            <a:r>
              <a:rPr lang="en-US" sz="2000" dirty="0"/>
              <a:t>:- </a:t>
            </a:r>
            <a:r>
              <a:rPr lang="nn-NO" sz="2000" b="0" i="0" u="none" strike="noStrike" baseline="0" dirty="0"/>
              <a:t>JONG OAK KIM , Seoul ( KR )</a:t>
            </a:r>
            <a:r>
              <a:rPr lang="en-US" sz="2400" dirty="0"/>
              <a:t> </a:t>
            </a:r>
            <a:endParaRPr lang="en-IN" sz="1800" u="sng" dirty="0">
              <a:latin typeface="Roboto" panose="02000000000000000000" pitchFamily="2" charset="0"/>
            </a:endParaRPr>
          </a:p>
          <a:p>
            <a:pPr>
              <a:lnSpc>
                <a:spcPct val="150000"/>
              </a:lnSpc>
            </a:pPr>
            <a:r>
              <a:rPr lang="en-US" sz="2000" b="1" dirty="0"/>
              <a:t>Assignee</a:t>
            </a:r>
            <a:r>
              <a:rPr lang="en-US" sz="2000" dirty="0"/>
              <a:t>:- Individual</a:t>
            </a:r>
          </a:p>
          <a:p>
            <a:pPr>
              <a:lnSpc>
                <a:spcPct val="150000"/>
              </a:lnSpc>
            </a:pPr>
            <a:r>
              <a:rPr lang="en-US" sz="2000" b="1" dirty="0"/>
              <a:t>Application No</a:t>
            </a:r>
            <a:r>
              <a:rPr lang="en-US" sz="2000" dirty="0"/>
              <a:t>:-</a:t>
            </a:r>
            <a:r>
              <a:rPr lang="en-IN" sz="2800" b="0" i="0" dirty="0">
                <a:solidFill>
                  <a:srgbClr val="202124"/>
                </a:solidFill>
                <a:effectLst/>
                <a:latin typeface="Roboto" panose="02000000000000000000" pitchFamily="2" charset="0"/>
              </a:rPr>
              <a:t> </a:t>
            </a:r>
            <a:r>
              <a:rPr lang="en-IN" sz="2000" b="0" i="0" dirty="0">
                <a:solidFill>
                  <a:srgbClr val="202124"/>
                </a:solidFill>
                <a:effectLst/>
              </a:rPr>
              <a:t>US17/673,787 </a:t>
            </a:r>
            <a:endParaRPr lang="en-US" sz="2000" dirty="0"/>
          </a:p>
          <a:p>
            <a:pPr>
              <a:lnSpc>
                <a:spcPct val="150000"/>
              </a:lnSpc>
            </a:pPr>
            <a:r>
              <a:rPr lang="en-US" sz="2000" b="1" dirty="0"/>
              <a:t>Filed</a:t>
            </a:r>
            <a:r>
              <a:rPr lang="en-US" sz="2000" dirty="0"/>
              <a:t>:-</a:t>
            </a:r>
            <a:r>
              <a:rPr lang="en-IN" sz="2800" b="0" i="0" dirty="0">
                <a:solidFill>
                  <a:srgbClr val="202124"/>
                </a:solidFill>
                <a:effectLst/>
                <a:latin typeface="Roboto" panose="02000000000000000000" pitchFamily="2" charset="0"/>
              </a:rPr>
              <a:t> </a:t>
            </a:r>
            <a:r>
              <a:rPr lang="en-IN" sz="2000" b="0" i="0" dirty="0">
                <a:solidFill>
                  <a:srgbClr val="202124"/>
                </a:solidFill>
                <a:effectLst/>
              </a:rPr>
              <a:t>2022-02-17 </a:t>
            </a:r>
          </a:p>
          <a:p>
            <a:pPr>
              <a:lnSpc>
                <a:spcPct val="150000"/>
              </a:lnSpc>
            </a:pPr>
            <a:r>
              <a:rPr lang="en-IN" sz="2000" b="1" dirty="0"/>
              <a:t>Patent No</a:t>
            </a:r>
            <a:r>
              <a:rPr lang="en-US" sz="2000" dirty="0"/>
              <a:t>:-</a:t>
            </a:r>
            <a:r>
              <a:rPr lang="en-IN" sz="1800" b="0" i="0" u="none" strike="noStrike" baseline="0" dirty="0">
                <a:latin typeface="Courier"/>
              </a:rPr>
              <a:t> </a:t>
            </a:r>
            <a:r>
              <a:rPr lang="en-IN" sz="1800" b="0" i="0" u="none" strike="noStrike" baseline="0" dirty="0"/>
              <a:t>US 2022/0333901 A1</a:t>
            </a:r>
            <a:endParaRPr lang="en-US" sz="1800" dirty="0"/>
          </a:p>
          <a:p>
            <a:pPr>
              <a:lnSpc>
                <a:spcPct val="150000"/>
              </a:lnSpc>
            </a:pPr>
            <a:r>
              <a:rPr lang="en-IN" sz="2000" b="1" dirty="0"/>
              <a:t>Date of Patent </a:t>
            </a:r>
            <a:r>
              <a:rPr lang="en-US" sz="2000" dirty="0"/>
              <a:t>:- </a:t>
            </a:r>
            <a:r>
              <a:rPr lang="en-IN" sz="1800" b="0" i="0" u="none" strike="noStrike" baseline="0" dirty="0"/>
              <a:t>Oct. 20 , 2022</a:t>
            </a:r>
            <a:endParaRPr lang="en-US" sz="1800" dirty="0"/>
          </a:p>
        </p:txBody>
      </p:sp>
      <p:sp>
        <p:nvSpPr>
          <p:cNvPr id="2" name="TextBox 1">
            <a:extLst>
              <a:ext uri="{FF2B5EF4-FFF2-40B4-BE49-F238E27FC236}">
                <a16:creationId xmlns:a16="http://schemas.microsoft.com/office/drawing/2014/main" id="{16CD3836-0F61-6BEE-8F8A-4206B4CA2F96}"/>
              </a:ext>
            </a:extLst>
          </p:cNvPr>
          <p:cNvSpPr txBox="1"/>
          <p:nvPr/>
        </p:nvSpPr>
        <p:spPr>
          <a:xfrm>
            <a:off x="1318972" y="407687"/>
            <a:ext cx="6506056" cy="646331"/>
          </a:xfrm>
          <a:prstGeom prst="rect">
            <a:avLst/>
          </a:prstGeom>
          <a:noFill/>
        </p:spPr>
        <p:txBody>
          <a:bodyPr wrap="square">
            <a:spAutoFit/>
          </a:bodyPr>
          <a:lstStyle/>
          <a:p>
            <a:pPr algn="l"/>
            <a:r>
              <a:rPr lang="en-US" sz="1800" b="0" i="0" dirty="0">
                <a:solidFill>
                  <a:srgbClr val="333333"/>
                </a:solidFill>
                <a:effectLst/>
              </a:rPr>
              <a:t>Ballistic plate of bulletproof jacket.</a:t>
            </a:r>
          </a:p>
          <a:p>
            <a:pPr algn="l"/>
            <a:endParaRPr lang="en-US" sz="1800" b="0" i="0" dirty="0">
              <a:solidFill>
                <a:srgbClr val="333333"/>
              </a:solidFill>
              <a:effectLst/>
            </a:endParaRPr>
          </a:p>
        </p:txBody>
      </p:sp>
    </p:spTree>
    <p:extLst>
      <p:ext uri="{BB962C8B-B14F-4D97-AF65-F5344CB8AC3E}">
        <p14:creationId xmlns:p14="http://schemas.microsoft.com/office/powerpoint/2010/main" val="259446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73503A4-3D12-3F68-9E40-663167457F96}"/>
              </a:ext>
            </a:extLst>
          </p:cNvPr>
          <p:cNvSpPr>
            <a:spLocks noGrp="1"/>
          </p:cNvSpPr>
          <p:nvPr>
            <p:ph type="sldNum" sz="quarter" idx="12"/>
          </p:nvPr>
        </p:nvSpPr>
        <p:spPr/>
        <p:txBody>
          <a:bodyPr/>
          <a:lstStyle/>
          <a:p>
            <a:fld id="{3FCAF691-C30B-4477-A4FB-AFF7F164B000}" type="slidenum">
              <a:rPr lang="en-IN" smtClean="0"/>
              <a:pPr/>
              <a:t>4</a:t>
            </a:fld>
            <a:endParaRPr lang="en-IN"/>
          </a:p>
        </p:txBody>
      </p:sp>
      <p:pic>
        <p:nvPicPr>
          <p:cNvPr id="6" name="Picture 5">
            <a:extLst>
              <a:ext uri="{FF2B5EF4-FFF2-40B4-BE49-F238E27FC236}">
                <a16:creationId xmlns:a16="http://schemas.microsoft.com/office/drawing/2014/main" id="{7EC96C61-DAD9-5D29-E11E-36484B816A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8" name="Rectangle 7">
            <a:extLst>
              <a:ext uri="{FF2B5EF4-FFF2-40B4-BE49-F238E27FC236}">
                <a16:creationId xmlns:a16="http://schemas.microsoft.com/office/drawing/2014/main" id="{C30E7468-99E3-F84D-9312-FAE1B7D46424}"/>
              </a:ext>
            </a:extLst>
          </p:cNvPr>
          <p:cNvSpPr/>
          <p:nvPr/>
        </p:nvSpPr>
        <p:spPr>
          <a:xfrm>
            <a:off x="0" y="4869657"/>
            <a:ext cx="9144000" cy="273843"/>
          </a:xfrm>
          <a:prstGeom prst="rect">
            <a:avLst/>
          </a:prstGeom>
          <a:solidFill>
            <a:srgbClr val="25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                       ROSHAN JADHAV</a:t>
            </a:r>
            <a:r>
              <a:rPr lang="en-US" b="1" dirty="0">
                <a:solidFill>
                  <a:schemeClr val="tx1"/>
                </a:solidFill>
              </a:rPr>
              <a:t>, Department of </a:t>
            </a:r>
            <a:r>
              <a:rPr lang="en-IN" sz="1400" b="1" dirty="0">
                <a:solidFill>
                  <a:schemeClr val="tx1"/>
                </a:solidFill>
              </a:rPr>
              <a:t>Electronics and Telecommunication</a:t>
            </a:r>
            <a:r>
              <a:rPr lang="en-US" b="1" dirty="0">
                <a:solidFill>
                  <a:schemeClr val="tx1"/>
                </a:solidFill>
              </a:rPr>
              <a:t> Engineering, VIIT, Pune-48                       4</a:t>
            </a:r>
            <a:endParaRPr lang="en-IN" b="1" dirty="0">
              <a:solidFill>
                <a:schemeClr val="tx1"/>
              </a:solidFill>
            </a:endParaRPr>
          </a:p>
        </p:txBody>
      </p:sp>
      <p:sp>
        <p:nvSpPr>
          <p:cNvPr id="12" name="TextBox 11">
            <a:extLst>
              <a:ext uri="{FF2B5EF4-FFF2-40B4-BE49-F238E27FC236}">
                <a16:creationId xmlns:a16="http://schemas.microsoft.com/office/drawing/2014/main" id="{4EBE1270-B4A3-E3C8-B67A-9244FA5B6403}"/>
              </a:ext>
            </a:extLst>
          </p:cNvPr>
          <p:cNvSpPr txBox="1"/>
          <p:nvPr/>
        </p:nvSpPr>
        <p:spPr>
          <a:xfrm>
            <a:off x="519474" y="318824"/>
            <a:ext cx="6032810" cy="558743"/>
          </a:xfrm>
          <a:prstGeom prst="rect">
            <a:avLst/>
          </a:prstGeom>
          <a:noFill/>
        </p:spPr>
        <p:txBody>
          <a:bodyPr wrap="square">
            <a:spAutoFit/>
          </a:bodyPr>
          <a:lstStyle/>
          <a:p>
            <a:pPr marL="457200">
              <a:lnSpc>
                <a:spcPct val="115000"/>
              </a:lnSpc>
            </a:pPr>
            <a:r>
              <a:rPr lang="en-IN" sz="2800" dirty="0">
                <a:effectLst/>
                <a:ea typeface="Arial" panose="020B0604020202020204" pitchFamily="34" charset="0"/>
              </a:rPr>
              <a:t>Subject of patent</a:t>
            </a:r>
          </a:p>
        </p:txBody>
      </p:sp>
      <p:sp>
        <p:nvSpPr>
          <p:cNvPr id="2" name="TextBox 1">
            <a:extLst>
              <a:ext uri="{FF2B5EF4-FFF2-40B4-BE49-F238E27FC236}">
                <a16:creationId xmlns:a16="http://schemas.microsoft.com/office/drawing/2014/main" id="{16950A49-1A93-5180-5FA2-77718E98A2D1}"/>
              </a:ext>
            </a:extLst>
          </p:cNvPr>
          <p:cNvSpPr txBox="1"/>
          <p:nvPr/>
        </p:nvSpPr>
        <p:spPr>
          <a:xfrm>
            <a:off x="667943" y="1246397"/>
            <a:ext cx="7297340" cy="2769989"/>
          </a:xfrm>
          <a:prstGeom prst="rect">
            <a:avLst/>
          </a:prstGeom>
          <a:noFill/>
        </p:spPr>
        <p:txBody>
          <a:bodyPr wrap="square" rtlCol="0">
            <a:spAutoFit/>
          </a:bodyPr>
          <a:lstStyle/>
          <a:p>
            <a:pPr>
              <a:spcBef>
                <a:spcPts val="120"/>
              </a:spcBef>
            </a:pPr>
            <a:r>
              <a:rPr lang="en-IN" sz="2000" dirty="0">
                <a:solidFill>
                  <a:srgbClr val="333333"/>
                </a:solidFill>
                <a:highlight>
                  <a:srgbClr val="FFFFFF"/>
                </a:highlight>
                <a:ea typeface="Roboto" panose="02000000000000000000" pitchFamily="2" charset="0"/>
                <a:cs typeface="Roboto" panose="02000000000000000000" pitchFamily="2" charset="0"/>
              </a:rPr>
              <a:t>A</a:t>
            </a:r>
            <a:r>
              <a:rPr lang="en-IN" sz="2000" dirty="0">
                <a:solidFill>
                  <a:srgbClr val="333333"/>
                </a:solidFill>
                <a:effectLst/>
                <a:highlight>
                  <a:srgbClr val="FFFFFF"/>
                </a:highlight>
                <a:ea typeface="Roboto" panose="02000000000000000000" pitchFamily="2" charset="0"/>
                <a:cs typeface="Roboto" panose="02000000000000000000" pitchFamily="2" charset="0"/>
              </a:rPr>
              <a:t>n objective of the present patent is to provide a ballistic plate of a bulletproof jacket that improves bulletproof performance , </a:t>
            </a:r>
          </a:p>
          <a:p>
            <a:pPr>
              <a:spcBef>
                <a:spcPts val="120"/>
              </a:spcBef>
            </a:pPr>
            <a:r>
              <a:rPr lang="en-IN" sz="2000" dirty="0">
                <a:solidFill>
                  <a:srgbClr val="333333"/>
                </a:solidFill>
                <a:effectLst/>
                <a:highlight>
                  <a:srgbClr val="FFFFFF"/>
                </a:highlight>
                <a:ea typeface="Roboto" panose="02000000000000000000" pitchFamily="2" charset="0"/>
                <a:cs typeface="Roboto" panose="02000000000000000000" pitchFamily="2" charset="0"/>
              </a:rPr>
              <a:t>flexibility , and wearability , the ballistic plate improving the </a:t>
            </a:r>
            <a:r>
              <a:rPr lang="en-IN" sz="2000" dirty="0" err="1">
                <a:solidFill>
                  <a:srgbClr val="333333"/>
                </a:solidFill>
                <a:effectLst/>
                <a:highlight>
                  <a:srgbClr val="FFFFFF"/>
                </a:highlight>
                <a:ea typeface="Roboto" panose="02000000000000000000" pitchFamily="2" charset="0"/>
                <a:cs typeface="Roboto" panose="02000000000000000000" pitchFamily="2" charset="0"/>
              </a:rPr>
              <a:t>defense</a:t>
            </a:r>
            <a:r>
              <a:rPr lang="en-IN" sz="2000" dirty="0">
                <a:solidFill>
                  <a:srgbClr val="333333"/>
                </a:solidFill>
                <a:effectLst/>
                <a:highlight>
                  <a:srgbClr val="FFFFFF"/>
                </a:highlight>
                <a:ea typeface="Roboto" panose="02000000000000000000" pitchFamily="2" charset="0"/>
                <a:cs typeface="Roboto" panose="02000000000000000000" pitchFamily="2" charset="0"/>
              </a:rPr>
              <a:t> ability against a bullet by absorbing and distributing shock energy , effectively protecting a body by reducing deformation due to heat and shock energy , providing improved wearability because there is no quilting , and reducing the manufacturing cost by decreasing the materials . </a:t>
            </a:r>
            <a:endParaRPr lang="en-IN" sz="2000" dirty="0">
              <a:effectLst/>
              <a:ea typeface="Arial" panose="020B0604020202020204" pitchFamily="34" charset="0"/>
            </a:endParaRPr>
          </a:p>
          <a:p>
            <a:endParaRPr lang="en-IN" dirty="0"/>
          </a:p>
        </p:txBody>
      </p:sp>
    </p:spTree>
    <p:extLst>
      <p:ext uri="{BB962C8B-B14F-4D97-AF65-F5344CB8AC3E}">
        <p14:creationId xmlns:p14="http://schemas.microsoft.com/office/powerpoint/2010/main" val="2512600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diagram of a circle with lines&#10;&#10;Description automatically generated with medium confidence">
            <a:extLst>
              <a:ext uri="{FF2B5EF4-FFF2-40B4-BE49-F238E27FC236}">
                <a16:creationId xmlns:a16="http://schemas.microsoft.com/office/drawing/2014/main" id="{D8B4400C-EBF7-2DBA-0004-7872A307F9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021" y="51141"/>
            <a:ext cx="3353956" cy="4484861"/>
          </a:xfrm>
          <a:prstGeom prst="rect">
            <a:avLst/>
          </a:prstGeom>
        </p:spPr>
      </p:pic>
      <p:sp>
        <p:nvSpPr>
          <p:cNvPr id="3" name="TextBox 2">
            <a:extLst>
              <a:ext uri="{FF2B5EF4-FFF2-40B4-BE49-F238E27FC236}">
                <a16:creationId xmlns:a16="http://schemas.microsoft.com/office/drawing/2014/main" id="{00A2F991-1913-9826-F7B2-F02FC72FBF4A}"/>
              </a:ext>
            </a:extLst>
          </p:cNvPr>
          <p:cNvSpPr txBox="1"/>
          <p:nvPr/>
        </p:nvSpPr>
        <p:spPr>
          <a:xfrm>
            <a:off x="3177844" y="4578057"/>
            <a:ext cx="2788309" cy="312714"/>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1500" dirty="0"/>
              <a:t>Fig.2 Layer of CT 750 Fabric</a:t>
            </a:r>
          </a:p>
        </p:txBody>
      </p:sp>
      <p:sp>
        <p:nvSpPr>
          <p:cNvPr id="12"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6457950" y="4767262"/>
            <a:ext cx="2057400" cy="273844"/>
          </a:xfrm>
        </p:spPr>
        <p:txBody>
          <a:bodyPr vert="horz" lIns="91440" tIns="45720" rIns="91440" bIns="45720" rtlCol="0" anchor="ctr">
            <a:normAutofit/>
          </a:bodyPr>
          <a:lstStyle/>
          <a:p>
            <a:pPr defTabSz="914400">
              <a:lnSpc>
                <a:spcPct val="90000"/>
              </a:lnSpc>
              <a:spcAft>
                <a:spcPts val="600"/>
              </a:spcAft>
            </a:pPr>
            <a:fld id="{3FCAF691-C30B-4477-A4FB-AFF7F164B000}" type="slidenum">
              <a:rPr lang="en-US" sz="1200" b="1" smtClean="0"/>
              <a:pPr defTabSz="914400">
                <a:lnSpc>
                  <a:spcPct val="90000"/>
                </a:lnSpc>
                <a:spcAft>
                  <a:spcPts val="600"/>
                </a:spcAft>
              </a:pPr>
              <a:t>5</a:t>
            </a:fld>
            <a:endParaRPr lang="en-US" sz="1200" b="1"/>
          </a:p>
        </p:txBody>
      </p:sp>
      <p:grpSp>
        <p:nvGrpSpPr>
          <p:cNvPr id="50" name="Group 49">
            <a:extLst>
              <a:ext uri="{FF2B5EF4-FFF2-40B4-BE49-F238E27FC236}">
                <a16:creationId xmlns:a16="http://schemas.microsoft.com/office/drawing/2014/main" id="{12B241C5-7E45-AD52-638D-31E8FD2BC1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5053149"/>
            <a:ext cx="9144000" cy="92524"/>
            <a:chOff x="1" y="6737460"/>
            <a:chExt cx="12192000" cy="123364"/>
          </a:xfrm>
        </p:grpSpPr>
        <p:sp>
          <p:nvSpPr>
            <p:cNvPr id="19" name="Rectangle 18">
              <a:extLst>
                <a:ext uri="{FF2B5EF4-FFF2-40B4-BE49-F238E27FC236}">
                  <a16:creationId xmlns:a16="http://schemas.microsoft.com/office/drawing/2014/main" id="{49503B28-6749-2F02-0050-2CC7D03CF6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AC3DEE37-9CE7-622C-B750-66998EDC2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4" name="Rectangle 3">
            <a:extLst>
              <a:ext uri="{FF2B5EF4-FFF2-40B4-BE49-F238E27FC236}">
                <a16:creationId xmlns:a16="http://schemas.microsoft.com/office/drawing/2014/main" id="{57333422-A394-B58A-EC6E-2B2E59A084E9}"/>
              </a:ext>
            </a:extLst>
          </p:cNvPr>
          <p:cNvSpPr/>
          <p:nvPr/>
        </p:nvSpPr>
        <p:spPr>
          <a:xfrm>
            <a:off x="0" y="4860758"/>
            <a:ext cx="9144000" cy="312714"/>
          </a:xfrm>
          <a:prstGeom prst="rect">
            <a:avLst/>
          </a:prstGeom>
          <a:solidFill>
            <a:srgbClr val="25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IN" b="1" dirty="0">
                <a:solidFill>
                  <a:schemeClr val="tx1"/>
                </a:solidFill>
              </a:rPr>
              <a:t>                      ROSHAN JADHAV</a:t>
            </a:r>
            <a:r>
              <a:rPr lang="en-US" b="1" dirty="0">
                <a:solidFill>
                  <a:schemeClr val="tx1"/>
                </a:solidFill>
              </a:rPr>
              <a:t>, Department of </a:t>
            </a:r>
            <a:r>
              <a:rPr lang="en-IN" sz="1400" b="1" dirty="0">
                <a:solidFill>
                  <a:schemeClr val="tx1"/>
                </a:solidFill>
              </a:rPr>
              <a:t>Electronics and Telecommunication</a:t>
            </a:r>
            <a:r>
              <a:rPr lang="en-US" b="1" dirty="0">
                <a:solidFill>
                  <a:schemeClr val="tx1"/>
                </a:solidFill>
              </a:rPr>
              <a:t> Engineering, VIIT, Pune-48                       5</a:t>
            </a:r>
            <a:endParaRPr lang="en-IN" b="1" dirty="0">
              <a:solidFill>
                <a:schemeClr val="tx1"/>
              </a:solidFill>
            </a:endParaRPr>
          </a:p>
        </p:txBody>
      </p:sp>
    </p:spTree>
    <p:extLst>
      <p:ext uri="{BB962C8B-B14F-4D97-AF65-F5344CB8AC3E}">
        <p14:creationId xmlns:p14="http://schemas.microsoft.com/office/powerpoint/2010/main" val="386832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pPr/>
              <a:t>6</a:t>
            </a:fld>
            <a:endParaRPr lang="en-IN" sz="1200" b="1" dirty="0">
              <a:solidFill>
                <a:schemeClr val="tx1"/>
              </a:solidFill>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9" name="TextBox 8"/>
          <p:cNvSpPr txBox="1"/>
          <p:nvPr/>
        </p:nvSpPr>
        <p:spPr>
          <a:xfrm>
            <a:off x="0" y="1171575"/>
            <a:ext cx="9143999" cy="2622000"/>
          </a:xfrm>
          <a:prstGeom prst="rect">
            <a:avLst/>
          </a:prstGeom>
          <a:noFill/>
        </p:spPr>
        <p:txBody>
          <a:bodyPr wrap="square" rtlCol="0">
            <a:spAutoFit/>
          </a:bodyPr>
          <a:lstStyle/>
          <a:p>
            <a:pPr marL="285750" indent="-285750">
              <a:lnSpc>
                <a:spcPct val="115000"/>
              </a:lnSpc>
              <a:buFont typeface="Arial" panose="020B0604020202020204" pitchFamily="34" charset="0"/>
              <a:buChar char="•"/>
            </a:pPr>
            <a:r>
              <a:rPr lang="en-IN" sz="1800" b="1" dirty="0">
                <a:solidFill>
                  <a:srgbClr val="333333"/>
                </a:solidFill>
                <a:effectLst/>
                <a:highlight>
                  <a:srgbClr val="FFFFFF"/>
                </a:highlight>
                <a:latin typeface="Calibri" panose="020F0502020204030204" pitchFamily="34" charset="0"/>
                <a:ea typeface="Roboto" panose="02000000000000000000" pitchFamily="2" charset="0"/>
              </a:rPr>
              <a:t>Manufacturing Cost Reduction: </a:t>
            </a:r>
            <a:r>
              <a:rPr lang="en-IN" sz="1800" dirty="0">
                <a:solidFill>
                  <a:srgbClr val="333333"/>
                </a:solidFill>
                <a:effectLst/>
                <a:highlight>
                  <a:srgbClr val="FFFFFF"/>
                </a:highlight>
                <a:latin typeface="Calibri" panose="020F0502020204030204" pitchFamily="34" charset="0"/>
                <a:ea typeface="Roboto" panose="02000000000000000000" pitchFamily="2" charset="0"/>
              </a:rPr>
              <a:t>The ballistic plate design aims to reduce manufacturing costs by minimizing the use of materials.</a:t>
            </a:r>
            <a:endParaRPr lang="en-IN" sz="1800" dirty="0">
              <a:effectLst/>
              <a:latin typeface="Arial" panose="020B0604020202020204" pitchFamily="34" charset="0"/>
              <a:ea typeface="Arial" panose="020B0604020202020204" pitchFamily="34" charset="0"/>
            </a:endParaRPr>
          </a:p>
          <a:p>
            <a:pPr>
              <a:lnSpc>
                <a:spcPct val="115000"/>
              </a:lnSpc>
            </a:pPr>
            <a:r>
              <a:rPr lang="en-IN" sz="1800" dirty="0">
                <a:solidFill>
                  <a:srgbClr val="333333"/>
                </a:solidFill>
                <a:effectLst/>
                <a:highlight>
                  <a:srgbClr val="FFFFFF"/>
                </a:highlight>
                <a:latin typeface="Calibri" panose="020F0502020204030204" pitchFamily="34" charset="0"/>
                <a:ea typeface="Roboto" panose="02000000000000000000" pitchFamily="2" charset="0"/>
              </a:rPr>
              <a:t> </a:t>
            </a:r>
            <a:endParaRPr lang="en-IN" sz="1800" dirty="0">
              <a:effectLst/>
              <a:latin typeface="Arial" panose="020B0604020202020204" pitchFamily="34" charset="0"/>
              <a:ea typeface="Arial" panose="020B0604020202020204" pitchFamily="34" charset="0"/>
            </a:endParaRPr>
          </a:p>
          <a:p>
            <a:pPr marL="285750" indent="-285750">
              <a:lnSpc>
                <a:spcPct val="115000"/>
              </a:lnSpc>
              <a:buFont typeface="Arial" panose="020B0604020202020204" pitchFamily="34" charset="0"/>
              <a:buChar char="•"/>
            </a:pPr>
            <a:r>
              <a:rPr lang="en-IN" sz="1800" b="1" dirty="0">
                <a:solidFill>
                  <a:srgbClr val="333333"/>
                </a:solidFill>
                <a:effectLst/>
                <a:highlight>
                  <a:srgbClr val="FFFFFF"/>
                </a:highlight>
                <a:latin typeface="Calibri" panose="020F0502020204030204" pitchFamily="34" charset="0"/>
                <a:ea typeface="Roboto" panose="02000000000000000000" pitchFamily="2" charset="0"/>
              </a:rPr>
              <a:t>Improved Bulletproof Performance: </a:t>
            </a:r>
            <a:r>
              <a:rPr lang="en-IN" sz="1800" dirty="0">
                <a:solidFill>
                  <a:srgbClr val="333333"/>
                </a:solidFill>
                <a:effectLst/>
                <a:highlight>
                  <a:srgbClr val="FFFFFF"/>
                </a:highlight>
                <a:latin typeface="Calibri" panose="020F0502020204030204" pitchFamily="34" charset="0"/>
                <a:ea typeface="Roboto" panose="02000000000000000000" pitchFamily="2" charset="0"/>
              </a:rPr>
              <a:t>The plate enhances bulletproof performance while maintaining flexibility and wearability.</a:t>
            </a:r>
            <a:endParaRPr lang="en-IN" sz="1800" dirty="0">
              <a:effectLst/>
              <a:latin typeface="Arial" panose="020B0604020202020204" pitchFamily="34" charset="0"/>
              <a:ea typeface="Arial" panose="020B0604020202020204" pitchFamily="34" charset="0"/>
            </a:endParaRPr>
          </a:p>
          <a:p>
            <a:pPr>
              <a:lnSpc>
                <a:spcPct val="115000"/>
              </a:lnSpc>
            </a:pPr>
            <a:r>
              <a:rPr lang="en-IN" sz="1800" dirty="0">
                <a:solidFill>
                  <a:srgbClr val="333333"/>
                </a:solidFill>
                <a:effectLst/>
                <a:highlight>
                  <a:srgbClr val="FFFFFF"/>
                </a:highlight>
                <a:latin typeface="Calibri" panose="020F0502020204030204" pitchFamily="34" charset="0"/>
                <a:ea typeface="Roboto" panose="02000000000000000000" pitchFamily="2" charset="0"/>
              </a:rPr>
              <a:t> </a:t>
            </a:r>
            <a:endParaRPr lang="en-IN" sz="1800" dirty="0">
              <a:effectLst/>
              <a:latin typeface="Arial" panose="020B0604020202020204" pitchFamily="34" charset="0"/>
              <a:ea typeface="Arial" panose="020B0604020202020204" pitchFamily="34" charset="0"/>
            </a:endParaRPr>
          </a:p>
          <a:p>
            <a:pPr marL="285750" indent="-285750">
              <a:lnSpc>
                <a:spcPct val="115000"/>
              </a:lnSpc>
              <a:buFont typeface="Arial" panose="020B0604020202020204" pitchFamily="34" charset="0"/>
              <a:buChar char="•"/>
            </a:pPr>
            <a:r>
              <a:rPr lang="en-IN" sz="1800" b="1" dirty="0">
                <a:solidFill>
                  <a:srgbClr val="333333"/>
                </a:solidFill>
                <a:effectLst/>
                <a:highlight>
                  <a:srgbClr val="FFFFFF"/>
                </a:highlight>
                <a:latin typeface="Calibri" panose="020F0502020204030204" pitchFamily="34" charset="0"/>
                <a:ea typeface="Roboto" panose="02000000000000000000" pitchFamily="2" charset="0"/>
              </a:rPr>
              <a:t>No Quilting:</a:t>
            </a:r>
            <a:r>
              <a:rPr lang="en-IN" sz="1800" dirty="0">
                <a:solidFill>
                  <a:srgbClr val="333333"/>
                </a:solidFill>
                <a:effectLst/>
                <a:highlight>
                  <a:srgbClr val="FFFFFF"/>
                </a:highlight>
                <a:latin typeface="Calibri" panose="020F0502020204030204" pitchFamily="34" charset="0"/>
                <a:ea typeface="Roboto" panose="02000000000000000000" pitchFamily="2" charset="0"/>
              </a:rPr>
              <a:t> Notably, this design does not utilize quilting in the manufacturing process</a:t>
            </a:r>
          </a:p>
          <a:p>
            <a:pPr>
              <a:lnSpc>
                <a:spcPct val="115000"/>
              </a:lnSpc>
            </a:pPr>
            <a:r>
              <a:rPr lang="en-IN" sz="1800" dirty="0">
                <a:solidFill>
                  <a:srgbClr val="333333"/>
                </a:solidFill>
                <a:highlight>
                  <a:srgbClr val="FFFFFF"/>
                </a:highlight>
                <a:latin typeface="Calibri" panose="020F0502020204030204" pitchFamily="34" charset="0"/>
                <a:ea typeface="Roboto" panose="02000000000000000000" pitchFamily="2" charset="0"/>
              </a:rPr>
              <a:t>     </a:t>
            </a:r>
            <a:r>
              <a:rPr lang="en-IN" sz="1800" dirty="0">
                <a:solidFill>
                  <a:srgbClr val="333333"/>
                </a:solidFill>
                <a:effectLst/>
                <a:highlight>
                  <a:srgbClr val="FFFFFF"/>
                </a:highlight>
                <a:latin typeface="Calibri" panose="020F0502020204030204" pitchFamily="34" charset="0"/>
                <a:ea typeface="Roboto" panose="02000000000000000000" pitchFamily="2" charset="0"/>
              </a:rPr>
              <a:t>  which also means less cost</a:t>
            </a:r>
            <a:endParaRPr lang="en-US" sz="1800" dirty="0"/>
          </a:p>
        </p:txBody>
      </p:sp>
      <p:sp>
        <p:nvSpPr>
          <p:cNvPr id="2" name="Rectangle 1">
            <a:extLst>
              <a:ext uri="{FF2B5EF4-FFF2-40B4-BE49-F238E27FC236}">
                <a16:creationId xmlns:a16="http://schemas.microsoft.com/office/drawing/2014/main" id="{2B109146-2351-5C46-AAB8-31C5B00C711F}"/>
              </a:ext>
            </a:extLst>
          </p:cNvPr>
          <p:cNvSpPr/>
          <p:nvPr/>
        </p:nvSpPr>
        <p:spPr>
          <a:xfrm>
            <a:off x="0" y="4890813"/>
            <a:ext cx="9144000" cy="252687"/>
          </a:xfrm>
          <a:prstGeom prst="rect">
            <a:avLst/>
          </a:prstGeom>
          <a:solidFill>
            <a:srgbClr val="25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                      ROSHAN JADHAV</a:t>
            </a:r>
            <a:r>
              <a:rPr lang="en-US" b="1" dirty="0">
                <a:solidFill>
                  <a:schemeClr val="tx1"/>
                </a:solidFill>
              </a:rPr>
              <a:t>, Department of </a:t>
            </a:r>
            <a:r>
              <a:rPr lang="en-IN" sz="1400" b="1" dirty="0">
                <a:solidFill>
                  <a:schemeClr val="tx1"/>
                </a:solidFill>
              </a:rPr>
              <a:t>Electronics and Telecommunication</a:t>
            </a:r>
            <a:r>
              <a:rPr lang="en-US" b="1" dirty="0">
                <a:solidFill>
                  <a:schemeClr val="tx1"/>
                </a:solidFill>
              </a:rPr>
              <a:t> Engineering, VIIT, Pune-48                      6</a:t>
            </a:r>
            <a:endParaRPr lang="en-IN" b="1" dirty="0">
              <a:solidFill>
                <a:schemeClr val="tx1"/>
              </a:solidFill>
            </a:endParaRPr>
          </a:p>
        </p:txBody>
      </p:sp>
      <p:sp>
        <p:nvSpPr>
          <p:cNvPr id="3" name="object 6">
            <a:extLst>
              <a:ext uri="{FF2B5EF4-FFF2-40B4-BE49-F238E27FC236}">
                <a16:creationId xmlns:a16="http://schemas.microsoft.com/office/drawing/2014/main" id="{F2EEC386-DC44-0650-C0DE-9572B4BDB0A4}"/>
              </a:ext>
            </a:extLst>
          </p:cNvPr>
          <p:cNvSpPr txBox="1">
            <a:spLocks noGrp="1"/>
          </p:cNvSpPr>
          <p:nvPr/>
        </p:nvSpPr>
        <p:spPr>
          <a:xfrm>
            <a:off x="942502" y="367194"/>
            <a:ext cx="5822571" cy="443711"/>
          </a:xfrm>
          <a:prstGeom prst="rect">
            <a:avLst/>
          </a:prstGeom>
        </p:spPr>
        <p:txBody>
          <a:bodyPr vert="horz" wrap="square" lIns="0" tIns="12700" rIns="0" bIns="0" rtlCol="0">
            <a:spAutoFit/>
          </a:bodyPr>
          <a:lstStyle>
            <a:lvl1pPr>
              <a:defRPr sz="2800" b="0" i="0">
                <a:solidFill>
                  <a:schemeClr val="tx1"/>
                </a:solidFill>
                <a:latin typeface="Calibri"/>
                <a:ea typeface="+mj-ea"/>
                <a:cs typeface="Calibri"/>
              </a:defRPr>
            </a:lvl1pPr>
          </a:lstStyle>
          <a:p>
            <a:pPr marL="12700">
              <a:lnSpc>
                <a:spcPct val="100000"/>
              </a:lnSpc>
              <a:spcBef>
                <a:spcPts val="100"/>
              </a:spcBef>
            </a:pPr>
            <a:r>
              <a:rPr lang="en-US" spc="-5" dirty="0"/>
              <a:t>IMPORTANCE OF THIS PATENT</a:t>
            </a:r>
          </a:p>
        </p:txBody>
      </p:sp>
    </p:spTree>
    <p:extLst>
      <p:ext uri="{BB962C8B-B14F-4D97-AF65-F5344CB8AC3E}">
        <p14:creationId xmlns:p14="http://schemas.microsoft.com/office/powerpoint/2010/main" val="386832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628650" y="273844"/>
            <a:ext cx="7886700" cy="994172"/>
          </a:xfrm>
        </p:spPr>
        <p:txBody>
          <a:bodyPr vert="horz" lIns="91440" tIns="45720" rIns="91440" bIns="45720" rtlCol="0" anchor="b">
            <a:normAutofit fontScale="90000"/>
          </a:bodyPr>
          <a:lstStyle/>
          <a:p>
            <a:br>
              <a:rPr lang="en-US" dirty="0"/>
            </a:br>
            <a:br>
              <a:rPr lang="en-US" dirty="0"/>
            </a:br>
            <a:br>
              <a:rPr lang="en-US" dirty="0"/>
            </a:br>
            <a:br>
              <a:rPr lang="en-US" dirty="0"/>
            </a:br>
            <a:r>
              <a:rPr lang="en-US" dirty="0"/>
              <a:t>Novelty</a:t>
            </a:r>
            <a:r>
              <a:rPr lang="en-US"/>
              <a:t>/Uniqueness </a:t>
            </a:r>
            <a:br>
              <a:rPr lang="en-US"/>
            </a:br>
            <a:endParaRPr lang="en-US" dirty="0"/>
          </a:p>
        </p:txBody>
      </p:sp>
      <p:sp>
        <p:nvSpPr>
          <p:cNvPr id="11" name="Content Placeholder 10">
            <a:extLst>
              <a:ext uri="{FF2B5EF4-FFF2-40B4-BE49-F238E27FC236}">
                <a16:creationId xmlns:a16="http://schemas.microsoft.com/office/drawing/2014/main" id="{C8152B79-6A39-BDCA-10F8-70898037F2F1}"/>
              </a:ext>
            </a:extLst>
          </p:cNvPr>
          <p:cNvSpPr>
            <a:spLocks noGrp="1"/>
          </p:cNvSpPr>
          <p:nvPr>
            <p:ph idx="1"/>
          </p:nvPr>
        </p:nvSpPr>
        <p:spPr>
          <a:xfrm>
            <a:off x="8202930" y="4994296"/>
            <a:ext cx="624840" cy="45719"/>
          </a:xfrm>
        </p:spPr>
        <p:txBody>
          <a:bodyPr>
            <a:normAutofit fontScale="25000" lnSpcReduction="20000"/>
          </a:bodyPr>
          <a:lstStyle/>
          <a:p>
            <a:endParaRPr lang="en-IN" dirty="0"/>
          </a:p>
        </p:txBody>
      </p:sp>
      <p:sp>
        <p:nvSpPr>
          <p:cNvPr id="12"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6457950" y="4994295"/>
            <a:ext cx="2057400" cy="46811"/>
          </a:xfrm>
        </p:spPr>
        <p:txBody>
          <a:bodyPr vert="horz" lIns="91440" tIns="45720" rIns="91440" bIns="45720" rtlCol="0" anchor="ctr">
            <a:normAutofit fontScale="25000" lnSpcReduction="20000"/>
          </a:bodyPr>
          <a:lstStyle/>
          <a:p>
            <a:endParaRPr lang="en-US" dirty="0"/>
          </a:p>
        </p:txBody>
      </p:sp>
      <p:sp>
        <p:nvSpPr>
          <p:cNvPr id="3" name="TextBox 2">
            <a:extLst>
              <a:ext uri="{FF2B5EF4-FFF2-40B4-BE49-F238E27FC236}">
                <a16:creationId xmlns:a16="http://schemas.microsoft.com/office/drawing/2014/main" id="{CB0106C4-125E-E74B-AAC1-5716AD5A81B0}"/>
              </a:ext>
            </a:extLst>
          </p:cNvPr>
          <p:cNvSpPr txBox="1"/>
          <p:nvPr/>
        </p:nvSpPr>
        <p:spPr>
          <a:xfrm>
            <a:off x="264589" y="980182"/>
            <a:ext cx="5090797" cy="3848856"/>
          </a:xfrm>
          <a:prstGeom prst="rect">
            <a:avLst/>
          </a:prstGeom>
        </p:spPr>
        <p:txBody>
          <a:bodyPr vert="horz" lIns="91440" tIns="45720" rIns="91440" bIns="45720" rtlCol="0" anchor="t">
            <a:normAutofit fontScale="77500" lnSpcReduction="20000"/>
          </a:bodyPr>
          <a:lstStyle/>
          <a:p>
            <a:pPr marL="457200" indent="-228600" defTabSz="914400">
              <a:lnSpc>
                <a:spcPct val="90000"/>
              </a:lnSpc>
              <a:spcAft>
                <a:spcPts val="600"/>
              </a:spcAft>
              <a:buFont typeface="Arial" panose="020B0604020202020204" pitchFamily="34" charset="0"/>
              <a:buChar char="•"/>
            </a:pPr>
            <a:r>
              <a:rPr lang="en-US" sz="2100" dirty="0">
                <a:effectLst/>
                <a:highlight>
                  <a:srgbClr val="FFFFFF"/>
                </a:highlight>
              </a:rPr>
              <a:t>1. </a:t>
            </a:r>
            <a:r>
              <a:rPr lang="en-US" sz="2100" b="1" dirty="0">
                <a:effectLst/>
                <a:highlight>
                  <a:srgbClr val="FFFFFF"/>
                </a:highlight>
              </a:rPr>
              <a:t>Innovative Bulletproof Jacket Plate:</a:t>
            </a:r>
            <a:endParaRPr lang="en-US" sz="2100" b="1" dirty="0">
              <a:effectLst/>
            </a:endParaRPr>
          </a:p>
          <a:p>
            <a:pPr marL="457200" indent="-228600" defTabSz="914400">
              <a:lnSpc>
                <a:spcPct val="90000"/>
              </a:lnSpc>
              <a:spcAft>
                <a:spcPts val="600"/>
              </a:spcAft>
              <a:buFont typeface="Arial" panose="020B0604020202020204" pitchFamily="34" charset="0"/>
              <a:buChar char="•"/>
            </a:pPr>
            <a:r>
              <a:rPr lang="en-US" sz="2100" dirty="0">
                <a:effectLst/>
                <a:highlight>
                  <a:srgbClr val="FFFFFF"/>
                </a:highlight>
              </a:rPr>
              <a:t>   - A ballistic plate for a bulletproof jacket designed to enhance bulletproof performance, flexibility, and wearability. </a:t>
            </a:r>
            <a:endParaRPr lang="en-US" sz="2100" dirty="0">
              <a:effectLst/>
            </a:endParaRPr>
          </a:p>
          <a:p>
            <a:pPr marL="457200" indent="-228600" defTabSz="914400">
              <a:lnSpc>
                <a:spcPct val="90000"/>
              </a:lnSpc>
              <a:spcAft>
                <a:spcPts val="600"/>
              </a:spcAft>
              <a:buFont typeface="Arial" panose="020B0604020202020204" pitchFamily="34" charset="0"/>
              <a:buChar char="•"/>
            </a:pPr>
            <a:r>
              <a:rPr lang="en-US" sz="2100" dirty="0">
                <a:effectLst/>
                <a:highlight>
                  <a:srgbClr val="FFFFFF"/>
                </a:highlight>
              </a:rPr>
              <a:t>2</a:t>
            </a:r>
            <a:r>
              <a:rPr lang="en-US" sz="2100" b="1" dirty="0">
                <a:effectLst/>
                <a:highlight>
                  <a:srgbClr val="FFFFFF"/>
                </a:highlight>
              </a:rPr>
              <a:t>. Manufacturing Innovation</a:t>
            </a:r>
            <a:r>
              <a:rPr lang="en-US" sz="2100" dirty="0">
                <a:effectLst/>
                <a:highlight>
                  <a:srgbClr val="FFFFFF"/>
                </a:highlight>
              </a:rPr>
              <a:t>:</a:t>
            </a:r>
            <a:endParaRPr lang="en-US" sz="2100" dirty="0">
              <a:effectLst/>
            </a:endParaRPr>
          </a:p>
          <a:p>
            <a:pPr marL="457200" indent="-228600" defTabSz="914400">
              <a:lnSpc>
                <a:spcPct val="90000"/>
              </a:lnSpc>
              <a:spcAft>
                <a:spcPts val="600"/>
              </a:spcAft>
              <a:buFont typeface="Arial" panose="020B0604020202020204" pitchFamily="34" charset="0"/>
              <a:buChar char="•"/>
            </a:pPr>
            <a:r>
              <a:rPr lang="en-US" sz="2100" dirty="0">
                <a:effectLst/>
                <a:highlight>
                  <a:srgbClr val="FFFFFF"/>
                </a:highlight>
              </a:rPr>
              <a:t>   - Manufactured without the use of quilting, reducing complexity and potentially lowering production costs. </a:t>
            </a:r>
            <a:endParaRPr lang="en-US" sz="2100" dirty="0">
              <a:effectLst/>
            </a:endParaRPr>
          </a:p>
          <a:p>
            <a:pPr marL="457200" indent="-228600" defTabSz="914400">
              <a:lnSpc>
                <a:spcPct val="90000"/>
              </a:lnSpc>
              <a:spcAft>
                <a:spcPts val="600"/>
              </a:spcAft>
              <a:buFont typeface="Arial" panose="020B0604020202020204" pitchFamily="34" charset="0"/>
              <a:buChar char="•"/>
            </a:pPr>
            <a:r>
              <a:rPr lang="en-US" sz="2100" dirty="0">
                <a:effectLst/>
                <a:highlight>
                  <a:srgbClr val="FFFFFF"/>
                </a:highlight>
              </a:rPr>
              <a:t>3. </a:t>
            </a:r>
            <a:r>
              <a:rPr lang="en-US" sz="2100" b="1" dirty="0">
                <a:effectLst/>
                <a:highlight>
                  <a:srgbClr val="FFFFFF"/>
                </a:highlight>
              </a:rPr>
              <a:t>Dual Defense Principles:</a:t>
            </a:r>
            <a:endParaRPr lang="en-US" sz="2100" b="1" dirty="0">
              <a:effectLst/>
            </a:endParaRPr>
          </a:p>
          <a:p>
            <a:pPr marL="457200" indent="-228600" defTabSz="914400">
              <a:lnSpc>
                <a:spcPct val="90000"/>
              </a:lnSpc>
              <a:spcAft>
                <a:spcPts val="600"/>
              </a:spcAft>
              <a:buFont typeface="Arial" panose="020B0604020202020204" pitchFamily="34" charset="0"/>
              <a:buChar char="•"/>
            </a:pPr>
            <a:r>
              <a:rPr lang="en-US" sz="2100" dirty="0">
                <a:effectLst/>
                <a:highlight>
                  <a:srgbClr val="FFFFFF"/>
                </a:highlight>
              </a:rPr>
              <a:t>   </a:t>
            </a:r>
            <a:r>
              <a:rPr lang="en-US" sz="2100" b="1" dirty="0">
                <a:effectLst/>
                <a:highlight>
                  <a:srgbClr val="FFFFFF"/>
                </a:highlight>
              </a:rPr>
              <a:t>- Primary Defense: </a:t>
            </a:r>
            <a:r>
              <a:rPr lang="en-US" sz="2100" dirty="0">
                <a:effectLst/>
                <a:highlight>
                  <a:srgbClr val="FFFFFF"/>
                </a:highlight>
              </a:rPr>
              <a:t>Focuses on blocking bullets and effectively absorbing and distributing shock energy without deformation even under high-temperature conditions, including splinter impacts.</a:t>
            </a:r>
            <a:endParaRPr lang="en-US" sz="2100" dirty="0">
              <a:effectLst/>
            </a:endParaRPr>
          </a:p>
          <a:p>
            <a:pPr marL="457200" indent="-228600" defTabSz="914400">
              <a:lnSpc>
                <a:spcPct val="90000"/>
              </a:lnSpc>
              <a:spcAft>
                <a:spcPts val="600"/>
              </a:spcAft>
              <a:buFont typeface="Arial" panose="020B0604020202020204" pitchFamily="34" charset="0"/>
              <a:buChar char="•"/>
            </a:pPr>
            <a:r>
              <a:rPr lang="en-US" sz="2100" dirty="0">
                <a:effectLst/>
                <a:highlight>
                  <a:srgbClr val="FFFFFF"/>
                </a:highlight>
              </a:rPr>
              <a:t>   </a:t>
            </a:r>
            <a:r>
              <a:rPr lang="en-US" sz="2100" b="1" dirty="0">
                <a:effectLst/>
                <a:highlight>
                  <a:srgbClr val="FFFFFF"/>
                </a:highlight>
              </a:rPr>
              <a:t>- Secondary Defense</a:t>
            </a:r>
            <a:r>
              <a:rPr lang="en-US" sz="2100" dirty="0">
                <a:effectLst/>
                <a:highlight>
                  <a:srgbClr val="FFFFFF"/>
                </a:highlight>
              </a:rPr>
              <a:t>: Engages after the primary defense, providing protection to the wearer by blocking bullets, absorbing shock energy, and ensuring their safety. </a:t>
            </a:r>
            <a:endParaRPr lang="en-US" sz="2100" dirty="0">
              <a:effectLst/>
            </a:endParaRPr>
          </a:p>
          <a:p>
            <a:pPr marL="228600" indent="-228600" defTabSz="914400">
              <a:lnSpc>
                <a:spcPct val="90000"/>
              </a:lnSpc>
              <a:spcAft>
                <a:spcPts val="600"/>
              </a:spcAft>
              <a:buFont typeface="Arial" panose="020B0604020202020204" pitchFamily="34" charset="0"/>
              <a:buChar char="•"/>
            </a:pPr>
            <a:endParaRPr lang="en-US" sz="900" dirty="0">
              <a:effectLst/>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2" name="Rectangle 1">
            <a:extLst>
              <a:ext uri="{FF2B5EF4-FFF2-40B4-BE49-F238E27FC236}">
                <a16:creationId xmlns:a16="http://schemas.microsoft.com/office/drawing/2014/main" id="{E44EAE0B-84C1-4C5E-DC55-53C43A3CBE20}"/>
              </a:ext>
            </a:extLst>
          </p:cNvPr>
          <p:cNvSpPr/>
          <p:nvPr/>
        </p:nvSpPr>
        <p:spPr>
          <a:xfrm>
            <a:off x="0" y="4890813"/>
            <a:ext cx="9144000" cy="252687"/>
          </a:xfrm>
          <a:prstGeom prst="rect">
            <a:avLst/>
          </a:prstGeom>
          <a:solidFill>
            <a:srgbClr val="25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IN" b="1" dirty="0">
                <a:solidFill>
                  <a:schemeClr val="tx1"/>
                </a:solidFill>
              </a:rPr>
              <a:t>                    ROSHAN JADHAV</a:t>
            </a:r>
            <a:r>
              <a:rPr lang="en-US" b="1" dirty="0">
                <a:solidFill>
                  <a:schemeClr val="tx1"/>
                </a:solidFill>
              </a:rPr>
              <a:t>, Department of </a:t>
            </a:r>
            <a:r>
              <a:rPr lang="en-IN" sz="1400" b="1" dirty="0">
                <a:solidFill>
                  <a:schemeClr val="tx1"/>
                </a:solidFill>
              </a:rPr>
              <a:t>Electronics and Telecommunication</a:t>
            </a:r>
            <a:r>
              <a:rPr lang="en-US" b="1" dirty="0">
                <a:solidFill>
                  <a:schemeClr val="tx1"/>
                </a:solidFill>
              </a:rPr>
              <a:t> Engineering, VIIT, Pune-48                        7</a:t>
            </a:r>
            <a:endParaRPr lang="en-IN" b="1" dirty="0">
              <a:solidFill>
                <a:schemeClr val="tx1"/>
              </a:solidFill>
            </a:endParaRPr>
          </a:p>
        </p:txBody>
      </p:sp>
      <p:pic>
        <p:nvPicPr>
          <p:cNvPr id="7" name="Picture 6" descr="A diagram of a wave&#10;&#10;Description automatically generated">
            <a:extLst>
              <a:ext uri="{FF2B5EF4-FFF2-40B4-BE49-F238E27FC236}">
                <a16:creationId xmlns:a16="http://schemas.microsoft.com/office/drawing/2014/main" id="{16C51E33-38D6-8DB0-EF82-2E96F805CF57}"/>
              </a:ext>
            </a:extLst>
          </p:cNvPr>
          <p:cNvPicPr>
            <a:picLocks noChangeAspect="1"/>
          </p:cNvPicPr>
          <p:nvPr/>
        </p:nvPicPr>
        <p:blipFill>
          <a:blip r:embed="rId3"/>
          <a:stretch>
            <a:fillRect/>
          </a:stretch>
        </p:blipFill>
        <p:spPr>
          <a:xfrm>
            <a:off x="5271292" y="1530304"/>
            <a:ext cx="3780185" cy="2082891"/>
          </a:xfrm>
          <a:prstGeom prst="rect">
            <a:avLst/>
          </a:prstGeom>
        </p:spPr>
      </p:pic>
    </p:spTree>
    <p:extLst>
      <p:ext uri="{BB962C8B-B14F-4D97-AF65-F5344CB8AC3E}">
        <p14:creationId xmlns:p14="http://schemas.microsoft.com/office/powerpoint/2010/main" val="386832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pPr/>
              <a:t>8</a:t>
            </a:fld>
            <a:endParaRPr lang="en-IN" sz="1200" b="1" dirty="0">
              <a:solidFill>
                <a:schemeClr val="tx1"/>
              </a:solidFill>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58"/>
            <a:ext cx="724623" cy="819345"/>
          </a:xfrm>
          <a:prstGeom prst="rect">
            <a:avLst/>
          </a:prstGeom>
        </p:spPr>
      </p:pic>
      <p:sp>
        <p:nvSpPr>
          <p:cNvPr id="8" name="Title 7"/>
          <p:cNvSpPr>
            <a:spLocks noGrp="1"/>
          </p:cNvSpPr>
          <p:nvPr>
            <p:ph type="title"/>
          </p:nvPr>
        </p:nvSpPr>
        <p:spPr/>
        <p:txBody>
          <a:bodyPr/>
          <a:lstStyle/>
          <a:p>
            <a:r>
              <a:rPr lang="en-US" dirty="0"/>
              <a:t>Utility/Industrial Application</a:t>
            </a:r>
          </a:p>
        </p:txBody>
      </p:sp>
      <p:sp>
        <p:nvSpPr>
          <p:cNvPr id="2" name="Rectangle 1">
            <a:extLst>
              <a:ext uri="{FF2B5EF4-FFF2-40B4-BE49-F238E27FC236}">
                <a16:creationId xmlns:a16="http://schemas.microsoft.com/office/drawing/2014/main" id="{411C672B-9EA4-29CC-7EAD-7452500F9709}"/>
              </a:ext>
            </a:extLst>
          </p:cNvPr>
          <p:cNvSpPr/>
          <p:nvPr/>
        </p:nvSpPr>
        <p:spPr>
          <a:xfrm>
            <a:off x="0" y="4890813"/>
            <a:ext cx="9144000" cy="252687"/>
          </a:xfrm>
          <a:prstGeom prst="rect">
            <a:avLst/>
          </a:prstGeom>
          <a:solidFill>
            <a:srgbClr val="25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                     ROSHAN JADHAV</a:t>
            </a:r>
            <a:r>
              <a:rPr lang="en-US" b="1" dirty="0">
                <a:solidFill>
                  <a:schemeClr val="tx1"/>
                </a:solidFill>
              </a:rPr>
              <a:t>, Department of </a:t>
            </a:r>
            <a:r>
              <a:rPr lang="en-IN" sz="1400" b="1" dirty="0">
                <a:solidFill>
                  <a:schemeClr val="tx1"/>
                </a:solidFill>
              </a:rPr>
              <a:t>Electronics and Telecommunication</a:t>
            </a:r>
            <a:r>
              <a:rPr lang="en-US" b="1" dirty="0">
                <a:solidFill>
                  <a:schemeClr val="tx1"/>
                </a:solidFill>
              </a:rPr>
              <a:t> Engineering, VIIT, Pune-48                       8</a:t>
            </a:r>
            <a:endParaRPr lang="en-IN" b="1" dirty="0">
              <a:solidFill>
                <a:schemeClr val="tx1"/>
              </a:solidFill>
            </a:endParaRPr>
          </a:p>
        </p:txBody>
      </p:sp>
      <p:sp>
        <p:nvSpPr>
          <p:cNvPr id="3" name="TextBox 2">
            <a:extLst>
              <a:ext uri="{FF2B5EF4-FFF2-40B4-BE49-F238E27FC236}">
                <a16:creationId xmlns:a16="http://schemas.microsoft.com/office/drawing/2014/main" id="{05A6B673-5DE5-8EFC-DAD6-43AA0A676601}"/>
              </a:ext>
            </a:extLst>
          </p:cNvPr>
          <p:cNvSpPr txBox="1"/>
          <p:nvPr/>
        </p:nvSpPr>
        <p:spPr>
          <a:xfrm>
            <a:off x="192881" y="1042988"/>
            <a:ext cx="8836819" cy="3776418"/>
          </a:xfrm>
          <a:prstGeom prst="rect">
            <a:avLst/>
          </a:prstGeom>
          <a:noFill/>
        </p:spPr>
        <p:txBody>
          <a:bodyPr wrap="square" rtlCol="0">
            <a:spAutoFit/>
          </a:bodyPr>
          <a:lstStyle/>
          <a:p>
            <a:pPr marL="285750">
              <a:lnSpc>
                <a:spcPct val="115000"/>
              </a:lnSpc>
            </a:pPr>
            <a:r>
              <a:rPr lang="en-IN" b="1" dirty="0">
                <a:effectLst/>
                <a:highlight>
                  <a:srgbClr val="FFFFFF"/>
                </a:highlight>
                <a:ea typeface="Arial" panose="020B0604020202020204" pitchFamily="34" charset="0"/>
              </a:rPr>
              <a:t>1. Body Armor and Bulletproof Vests:</a:t>
            </a:r>
            <a:endParaRPr lang="en-IN" b="1" dirty="0">
              <a:effectLst/>
              <a:ea typeface="Arial" panose="020B0604020202020204" pitchFamily="34" charset="0"/>
            </a:endParaRPr>
          </a:p>
          <a:p>
            <a:pPr marL="285750">
              <a:lnSpc>
                <a:spcPct val="115000"/>
              </a:lnSpc>
            </a:pPr>
            <a:r>
              <a:rPr lang="en-IN" dirty="0">
                <a:effectLst/>
                <a:highlight>
                  <a:srgbClr val="FFFFFF"/>
                </a:highlight>
                <a:ea typeface="Arial" panose="020B0604020202020204" pitchFamily="34" charset="0"/>
              </a:rPr>
              <a:t>   - The patented technology can be applied in the manufacturing of body </a:t>
            </a:r>
            <a:r>
              <a:rPr lang="en-IN" dirty="0" err="1">
                <a:effectLst/>
                <a:highlight>
                  <a:srgbClr val="FFFFFF"/>
                </a:highlight>
                <a:ea typeface="Arial" panose="020B0604020202020204" pitchFamily="34" charset="0"/>
              </a:rPr>
              <a:t>armor</a:t>
            </a:r>
            <a:r>
              <a:rPr lang="en-IN" dirty="0">
                <a:effectLst/>
                <a:highlight>
                  <a:srgbClr val="FFFFFF"/>
                </a:highlight>
                <a:ea typeface="Arial" panose="020B0604020202020204" pitchFamily="34" charset="0"/>
              </a:rPr>
              <a:t> and bulletproof vests for military personnel, law enforcement, and security personnel.</a:t>
            </a:r>
            <a:endParaRPr lang="en-IN" dirty="0">
              <a:effectLst/>
              <a:ea typeface="Arial" panose="020B0604020202020204" pitchFamily="34" charset="0"/>
            </a:endParaRPr>
          </a:p>
          <a:p>
            <a:pPr marL="285750">
              <a:lnSpc>
                <a:spcPct val="115000"/>
              </a:lnSpc>
            </a:pPr>
            <a:r>
              <a:rPr lang="en-IN" dirty="0">
                <a:effectLst/>
                <a:highlight>
                  <a:srgbClr val="FFFFFF"/>
                </a:highlight>
                <a:ea typeface="Arial" panose="020B0604020202020204" pitchFamily="34" charset="0"/>
              </a:rPr>
              <a:t> </a:t>
            </a:r>
            <a:endParaRPr lang="en-IN" dirty="0">
              <a:effectLst/>
              <a:ea typeface="Arial" panose="020B0604020202020204" pitchFamily="34" charset="0"/>
            </a:endParaRPr>
          </a:p>
          <a:p>
            <a:pPr marL="285750">
              <a:lnSpc>
                <a:spcPct val="115000"/>
              </a:lnSpc>
            </a:pPr>
            <a:r>
              <a:rPr lang="en-IN" b="1" dirty="0">
                <a:effectLst/>
                <a:highlight>
                  <a:srgbClr val="FFFFFF"/>
                </a:highlight>
                <a:ea typeface="Arial" panose="020B0604020202020204" pitchFamily="34" charset="0"/>
              </a:rPr>
              <a:t>2. Ballistic Shields:</a:t>
            </a:r>
            <a:endParaRPr lang="en-IN" b="1" dirty="0">
              <a:effectLst/>
              <a:ea typeface="Arial" panose="020B0604020202020204" pitchFamily="34" charset="0"/>
            </a:endParaRPr>
          </a:p>
          <a:p>
            <a:pPr marL="285750">
              <a:lnSpc>
                <a:spcPct val="115000"/>
              </a:lnSpc>
            </a:pPr>
            <a:r>
              <a:rPr lang="en-IN" dirty="0">
                <a:effectLst/>
                <a:highlight>
                  <a:srgbClr val="FFFFFF"/>
                </a:highlight>
                <a:ea typeface="Arial" panose="020B0604020202020204" pitchFamily="34" charset="0"/>
              </a:rPr>
              <a:t>   - The design principles may be incorporated into ballistic shields used by police forces and special tactical units.</a:t>
            </a:r>
            <a:endParaRPr lang="en-IN" dirty="0">
              <a:effectLst/>
              <a:ea typeface="Arial" panose="020B0604020202020204" pitchFamily="34" charset="0"/>
            </a:endParaRPr>
          </a:p>
          <a:p>
            <a:pPr marL="285750">
              <a:lnSpc>
                <a:spcPct val="115000"/>
              </a:lnSpc>
            </a:pPr>
            <a:r>
              <a:rPr lang="en-IN" dirty="0">
                <a:effectLst/>
                <a:highlight>
                  <a:srgbClr val="FFFFFF"/>
                </a:highlight>
                <a:ea typeface="Arial" panose="020B0604020202020204" pitchFamily="34" charset="0"/>
              </a:rPr>
              <a:t> </a:t>
            </a:r>
            <a:endParaRPr lang="en-IN" dirty="0">
              <a:effectLst/>
              <a:ea typeface="Arial" panose="020B0604020202020204" pitchFamily="34" charset="0"/>
            </a:endParaRPr>
          </a:p>
          <a:p>
            <a:pPr marL="285750">
              <a:lnSpc>
                <a:spcPct val="115000"/>
              </a:lnSpc>
            </a:pPr>
            <a:r>
              <a:rPr lang="en-IN" b="1" dirty="0">
                <a:highlight>
                  <a:srgbClr val="FFFFFF"/>
                </a:highlight>
                <a:ea typeface="Arial" panose="020B0604020202020204" pitchFamily="34" charset="0"/>
              </a:rPr>
              <a:t>3</a:t>
            </a:r>
            <a:r>
              <a:rPr lang="en-IN" b="1" dirty="0">
                <a:effectLst/>
                <a:highlight>
                  <a:srgbClr val="FFFFFF"/>
                </a:highlight>
                <a:ea typeface="Arial" panose="020B0604020202020204" pitchFamily="34" charset="0"/>
              </a:rPr>
              <a:t>. Personal Protective Equipment (PPE):</a:t>
            </a:r>
            <a:endParaRPr lang="en-IN" b="1" dirty="0">
              <a:effectLst/>
              <a:ea typeface="Arial" panose="020B0604020202020204" pitchFamily="34" charset="0"/>
            </a:endParaRPr>
          </a:p>
          <a:p>
            <a:pPr marL="285750">
              <a:lnSpc>
                <a:spcPct val="115000"/>
              </a:lnSpc>
            </a:pPr>
            <a:r>
              <a:rPr lang="en-IN" dirty="0">
                <a:effectLst/>
                <a:highlight>
                  <a:srgbClr val="FFFFFF"/>
                </a:highlight>
                <a:ea typeface="Arial" panose="020B0604020202020204" pitchFamily="34" charset="0"/>
              </a:rPr>
              <a:t>   - It can find application in PPE for individuals working in high-risk environments, such as conflict zones, or in roles requiring ballistic protection.</a:t>
            </a:r>
            <a:endParaRPr lang="en-IN" dirty="0">
              <a:effectLst/>
              <a:ea typeface="Arial" panose="020B0604020202020204" pitchFamily="34" charset="0"/>
            </a:endParaRPr>
          </a:p>
          <a:p>
            <a:pPr marL="285750">
              <a:lnSpc>
                <a:spcPct val="115000"/>
              </a:lnSpc>
            </a:pPr>
            <a:r>
              <a:rPr lang="en-IN" dirty="0">
                <a:effectLst/>
                <a:highlight>
                  <a:srgbClr val="FFFFFF"/>
                </a:highlight>
                <a:ea typeface="Arial" panose="020B0604020202020204" pitchFamily="34" charset="0"/>
              </a:rPr>
              <a:t> </a:t>
            </a:r>
            <a:endParaRPr lang="en-IN" dirty="0">
              <a:effectLst/>
              <a:ea typeface="Arial" panose="020B0604020202020204" pitchFamily="34" charset="0"/>
            </a:endParaRPr>
          </a:p>
          <a:p>
            <a:pPr marL="285750">
              <a:lnSpc>
                <a:spcPct val="115000"/>
              </a:lnSpc>
            </a:pPr>
            <a:r>
              <a:rPr lang="en-IN" b="1" dirty="0">
                <a:highlight>
                  <a:srgbClr val="FFFFFF"/>
                </a:highlight>
                <a:ea typeface="Arial" panose="020B0604020202020204" pitchFamily="34" charset="0"/>
              </a:rPr>
              <a:t>4</a:t>
            </a:r>
            <a:r>
              <a:rPr lang="en-IN" b="1" dirty="0">
                <a:effectLst/>
                <a:highlight>
                  <a:srgbClr val="FFFFFF"/>
                </a:highlight>
                <a:ea typeface="Arial" panose="020B0604020202020204" pitchFamily="34" charset="0"/>
              </a:rPr>
              <a:t>. Sports and Recreational Activities:</a:t>
            </a:r>
            <a:endParaRPr lang="en-IN" b="1" dirty="0">
              <a:effectLst/>
              <a:ea typeface="Arial" panose="020B0604020202020204" pitchFamily="34" charset="0"/>
            </a:endParaRPr>
          </a:p>
          <a:p>
            <a:pPr marL="285750">
              <a:lnSpc>
                <a:spcPct val="115000"/>
              </a:lnSpc>
            </a:pPr>
            <a:r>
              <a:rPr lang="en-IN" dirty="0">
                <a:effectLst/>
                <a:highlight>
                  <a:srgbClr val="FFFFFF"/>
                </a:highlight>
                <a:ea typeface="Arial" panose="020B0604020202020204" pitchFamily="34" charset="0"/>
              </a:rPr>
              <a:t>   - The technology may be adapted for extreme sports gear, such as protective gear for motocross, paintball, or airsoft activities</a:t>
            </a:r>
            <a:r>
              <a:rPr lang="en-IN" sz="1200" dirty="0">
                <a:effectLst/>
                <a:highlight>
                  <a:srgbClr val="FFFFFF"/>
                </a:highlight>
                <a:ea typeface="Arial" panose="020B0604020202020204" pitchFamily="34" charset="0"/>
              </a:rPr>
              <a:t>.</a:t>
            </a:r>
            <a:endParaRPr lang="en-IN" sz="1200" dirty="0">
              <a:effectLst/>
              <a:ea typeface="Arial" panose="020B0604020202020204" pitchFamily="34" charset="0"/>
            </a:endParaRPr>
          </a:p>
          <a:p>
            <a:endParaRPr lang="en-IN" dirty="0"/>
          </a:p>
        </p:txBody>
      </p:sp>
    </p:spTree>
    <p:extLst>
      <p:ext uri="{BB962C8B-B14F-4D97-AF65-F5344CB8AC3E}">
        <p14:creationId xmlns:p14="http://schemas.microsoft.com/office/powerpoint/2010/main" val="386832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a:extLst>
              <a:ext uri="{FF2B5EF4-FFF2-40B4-BE49-F238E27FC236}">
                <a16:creationId xmlns:a16="http://schemas.microsoft.com/office/drawing/2014/main" id="{7DA496CA-B28D-4CA7-951D-950D5EA764C3}"/>
              </a:ext>
            </a:extLst>
          </p:cNvPr>
          <p:cNvSpPr>
            <a:spLocks noGrp="1"/>
          </p:cNvSpPr>
          <p:nvPr>
            <p:ph type="sldNum" sz="quarter" idx="12"/>
          </p:nvPr>
        </p:nvSpPr>
        <p:spPr>
          <a:xfrm>
            <a:off x="8603226" y="4882455"/>
            <a:ext cx="540774" cy="273844"/>
          </a:xfrm>
        </p:spPr>
        <p:txBody>
          <a:bodyPr/>
          <a:lstStyle/>
          <a:p>
            <a:fld id="{3FCAF691-C30B-4477-A4FB-AFF7F164B000}" type="slidenum">
              <a:rPr lang="en-IN" sz="1200" b="1" smtClean="0">
                <a:solidFill>
                  <a:schemeClr val="tx1"/>
                </a:solidFill>
              </a:rPr>
              <a:pPr/>
              <a:t>9</a:t>
            </a:fld>
            <a:endParaRPr lang="en-IN" sz="1200" b="1" dirty="0">
              <a:solidFill>
                <a:schemeClr val="tx1"/>
              </a:solidFill>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24623" cy="819345"/>
          </a:xfrm>
          <a:prstGeom prst="rect">
            <a:avLst/>
          </a:prstGeom>
        </p:spPr>
      </p:pic>
      <p:sp>
        <p:nvSpPr>
          <p:cNvPr id="8" name="Title 7"/>
          <p:cNvSpPr>
            <a:spLocks noGrp="1"/>
          </p:cNvSpPr>
          <p:nvPr>
            <p:ph type="title"/>
          </p:nvPr>
        </p:nvSpPr>
        <p:spPr>
          <a:xfrm>
            <a:off x="724623" y="0"/>
            <a:ext cx="7886700" cy="994172"/>
          </a:xfrm>
        </p:spPr>
        <p:txBody>
          <a:bodyPr/>
          <a:lstStyle/>
          <a:p>
            <a:r>
              <a:rPr lang="en-US" dirty="0"/>
              <a:t>Non-Obviousness/Inventive Step</a:t>
            </a:r>
          </a:p>
        </p:txBody>
      </p:sp>
      <p:sp>
        <p:nvSpPr>
          <p:cNvPr id="2" name="Rectangle 1">
            <a:extLst>
              <a:ext uri="{FF2B5EF4-FFF2-40B4-BE49-F238E27FC236}">
                <a16:creationId xmlns:a16="http://schemas.microsoft.com/office/drawing/2014/main" id="{58BB8AD7-38D6-E273-1411-299353AD36ED}"/>
              </a:ext>
            </a:extLst>
          </p:cNvPr>
          <p:cNvSpPr/>
          <p:nvPr/>
        </p:nvSpPr>
        <p:spPr>
          <a:xfrm>
            <a:off x="0" y="4882455"/>
            <a:ext cx="9144000" cy="263265"/>
          </a:xfrm>
          <a:prstGeom prst="rect">
            <a:avLst/>
          </a:prstGeom>
          <a:solidFill>
            <a:srgbClr val="25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                      ROSHAN JADHAV</a:t>
            </a:r>
            <a:r>
              <a:rPr lang="en-US" b="1" dirty="0">
                <a:solidFill>
                  <a:schemeClr val="tx1"/>
                </a:solidFill>
              </a:rPr>
              <a:t>, Department of </a:t>
            </a:r>
            <a:r>
              <a:rPr lang="en-IN" sz="1400" b="1" dirty="0">
                <a:solidFill>
                  <a:schemeClr val="tx1"/>
                </a:solidFill>
              </a:rPr>
              <a:t>Electronics and Telecommunication</a:t>
            </a:r>
            <a:r>
              <a:rPr lang="en-US" b="1" dirty="0">
                <a:solidFill>
                  <a:schemeClr val="tx1"/>
                </a:solidFill>
              </a:rPr>
              <a:t> Engineering, VIIT, Pune-48                       9</a:t>
            </a:r>
            <a:endParaRPr lang="en-IN" b="1" dirty="0">
              <a:solidFill>
                <a:schemeClr val="tx1"/>
              </a:solidFill>
            </a:endParaRPr>
          </a:p>
        </p:txBody>
      </p:sp>
      <p:sp>
        <p:nvSpPr>
          <p:cNvPr id="3" name="TextBox 2">
            <a:extLst>
              <a:ext uri="{FF2B5EF4-FFF2-40B4-BE49-F238E27FC236}">
                <a16:creationId xmlns:a16="http://schemas.microsoft.com/office/drawing/2014/main" id="{D764C189-F4C0-2079-B558-AC7FF172D1B4}"/>
              </a:ext>
            </a:extLst>
          </p:cNvPr>
          <p:cNvSpPr txBox="1"/>
          <p:nvPr/>
        </p:nvSpPr>
        <p:spPr>
          <a:xfrm>
            <a:off x="-101432" y="855392"/>
            <a:ext cx="8570815" cy="3993401"/>
          </a:xfrm>
          <a:prstGeom prst="rect">
            <a:avLst/>
          </a:prstGeom>
          <a:noFill/>
        </p:spPr>
        <p:txBody>
          <a:bodyPr wrap="square" rtlCol="0">
            <a:spAutoFit/>
          </a:bodyPr>
          <a:lstStyle/>
          <a:p>
            <a:pPr marL="457200">
              <a:lnSpc>
                <a:spcPct val="115000"/>
              </a:lnSpc>
            </a:pPr>
            <a:r>
              <a:rPr lang="en-IN" b="1" dirty="0">
                <a:effectLst/>
                <a:highlight>
                  <a:srgbClr val="FFFFFF"/>
                </a:highlight>
                <a:ea typeface="Arial" panose="020B0604020202020204" pitchFamily="34" charset="0"/>
              </a:rPr>
              <a:t>1. Elimination of Quilting:</a:t>
            </a:r>
            <a:endParaRPr lang="en-IN" b="1" dirty="0">
              <a:effectLst/>
              <a:ea typeface="Arial" panose="020B0604020202020204" pitchFamily="34" charset="0"/>
            </a:endParaRPr>
          </a:p>
          <a:p>
            <a:pPr marL="457200">
              <a:lnSpc>
                <a:spcPct val="115000"/>
              </a:lnSpc>
            </a:pPr>
            <a:r>
              <a:rPr lang="en-IN" dirty="0">
                <a:effectLst/>
                <a:highlight>
                  <a:srgbClr val="FFFFFF"/>
                </a:highlight>
                <a:ea typeface="Arial" panose="020B0604020202020204" pitchFamily="34" charset="0"/>
              </a:rPr>
              <a:t>   - The present disclosure eliminates the quilting of front and rear plates, addressing the inflexibility and wearability issues found in the prior patent.</a:t>
            </a:r>
            <a:endParaRPr lang="en-IN" dirty="0">
              <a:effectLst/>
              <a:ea typeface="Arial" panose="020B0604020202020204" pitchFamily="34" charset="0"/>
            </a:endParaRPr>
          </a:p>
          <a:p>
            <a:pPr marL="457200">
              <a:lnSpc>
                <a:spcPct val="115000"/>
              </a:lnSpc>
            </a:pPr>
            <a:r>
              <a:rPr lang="en-IN" dirty="0">
                <a:effectLst/>
                <a:highlight>
                  <a:srgbClr val="FFFFFF"/>
                </a:highlight>
                <a:ea typeface="Arial" panose="020B0604020202020204" pitchFamily="34" charset="0"/>
              </a:rPr>
              <a:t> </a:t>
            </a:r>
            <a:endParaRPr lang="en-IN" dirty="0">
              <a:effectLst/>
              <a:ea typeface="Arial" panose="020B0604020202020204" pitchFamily="34" charset="0"/>
            </a:endParaRPr>
          </a:p>
          <a:p>
            <a:pPr marL="457200">
              <a:lnSpc>
                <a:spcPct val="115000"/>
              </a:lnSpc>
            </a:pPr>
            <a:r>
              <a:rPr lang="en-IN" b="1" dirty="0">
                <a:effectLst/>
                <a:highlight>
                  <a:srgbClr val="FFFFFF"/>
                </a:highlight>
                <a:ea typeface="Arial" panose="020B0604020202020204" pitchFamily="34" charset="0"/>
              </a:rPr>
              <a:t>2. Enhanced Flexibility:</a:t>
            </a:r>
            <a:endParaRPr lang="en-IN" b="1" dirty="0">
              <a:effectLst/>
              <a:ea typeface="Arial" panose="020B0604020202020204" pitchFamily="34" charset="0"/>
            </a:endParaRPr>
          </a:p>
          <a:p>
            <a:pPr marL="457200">
              <a:lnSpc>
                <a:spcPct val="115000"/>
              </a:lnSpc>
            </a:pPr>
            <a:r>
              <a:rPr lang="en-IN" dirty="0">
                <a:effectLst/>
                <a:highlight>
                  <a:srgbClr val="FFFFFF"/>
                </a:highlight>
                <a:ea typeface="Arial" panose="020B0604020202020204" pitchFamily="34" charset="0"/>
              </a:rPr>
              <a:t>   - By removing quilting, the ballistic plate achieves improved flexibility, ensuring greater comfort and mobility for the wearer.</a:t>
            </a:r>
            <a:endParaRPr lang="en-IN" dirty="0">
              <a:effectLst/>
              <a:ea typeface="Arial" panose="020B0604020202020204" pitchFamily="34" charset="0"/>
            </a:endParaRPr>
          </a:p>
          <a:p>
            <a:pPr marL="457200">
              <a:lnSpc>
                <a:spcPct val="115000"/>
              </a:lnSpc>
            </a:pPr>
            <a:r>
              <a:rPr lang="en-IN" dirty="0">
                <a:effectLst/>
                <a:highlight>
                  <a:srgbClr val="FFFFFF"/>
                </a:highlight>
                <a:ea typeface="Arial" panose="020B0604020202020204" pitchFamily="34" charset="0"/>
              </a:rPr>
              <a:t> </a:t>
            </a:r>
            <a:endParaRPr lang="en-IN" dirty="0">
              <a:effectLst/>
              <a:ea typeface="Arial" panose="020B0604020202020204" pitchFamily="34" charset="0"/>
            </a:endParaRPr>
          </a:p>
          <a:p>
            <a:pPr marL="457200">
              <a:lnSpc>
                <a:spcPct val="115000"/>
              </a:lnSpc>
            </a:pPr>
            <a:r>
              <a:rPr lang="en-IN" b="1" dirty="0">
                <a:effectLst/>
                <a:highlight>
                  <a:srgbClr val="FFFFFF"/>
                </a:highlight>
                <a:ea typeface="Arial" panose="020B0604020202020204" pitchFamily="34" charset="0"/>
              </a:rPr>
              <a:t>3. Improved Shock Absorption:</a:t>
            </a:r>
            <a:endParaRPr lang="en-IN" b="1" dirty="0">
              <a:effectLst/>
              <a:ea typeface="Arial" panose="020B0604020202020204" pitchFamily="34" charset="0"/>
            </a:endParaRPr>
          </a:p>
          <a:p>
            <a:pPr marL="457200">
              <a:lnSpc>
                <a:spcPct val="115000"/>
              </a:lnSpc>
            </a:pPr>
            <a:r>
              <a:rPr lang="en-IN" dirty="0">
                <a:effectLst/>
                <a:highlight>
                  <a:srgbClr val="FFFFFF"/>
                </a:highlight>
                <a:ea typeface="Arial" panose="020B0604020202020204" pitchFamily="34" charset="0"/>
              </a:rPr>
              <a:t>   - The inclusion of a shock-absorbing flex pelt layer between the front and rear plates enhances shock absorption capabilities, contributing to better ballistic performance.</a:t>
            </a:r>
            <a:endParaRPr lang="en-IN" dirty="0">
              <a:effectLst/>
              <a:ea typeface="Arial" panose="020B0604020202020204" pitchFamily="34" charset="0"/>
            </a:endParaRPr>
          </a:p>
          <a:p>
            <a:pPr marL="457200">
              <a:lnSpc>
                <a:spcPct val="115000"/>
              </a:lnSpc>
            </a:pPr>
            <a:r>
              <a:rPr lang="en-IN" dirty="0">
                <a:effectLst/>
                <a:highlight>
                  <a:srgbClr val="FFFFFF"/>
                </a:highlight>
                <a:ea typeface="Arial" panose="020B0604020202020204" pitchFamily="34" charset="0"/>
              </a:rPr>
              <a:t> </a:t>
            </a:r>
            <a:endParaRPr lang="en-IN" dirty="0">
              <a:effectLst/>
              <a:ea typeface="Arial" panose="020B0604020202020204" pitchFamily="34" charset="0"/>
            </a:endParaRPr>
          </a:p>
          <a:p>
            <a:pPr marL="457200">
              <a:lnSpc>
                <a:spcPct val="115000"/>
              </a:lnSpc>
            </a:pPr>
            <a:r>
              <a:rPr lang="en-IN" b="1" dirty="0">
                <a:effectLst/>
                <a:highlight>
                  <a:srgbClr val="FFFFFF"/>
                </a:highlight>
                <a:ea typeface="Arial" panose="020B0604020202020204" pitchFamily="34" charset="0"/>
              </a:rPr>
              <a:t>4. Multi-Layered </a:t>
            </a:r>
            <a:r>
              <a:rPr lang="en-IN" b="1" dirty="0" err="1">
                <a:effectLst/>
                <a:highlight>
                  <a:srgbClr val="FFFFFF"/>
                </a:highlight>
                <a:ea typeface="Arial" panose="020B0604020202020204" pitchFamily="34" charset="0"/>
              </a:rPr>
              <a:t>Defense</a:t>
            </a:r>
            <a:r>
              <a:rPr lang="en-IN" b="1" dirty="0">
                <a:effectLst/>
                <a:highlight>
                  <a:srgbClr val="FFFFFF"/>
                </a:highlight>
                <a:ea typeface="Arial" panose="020B0604020202020204" pitchFamily="34" charset="0"/>
              </a:rPr>
              <a:t> Strategy:</a:t>
            </a:r>
            <a:endParaRPr lang="en-IN" b="1" dirty="0">
              <a:effectLst/>
              <a:ea typeface="Arial" panose="020B0604020202020204" pitchFamily="34" charset="0"/>
            </a:endParaRPr>
          </a:p>
          <a:p>
            <a:pPr marL="457200">
              <a:lnSpc>
                <a:spcPct val="115000"/>
              </a:lnSpc>
            </a:pPr>
            <a:r>
              <a:rPr lang="en-IN" dirty="0">
                <a:effectLst/>
                <a:highlight>
                  <a:srgbClr val="FFFFFF"/>
                </a:highlight>
                <a:ea typeface="Arial" panose="020B0604020202020204" pitchFamily="34" charset="0"/>
              </a:rPr>
              <a:t>   - The ballistic plate employs a dual-</a:t>
            </a:r>
            <a:r>
              <a:rPr lang="en-IN" dirty="0" err="1">
                <a:effectLst/>
                <a:highlight>
                  <a:srgbClr val="FFFFFF"/>
                </a:highlight>
                <a:ea typeface="Arial" panose="020B0604020202020204" pitchFamily="34" charset="0"/>
              </a:rPr>
              <a:t>defense</a:t>
            </a:r>
            <a:r>
              <a:rPr lang="en-IN" dirty="0">
                <a:effectLst/>
                <a:highlight>
                  <a:srgbClr val="FFFFFF"/>
                </a:highlight>
                <a:ea typeface="Arial" panose="020B0604020202020204" pitchFamily="34" charset="0"/>
              </a:rPr>
              <a:t> approach, with primary </a:t>
            </a:r>
            <a:r>
              <a:rPr lang="en-IN" dirty="0" err="1">
                <a:effectLst/>
                <a:highlight>
                  <a:srgbClr val="FFFFFF"/>
                </a:highlight>
                <a:ea typeface="Arial" panose="020B0604020202020204" pitchFamily="34" charset="0"/>
              </a:rPr>
              <a:t>defense</a:t>
            </a:r>
            <a:r>
              <a:rPr lang="en-IN" dirty="0">
                <a:effectLst/>
                <a:highlight>
                  <a:srgbClr val="FFFFFF"/>
                </a:highlight>
                <a:ea typeface="Arial" panose="020B0604020202020204" pitchFamily="34" charset="0"/>
              </a:rPr>
              <a:t> for immediate bullet impact and secondary </a:t>
            </a:r>
            <a:r>
              <a:rPr lang="en-IN" dirty="0" err="1">
                <a:effectLst/>
                <a:highlight>
                  <a:srgbClr val="FFFFFF"/>
                </a:highlight>
                <a:ea typeface="Arial" panose="020B0604020202020204" pitchFamily="34" charset="0"/>
              </a:rPr>
              <a:t>defense</a:t>
            </a:r>
            <a:r>
              <a:rPr lang="en-IN" dirty="0">
                <a:effectLst/>
                <a:highlight>
                  <a:srgbClr val="FFFFFF"/>
                </a:highlight>
                <a:ea typeface="Arial" panose="020B0604020202020204" pitchFamily="34" charset="0"/>
              </a:rPr>
              <a:t> for ongoing protection, enhancing the overall safety of the wearer.</a:t>
            </a:r>
            <a:endParaRPr lang="en-IN" sz="1200" dirty="0">
              <a:effectLst/>
              <a:latin typeface="Arial" panose="020B0604020202020204" pitchFamily="34" charset="0"/>
              <a:ea typeface="Arial" panose="020B0604020202020204" pitchFamily="34" charset="0"/>
            </a:endParaRPr>
          </a:p>
          <a:p>
            <a:endParaRPr lang="en-IN" sz="1200" dirty="0"/>
          </a:p>
        </p:txBody>
      </p:sp>
    </p:spTree>
    <p:extLst>
      <p:ext uri="{BB962C8B-B14F-4D97-AF65-F5344CB8AC3E}">
        <p14:creationId xmlns:p14="http://schemas.microsoft.com/office/powerpoint/2010/main" val="386832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1249</Words>
  <Application>Microsoft Office PowerPoint</Application>
  <PresentationFormat>On-screen Show (16:9)</PresentationFormat>
  <Paragraphs>127</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Courier</vt:lpstr>
      <vt:lpstr>Roboto</vt:lpstr>
      <vt:lpstr>Office Theme</vt:lpstr>
      <vt:lpstr>PowerPoint Presentation</vt:lpstr>
      <vt:lpstr>CONTENTS</vt:lpstr>
      <vt:lpstr>PowerPoint Presentation</vt:lpstr>
      <vt:lpstr>PowerPoint Presentation</vt:lpstr>
      <vt:lpstr>PowerPoint Presentation</vt:lpstr>
      <vt:lpstr>PowerPoint Presentation</vt:lpstr>
      <vt:lpstr>    Novelty/Uniqueness  </vt:lpstr>
      <vt:lpstr>Utility/Industrial Application</vt:lpstr>
      <vt:lpstr>Non-Obviousness/Inventive Step</vt:lpstr>
      <vt:lpstr>Valuable tool</vt:lpstr>
      <vt:lpstr>claims</vt:lpstr>
      <vt:lpstr> Conclusion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Roshan Jadhav</dc:creator>
  <cp:lastModifiedBy>Roshan Jadhav</cp:lastModifiedBy>
  <cp:revision>5</cp:revision>
  <dcterms:modified xsi:type="dcterms:W3CDTF">2023-11-03T18:15:50Z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2023-11-03T14:02:56Z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0e133352-6637-47ee-834e-b5398ba1b452</vt:lpwstr>
  </property>
  <property fmtid="{D5CDD505-2E9C-101B-9397-08002B2CF9AE}" pid="7" name="MSIP_Label_defa4170-0d19-0005-0004-bc88714345d2_ActionId">
    <vt:lpwstr>2f911914-750e-4d5c-9c90-0128155a8eab</vt:lpwstr>
  </property>
  <property fmtid="{D5CDD505-2E9C-101B-9397-08002B2CF9AE}" pid="8" name="MSIP_Label_defa4170-0d19-0005-0004-bc88714345d2_ContentBits">
    <vt:lpwstr>0</vt:lpwstr>
  </property>
</Properties>
</file>