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14"/>
  </p:notesMasterIdLst>
  <p:handoutMasterIdLst>
    <p:handoutMasterId r:id="rId15"/>
  </p:handoutMasterIdLst>
  <p:sldIdLst>
    <p:sldId id="275" r:id="rId2"/>
    <p:sldId id="272" r:id="rId3"/>
    <p:sldId id="268" r:id="rId4"/>
    <p:sldId id="276" r:id="rId5"/>
    <p:sldId id="277" r:id="rId6"/>
    <p:sldId id="283" r:id="rId7"/>
    <p:sldId id="278" r:id="rId8"/>
    <p:sldId id="279" r:id="rId9"/>
    <p:sldId id="280" r:id="rId10"/>
    <p:sldId id="282" r:id="rId11"/>
    <p:sldId id="281" r:id="rId12"/>
    <p:sldId id="267" r:id="rId13"/>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it Viit" initials="VV" lastIdx="2" clrIdx="0">
    <p:extLst>
      <p:ext uri="{19B8F6BF-5375-455C-9EA6-DF929625EA0E}">
        <p15:presenceInfo xmlns:p15="http://schemas.microsoft.com/office/powerpoint/2012/main" userId="Viit Vii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AEFF"/>
    <a:srgbClr val="25A2FF"/>
    <a:srgbClr val="189CDE"/>
    <a:srgbClr val="0996FF"/>
    <a:srgbClr val="0192FF"/>
    <a:srgbClr val="0594FF"/>
    <a:srgbClr val="008FFA"/>
    <a:srgbClr val="008A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8689D9-C6C9-1628-3364-12599F0B7B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CA7DE65D-28ED-3EC7-947C-B20CE3E1BC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6EA1BB-3085-4CF7-AE38-D62F382C232E}" type="datetimeFigureOut">
              <a:rPr lang="en-IN" smtClean="0"/>
              <a:t>19-09-2023</a:t>
            </a:fld>
            <a:endParaRPr lang="en-IN"/>
          </a:p>
        </p:txBody>
      </p:sp>
      <p:sp>
        <p:nvSpPr>
          <p:cNvPr id="4" name="Footer Placeholder 3">
            <a:extLst>
              <a:ext uri="{FF2B5EF4-FFF2-40B4-BE49-F238E27FC236}">
                <a16:creationId xmlns:a16="http://schemas.microsoft.com/office/drawing/2014/main" id="{5C98DC64-849D-3BD2-3D2E-CAA81DB015A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1</a:t>
            </a:r>
          </a:p>
        </p:txBody>
      </p:sp>
      <p:sp>
        <p:nvSpPr>
          <p:cNvPr id="5" name="Slide Number Placeholder 4">
            <a:extLst>
              <a:ext uri="{FF2B5EF4-FFF2-40B4-BE49-F238E27FC236}">
                <a16:creationId xmlns:a16="http://schemas.microsoft.com/office/drawing/2014/main" id="{A04D1E8D-DA6D-5CCF-C6EC-B9322820C24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E9581E-FBB8-447A-9CFF-3B989CE2B2EF}" type="slidenum">
              <a:rPr lang="en-IN" smtClean="0"/>
              <a:t>‹#›</a:t>
            </a:fld>
            <a:endParaRPr lang="en-IN"/>
          </a:p>
        </p:txBody>
      </p:sp>
    </p:spTree>
    <p:extLst>
      <p:ext uri="{BB962C8B-B14F-4D97-AF65-F5344CB8AC3E}">
        <p14:creationId xmlns:p14="http://schemas.microsoft.com/office/powerpoint/2010/main" val="335230574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9981B592-AEF7-4F19-89CE-62E2656F1C5E}" type="datetimeFigureOut">
              <a:rPr lang="en-IN" smtClean="0"/>
              <a:pPr/>
              <a:t>19-09-2023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1</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D5559C-9A1D-465C-BD22-C64000BBBB10}" type="slidenum">
              <a:rPr lang="en-IN" smtClean="0"/>
              <a:pPr/>
              <a:t>‹#›</a:t>
            </a:fld>
            <a:endParaRPr lang="en-IN"/>
          </a:p>
        </p:txBody>
      </p:sp>
    </p:spTree>
    <p:extLst>
      <p:ext uri="{BB962C8B-B14F-4D97-AF65-F5344CB8AC3E}">
        <p14:creationId xmlns:p14="http://schemas.microsoft.com/office/powerpoint/2010/main" val="3119784859"/>
      </p:ext>
    </p:extLst>
  </p:cSld>
  <p:clrMap bg1="lt1" tx1="dk1" bg2="lt2" tx2="dk2" accent1="accent1" accent2="accent2" accent3="accent3" accent4="accent4" accent5="accent5" accent6="accent6" hlink="hlink" folHlink="folHlink"/>
  <p:hf hdr="0" dt="0"/>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pPr/>
              <a:t>12</a:t>
            </a:fld>
            <a:endParaRPr lang="en-IN"/>
          </a:p>
        </p:txBody>
      </p:sp>
      <p:sp>
        <p:nvSpPr>
          <p:cNvPr id="5" name="Footer Placeholder 4">
            <a:extLst>
              <a:ext uri="{FF2B5EF4-FFF2-40B4-BE49-F238E27FC236}">
                <a16:creationId xmlns:a16="http://schemas.microsoft.com/office/drawing/2014/main" id="{5623838A-7B2E-1AFA-D254-3CC596E4FA89}"/>
              </a:ext>
            </a:extLst>
          </p:cNvPr>
          <p:cNvSpPr>
            <a:spLocks noGrp="1"/>
          </p:cNvSpPr>
          <p:nvPr>
            <p:ph type="ftr" sz="quarter" idx="4"/>
          </p:nvPr>
        </p:nvSpPr>
        <p:spPr/>
        <p:txBody>
          <a:bodyPr/>
          <a:lstStyle/>
          <a:p>
            <a:r>
              <a:rPr lang="en-IN"/>
              <a:t>1</a:t>
            </a:r>
          </a:p>
        </p:txBody>
      </p:sp>
    </p:spTree>
    <p:extLst>
      <p:ext uri="{BB962C8B-B14F-4D97-AF65-F5344CB8AC3E}">
        <p14:creationId xmlns:p14="http://schemas.microsoft.com/office/powerpoint/2010/main" val="1212574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FE9C4-19AC-4D01-81DA-E140B97A9BAC}"/>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44BCA5E5-3A78-455F-A1D5-145EA9173844}"/>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BA8103-6802-402E-8A9C-2FB10C13AF4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9AEAE19A-DC0A-4D53-A4FB-E883E9391AD9}"/>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6" name="Slide Number Placeholder 5">
            <a:extLst>
              <a:ext uri="{FF2B5EF4-FFF2-40B4-BE49-F238E27FC236}">
                <a16:creationId xmlns:a16="http://schemas.microsoft.com/office/drawing/2014/main" id="{017209EA-FF5B-4648-B17D-3689B5157532}"/>
              </a:ext>
            </a:extLst>
          </p:cNvPr>
          <p:cNvSpPr>
            <a:spLocks noGrp="1"/>
          </p:cNvSpPr>
          <p:nvPr>
            <p:ph type="sldNum" sz="quarter" idx="12"/>
          </p:nvPr>
        </p:nvSpPr>
        <p:spPr/>
        <p:txBody>
          <a:bodyPr/>
          <a:lstStyle/>
          <a:p>
            <a:fld id="{3FCAF691-C30B-4477-A4FB-AFF7F164B000}" type="slidenum">
              <a:rPr lang="en-IN" smtClean="0"/>
              <a:pPr/>
              <a:t>‹#›</a:t>
            </a:fld>
            <a:endParaRPr lang="en-IN"/>
          </a:p>
        </p:txBody>
      </p:sp>
    </p:spTree>
    <p:extLst>
      <p:ext uri="{BB962C8B-B14F-4D97-AF65-F5344CB8AC3E}">
        <p14:creationId xmlns:p14="http://schemas.microsoft.com/office/powerpoint/2010/main" val="1827367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DBA33-3BCA-4D04-8B42-26F6BB1720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73B614-80E5-43E5-ACC0-10C0948786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10C068-F4B8-4482-BCC2-F12B8405BE9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2756C726-B8F7-46D8-A302-A3C69CBCE485}"/>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6" name="Slide Number Placeholder 5">
            <a:extLst>
              <a:ext uri="{FF2B5EF4-FFF2-40B4-BE49-F238E27FC236}">
                <a16:creationId xmlns:a16="http://schemas.microsoft.com/office/drawing/2014/main" id="{BB672F82-7742-49B4-9D22-A703AE78350A}"/>
              </a:ext>
            </a:extLst>
          </p:cNvPr>
          <p:cNvSpPr>
            <a:spLocks noGrp="1"/>
          </p:cNvSpPr>
          <p:nvPr>
            <p:ph type="sldNum" sz="quarter" idx="12"/>
          </p:nvPr>
        </p:nvSpPr>
        <p:spPr/>
        <p:txBody>
          <a:bodyPr/>
          <a:lstStyle/>
          <a:p>
            <a:fld id="{3FCAF691-C30B-4477-A4FB-AFF7F164B000}" type="slidenum">
              <a:rPr lang="en-IN" smtClean="0"/>
              <a:pPr/>
              <a:t>‹#›</a:t>
            </a:fld>
            <a:endParaRPr lang="en-IN"/>
          </a:p>
        </p:txBody>
      </p:sp>
    </p:spTree>
    <p:extLst>
      <p:ext uri="{BB962C8B-B14F-4D97-AF65-F5344CB8AC3E}">
        <p14:creationId xmlns:p14="http://schemas.microsoft.com/office/powerpoint/2010/main" val="2519751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894F4A-84CD-42EC-A311-E7DDDE5B9138}"/>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A6F8A3-D97A-477F-8A9F-5D2D8FC9CD93}"/>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DC056D-23ED-4173-85A0-B789F940CF41}"/>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D5C1BBEB-F29D-4181-968D-AF3F415CEC4F}"/>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6" name="Slide Number Placeholder 5">
            <a:extLst>
              <a:ext uri="{FF2B5EF4-FFF2-40B4-BE49-F238E27FC236}">
                <a16:creationId xmlns:a16="http://schemas.microsoft.com/office/drawing/2014/main" id="{0FA03474-7DC7-49B8-A4C4-B10099ED3194}"/>
              </a:ext>
            </a:extLst>
          </p:cNvPr>
          <p:cNvSpPr>
            <a:spLocks noGrp="1"/>
          </p:cNvSpPr>
          <p:nvPr>
            <p:ph type="sldNum" sz="quarter" idx="12"/>
          </p:nvPr>
        </p:nvSpPr>
        <p:spPr/>
        <p:txBody>
          <a:bodyPr/>
          <a:lstStyle/>
          <a:p>
            <a:fld id="{3FCAF691-C30B-4477-A4FB-AFF7F164B000}" type="slidenum">
              <a:rPr lang="en-IN" smtClean="0"/>
              <a:pPr/>
              <a:t>‹#›</a:t>
            </a:fld>
            <a:endParaRPr lang="en-IN"/>
          </a:p>
        </p:txBody>
      </p:sp>
    </p:spTree>
    <p:extLst>
      <p:ext uri="{BB962C8B-B14F-4D97-AF65-F5344CB8AC3E}">
        <p14:creationId xmlns:p14="http://schemas.microsoft.com/office/powerpoint/2010/main" val="385764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FBEFC-853B-4E71-90C0-35BD8D1F83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AD4BB9-BDA4-4C04-BA11-57AE021A73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11086A-60FA-47B2-80EA-B781B0D07FF2}"/>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4C0DE884-2704-4762-B1F7-A390B52525A3}"/>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6" name="Slide Number Placeholder 5">
            <a:extLst>
              <a:ext uri="{FF2B5EF4-FFF2-40B4-BE49-F238E27FC236}">
                <a16:creationId xmlns:a16="http://schemas.microsoft.com/office/drawing/2014/main" id="{4A9461B4-73E9-4628-92E8-74939F9E75BC}"/>
              </a:ext>
            </a:extLst>
          </p:cNvPr>
          <p:cNvSpPr>
            <a:spLocks noGrp="1"/>
          </p:cNvSpPr>
          <p:nvPr>
            <p:ph type="sldNum" sz="quarter" idx="12"/>
          </p:nvPr>
        </p:nvSpPr>
        <p:spPr/>
        <p:txBody>
          <a:bodyPr/>
          <a:lstStyle/>
          <a:p>
            <a:fld id="{3FCAF691-C30B-4477-A4FB-AFF7F164B000}" type="slidenum">
              <a:rPr lang="en-IN" smtClean="0"/>
              <a:pPr/>
              <a:t>‹#›</a:t>
            </a:fld>
            <a:endParaRPr lang="en-IN"/>
          </a:p>
        </p:txBody>
      </p:sp>
    </p:spTree>
    <p:extLst>
      <p:ext uri="{BB962C8B-B14F-4D97-AF65-F5344CB8AC3E}">
        <p14:creationId xmlns:p14="http://schemas.microsoft.com/office/powerpoint/2010/main" val="75226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0589E-9D4B-44E6-BF11-C075A0629675}"/>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B2C8F49-9067-4135-A992-6FB9ECEA2A98}"/>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CD58BF-DC88-48A8-8054-8760C54DAE4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B410900E-11FD-4ACA-8E87-4EC87F1A1911}"/>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6" name="Slide Number Placeholder 5">
            <a:extLst>
              <a:ext uri="{FF2B5EF4-FFF2-40B4-BE49-F238E27FC236}">
                <a16:creationId xmlns:a16="http://schemas.microsoft.com/office/drawing/2014/main" id="{D8AF7084-87E6-4F73-9995-37B9D5DA77B1}"/>
              </a:ext>
            </a:extLst>
          </p:cNvPr>
          <p:cNvSpPr>
            <a:spLocks noGrp="1"/>
          </p:cNvSpPr>
          <p:nvPr>
            <p:ph type="sldNum" sz="quarter" idx="12"/>
          </p:nvPr>
        </p:nvSpPr>
        <p:spPr/>
        <p:txBody>
          <a:bodyPr/>
          <a:lstStyle/>
          <a:p>
            <a:fld id="{3FCAF691-C30B-4477-A4FB-AFF7F164B000}" type="slidenum">
              <a:rPr lang="en-IN" smtClean="0"/>
              <a:pPr/>
              <a:t>‹#›</a:t>
            </a:fld>
            <a:endParaRPr lang="en-IN"/>
          </a:p>
        </p:txBody>
      </p:sp>
    </p:spTree>
    <p:extLst>
      <p:ext uri="{BB962C8B-B14F-4D97-AF65-F5344CB8AC3E}">
        <p14:creationId xmlns:p14="http://schemas.microsoft.com/office/powerpoint/2010/main" val="1995462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22823-44FC-4F0E-988B-2ACF3A6CE4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CB5ADA-214B-4BFF-9D95-4AACAA678348}"/>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A0DDFE-CE85-4487-A2F7-D43D9AD99D2F}"/>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CFE3102-E054-4C70-8672-73C06D74E67B}"/>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3AADA228-140D-4F9B-A2FE-74BFB213CF25}"/>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7" name="Slide Number Placeholder 6">
            <a:extLst>
              <a:ext uri="{FF2B5EF4-FFF2-40B4-BE49-F238E27FC236}">
                <a16:creationId xmlns:a16="http://schemas.microsoft.com/office/drawing/2014/main" id="{728C3789-8D8D-4D5C-A015-00F074C78764}"/>
              </a:ext>
            </a:extLst>
          </p:cNvPr>
          <p:cNvSpPr>
            <a:spLocks noGrp="1"/>
          </p:cNvSpPr>
          <p:nvPr>
            <p:ph type="sldNum" sz="quarter" idx="12"/>
          </p:nvPr>
        </p:nvSpPr>
        <p:spPr/>
        <p:txBody>
          <a:bodyPr/>
          <a:lstStyle/>
          <a:p>
            <a:fld id="{3FCAF691-C30B-4477-A4FB-AFF7F164B000}" type="slidenum">
              <a:rPr lang="en-IN" smtClean="0"/>
              <a:pPr/>
              <a:t>‹#›</a:t>
            </a:fld>
            <a:endParaRPr lang="en-IN"/>
          </a:p>
        </p:txBody>
      </p:sp>
    </p:spTree>
    <p:extLst>
      <p:ext uri="{BB962C8B-B14F-4D97-AF65-F5344CB8AC3E}">
        <p14:creationId xmlns:p14="http://schemas.microsoft.com/office/powerpoint/2010/main" val="3932263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DAFB0-2CA1-458E-8D17-13C9D16023B7}"/>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598FFF-DC4E-46B0-93F5-FAB67A7D4A58}"/>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45204111-7E13-4A52-A9E1-956A87C87EDF}"/>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A34A28-7BD2-4B06-ABF5-89A47C156453}"/>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6BDF0-5B29-4A2F-8CC0-14E57446D9A1}"/>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741CA3A-A01B-4B5C-A4F8-C14D8EC45F28}"/>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88FCAA6B-C991-48DE-B578-AE2A9961C3C1}"/>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9" name="Slide Number Placeholder 8">
            <a:extLst>
              <a:ext uri="{FF2B5EF4-FFF2-40B4-BE49-F238E27FC236}">
                <a16:creationId xmlns:a16="http://schemas.microsoft.com/office/drawing/2014/main" id="{D005B9A6-E7CF-4D3D-9193-F5CCF0408725}"/>
              </a:ext>
            </a:extLst>
          </p:cNvPr>
          <p:cNvSpPr>
            <a:spLocks noGrp="1"/>
          </p:cNvSpPr>
          <p:nvPr>
            <p:ph type="sldNum" sz="quarter" idx="12"/>
          </p:nvPr>
        </p:nvSpPr>
        <p:spPr/>
        <p:txBody>
          <a:bodyPr/>
          <a:lstStyle/>
          <a:p>
            <a:fld id="{3FCAF691-C30B-4477-A4FB-AFF7F164B000}" type="slidenum">
              <a:rPr lang="en-IN" smtClean="0"/>
              <a:pPr/>
              <a:t>‹#›</a:t>
            </a:fld>
            <a:endParaRPr lang="en-IN"/>
          </a:p>
        </p:txBody>
      </p:sp>
    </p:spTree>
    <p:extLst>
      <p:ext uri="{BB962C8B-B14F-4D97-AF65-F5344CB8AC3E}">
        <p14:creationId xmlns:p14="http://schemas.microsoft.com/office/powerpoint/2010/main" val="3722196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DAF43-78DB-4D57-9B2D-80B50CE225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3681968-C016-4D62-894F-92EC20981B84}"/>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A43BC0E1-975B-4302-8CF3-C520CED7189D}"/>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5" name="Slide Number Placeholder 4">
            <a:extLst>
              <a:ext uri="{FF2B5EF4-FFF2-40B4-BE49-F238E27FC236}">
                <a16:creationId xmlns:a16="http://schemas.microsoft.com/office/drawing/2014/main" id="{C92DAC7F-9355-4792-84EA-A4C808E3F218}"/>
              </a:ext>
            </a:extLst>
          </p:cNvPr>
          <p:cNvSpPr>
            <a:spLocks noGrp="1"/>
          </p:cNvSpPr>
          <p:nvPr>
            <p:ph type="sldNum" sz="quarter" idx="12"/>
          </p:nvPr>
        </p:nvSpPr>
        <p:spPr/>
        <p:txBody>
          <a:bodyPr/>
          <a:lstStyle/>
          <a:p>
            <a:fld id="{3FCAF691-C30B-4477-A4FB-AFF7F164B000}" type="slidenum">
              <a:rPr lang="en-IN" smtClean="0"/>
              <a:pPr/>
              <a:t>‹#›</a:t>
            </a:fld>
            <a:endParaRPr lang="en-IN"/>
          </a:p>
        </p:txBody>
      </p:sp>
    </p:spTree>
    <p:extLst>
      <p:ext uri="{BB962C8B-B14F-4D97-AF65-F5344CB8AC3E}">
        <p14:creationId xmlns:p14="http://schemas.microsoft.com/office/powerpoint/2010/main" val="1815359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56E9C9-69F5-4D64-AFCA-189935E7A949}"/>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C3FB54D1-AD89-4CA0-8134-5D2BAF3393B5}"/>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4" name="Slide Number Placeholder 3">
            <a:extLst>
              <a:ext uri="{FF2B5EF4-FFF2-40B4-BE49-F238E27FC236}">
                <a16:creationId xmlns:a16="http://schemas.microsoft.com/office/drawing/2014/main" id="{413B8272-E3A3-4683-B86E-79218886BA30}"/>
              </a:ext>
            </a:extLst>
          </p:cNvPr>
          <p:cNvSpPr>
            <a:spLocks noGrp="1"/>
          </p:cNvSpPr>
          <p:nvPr>
            <p:ph type="sldNum" sz="quarter" idx="12"/>
          </p:nvPr>
        </p:nvSpPr>
        <p:spPr/>
        <p:txBody>
          <a:bodyPr/>
          <a:lstStyle/>
          <a:p>
            <a:fld id="{3FCAF691-C30B-4477-A4FB-AFF7F164B000}" type="slidenum">
              <a:rPr lang="en-IN" smtClean="0"/>
              <a:pPr/>
              <a:t>‹#›</a:t>
            </a:fld>
            <a:endParaRPr lang="en-IN"/>
          </a:p>
        </p:txBody>
      </p:sp>
    </p:spTree>
    <p:extLst>
      <p:ext uri="{BB962C8B-B14F-4D97-AF65-F5344CB8AC3E}">
        <p14:creationId xmlns:p14="http://schemas.microsoft.com/office/powerpoint/2010/main" val="405398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8ADB3-F3C8-4862-AF7F-04DDE9A441EC}"/>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A9489C0-5D66-43A0-995C-51CDB2B895D5}"/>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969A2F6-A867-42FE-8C9C-0CD7E6653E7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a:extLst>
              <a:ext uri="{FF2B5EF4-FFF2-40B4-BE49-F238E27FC236}">
                <a16:creationId xmlns:a16="http://schemas.microsoft.com/office/drawing/2014/main" id="{B1724A67-3315-4540-9790-4166A5A82574}"/>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25DC2BE8-6B25-4D6D-A216-0288779C1086}"/>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7" name="Slide Number Placeholder 6">
            <a:extLst>
              <a:ext uri="{FF2B5EF4-FFF2-40B4-BE49-F238E27FC236}">
                <a16:creationId xmlns:a16="http://schemas.microsoft.com/office/drawing/2014/main" id="{C8F23A18-5A76-4536-926B-E6B38286EE49}"/>
              </a:ext>
            </a:extLst>
          </p:cNvPr>
          <p:cNvSpPr>
            <a:spLocks noGrp="1"/>
          </p:cNvSpPr>
          <p:nvPr>
            <p:ph type="sldNum" sz="quarter" idx="12"/>
          </p:nvPr>
        </p:nvSpPr>
        <p:spPr/>
        <p:txBody>
          <a:bodyPr/>
          <a:lstStyle/>
          <a:p>
            <a:fld id="{3FCAF691-C30B-4477-A4FB-AFF7F164B000}" type="slidenum">
              <a:rPr lang="en-IN" smtClean="0"/>
              <a:pPr/>
              <a:t>‹#›</a:t>
            </a:fld>
            <a:endParaRPr lang="en-IN"/>
          </a:p>
        </p:txBody>
      </p:sp>
    </p:spTree>
    <p:extLst>
      <p:ext uri="{BB962C8B-B14F-4D97-AF65-F5344CB8AC3E}">
        <p14:creationId xmlns:p14="http://schemas.microsoft.com/office/powerpoint/2010/main" val="87258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43C2C-789D-4AF3-A6E0-0AE714409AD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A586BE-F0E8-46DC-B95E-EBCA679965BD}"/>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C35E20C7-39DD-4D17-B93E-E92481C7AFB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a:extLst>
              <a:ext uri="{FF2B5EF4-FFF2-40B4-BE49-F238E27FC236}">
                <a16:creationId xmlns:a16="http://schemas.microsoft.com/office/drawing/2014/main" id="{EB26E00D-6FB3-4F93-91B6-3385B363A08C}"/>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F4432EE8-F875-4115-8DB6-6E4C5A4D21ED}"/>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7" name="Slide Number Placeholder 6">
            <a:extLst>
              <a:ext uri="{FF2B5EF4-FFF2-40B4-BE49-F238E27FC236}">
                <a16:creationId xmlns:a16="http://schemas.microsoft.com/office/drawing/2014/main" id="{C4D366B0-CAEE-4D99-8704-EBC2029AC63D}"/>
              </a:ext>
            </a:extLst>
          </p:cNvPr>
          <p:cNvSpPr>
            <a:spLocks noGrp="1"/>
          </p:cNvSpPr>
          <p:nvPr>
            <p:ph type="sldNum" sz="quarter" idx="12"/>
          </p:nvPr>
        </p:nvSpPr>
        <p:spPr/>
        <p:txBody>
          <a:bodyPr/>
          <a:lstStyle/>
          <a:p>
            <a:fld id="{3FCAF691-C30B-4477-A4FB-AFF7F164B000}" type="slidenum">
              <a:rPr lang="en-IN" smtClean="0"/>
              <a:pPr/>
              <a:t>‹#›</a:t>
            </a:fld>
            <a:endParaRPr lang="en-IN"/>
          </a:p>
        </p:txBody>
      </p:sp>
    </p:spTree>
    <p:extLst>
      <p:ext uri="{BB962C8B-B14F-4D97-AF65-F5344CB8AC3E}">
        <p14:creationId xmlns:p14="http://schemas.microsoft.com/office/powerpoint/2010/main" val="1035520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72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A35254-BA2C-4834-85C4-C01A1408BB62}"/>
              </a:ext>
            </a:extLst>
          </p:cNvPr>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11206B-E85F-4151-9F6F-B42BD4F2A14C}"/>
              </a:ext>
            </a:extLst>
          </p:cNvPr>
          <p:cNvSpPr>
            <a:spLocks noGrp="1"/>
          </p:cNvSpPr>
          <p:nvPr>
            <p:ph type="body" idx="1"/>
          </p:nvPr>
        </p:nvSpPr>
        <p:spPr>
          <a:xfrm>
            <a:off x="628650" y="1369219"/>
            <a:ext cx="7886700" cy="3263504"/>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7575DC-D9A3-4246-8E04-359C1E241650}"/>
              </a:ext>
            </a:extLst>
          </p:cNvPr>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A17412CA-D198-4AFA-9ADD-37508EAD6F93}"/>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r>
              <a:rPr lang="en-US"/>
              <a:t>Faculty Name(optional), Department of ______Engineering, VIIT,Pune-48</a:t>
            </a:r>
            <a:endParaRPr lang="en-IN"/>
          </a:p>
        </p:txBody>
      </p:sp>
      <p:sp>
        <p:nvSpPr>
          <p:cNvPr id="6" name="Slide Number Placeholder 5">
            <a:extLst>
              <a:ext uri="{FF2B5EF4-FFF2-40B4-BE49-F238E27FC236}">
                <a16:creationId xmlns:a16="http://schemas.microsoft.com/office/drawing/2014/main" id="{5F525125-6F41-48E5-B98E-9C500B8810AA}"/>
              </a:ext>
            </a:extLst>
          </p:cNvPr>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3FCAF691-C30B-4477-A4FB-AFF7F164B000}" type="slidenum">
              <a:rPr lang="en-IN" smtClean="0"/>
              <a:pPr/>
              <a:t>‹#›</a:t>
            </a:fld>
            <a:endParaRPr lang="en-IN"/>
          </a:p>
        </p:txBody>
      </p:sp>
    </p:spTree>
    <p:extLst>
      <p:ext uri="{BB962C8B-B14F-4D97-AF65-F5344CB8AC3E}">
        <p14:creationId xmlns:p14="http://schemas.microsoft.com/office/powerpoint/2010/main" val="3182384893"/>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322FD-CCA9-4406-9618-24339941CFF9}"/>
              </a:ext>
            </a:extLst>
          </p:cNvPr>
          <p:cNvSpPr>
            <a:spLocks noGrp="1"/>
          </p:cNvSpPr>
          <p:nvPr>
            <p:ph type="ctrTitle"/>
          </p:nvPr>
        </p:nvSpPr>
        <p:spPr>
          <a:xfrm>
            <a:off x="823305" y="317048"/>
            <a:ext cx="7516836" cy="902154"/>
          </a:xfrm>
        </p:spPr>
        <p:txBody>
          <a:bodyPr>
            <a:normAutofit fontScale="90000"/>
          </a:bodyPr>
          <a:lstStyle/>
          <a:p>
            <a:pPr>
              <a:lnSpc>
                <a:spcPct val="100000"/>
              </a:lnSpc>
            </a:pPr>
            <a:r>
              <a:rPr lang="en-IN" sz="2700" dirty="0">
                <a:latin typeface="Lucida Sans Typewriter" panose="020B0509030504030204" pitchFamily="49" charset="0"/>
              </a:rPr>
              <a:t>Presentation Topic</a:t>
            </a:r>
            <a:br>
              <a:rPr lang="en-IN" sz="2700" dirty="0">
                <a:latin typeface="Lucida Sans Typewriter" panose="020B0509030504030204" pitchFamily="49" charset="0"/>
              </a:rPr>
            </a:br>
            <a:r>
              <a:rPr lang="en-IN" sz="2700" dirty="0">
                <a:latin typeface="Lucida Sans Typewriter" panose="020B0509030504030204" pitchFamily="49" charset="0"/>
              </a:rPr>
              <a:t>“</a:t>
            </a:r>
            <a:r>
              <a:rPr lang="en-IN" sz="2700" b="1" u="sng" dirty="0">
                <a:latin typeface="+mn-lt"/>
              </a:rPr>
              <a:t>LITHIUM-ION BATTERY”</a:t>
            </a:r>
            <a:br>
              <a:rPr lang="en-IN" sz="1400" dirty="0">
                <a:latin typeface="Lucida Sans Typewriter" panose="020B0509030504030204" pitchFamily="49" charset="0"/>
              </a:rPr>
            </a:br>
            <a:endParaRPr lang="en-IN" sz="2700" b="1" dirty="0">
              <a:latin typeface="Lucida Sans Typewriter" panose="020B0509030504030204" pitchFamily="49" charset="0"/>
            </a:endParaRPr>
          </a:p>
        </p:txBody>
      </p:sp>
      <p:sp>
        <p:nvSpPr>
          <p:cNvPr id="5" name="Subtitle 2">
            <a:extLst>
              <a:ext uri="{FF2B5EF4-FFF2-40B4-BE49-F238E27FC236}">
                <a16:creationId xmlns:a16="http://schemas.microsoft.com/office/drawing/2014/main" id="{82E6DDC4-FD95-4802-92CF-9A0A66152708}"/>
              </a:ext>
            </a:extLst>
          </p:cNvPr>
          <p:cNvSpPr txBox="1">
            <a:spLocks/>
          </p:cNvSpPr>
          <p:nvPr/>
        </p:nvSpPr>
        <p:spPr>
          <a:xfrm>
            <a:off x="249210" y="4021068"/>
            <a:ext cx="8645581" cy="420461"/>
          </a:xfrm>
          <a:prstGeom prst="rect">
            <a:avLst/>
          </a:prstGeom>
          <a:solidFill>
            <a:srgbClr val="25A2FF"/>
          </a:solidFill>
          <a:ln>
            <a:noFill/>
          </a:ln>
        </p:spPr>
        <p:style>
          <a:lnRef idx="1">
            <a:schemeClr val="accent1"/>
          </a:lnRef>
          <a:fillRef idx="3">
            <a:schemeClr val="accent1"/>
          </a:fillRef>
          <a:effectRef idx="2">
            <a:schemeClr val="accent1"/>
          </a:effectRef>
          <a:fontRef idx="minor">
            <a:schemeClr val="lt1"/>
          </a:fontRef>
        </p:style>
        <p:txBody>
          <a:bodyPr vert="horz" lIns="68580" tIns="34290" rIns="68580" bIns="3429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40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n-IN" sz="2000" b="1" dirty="0">
                <a:solidFill>
                  <a:schemeClr val="bg1"/>
                </a:solidFill>
                <a:latin typeface="Arial" pitchFamily="34" charset="0"/>
                <a:cs typeface="Arial" pitchFamily="34" charset="0"/>
              </a:rPr>
              <a:t>BRACT’S, Vishwakarma Institute of Information Technology, Pune-48</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1337" y="2954230"/>
            <a:ext cx="943503" cy="1066837"/>
          </a:xfrm>
          <a:prstGeom prst="rect">
            <a:avLst/>
          </a:prstGeom>
        </p:spPr>
      </p:pic>
      <p:sp>
        <p:nvSpPr>
          <p:cNvPr id="6" name="Rectangle 5"/>
          <p:cNvSpPr/>
          <p:nvPr/>
        </p:nvSpPr>
        <p:spPr>
          <a:xfrm>
            <a:off x="407052" y="4427922"/>
            <a:ext cx="8349342" cy="523220"/>
          </a:xfrm>
          <a:prstGeom prst="rect">
            <a:avLst/>
          </a:prstGeom>
        </p:spPr>
        <p:txBody>
          <a:bodyPr wrap="square">
            <a:spAutoFit/>
          </a:bodyPr>
          <a:lstStyle/>
          <a:p>
            <a:pPr algn="ctr"/>
            <a:r>
              <a:rPr lang="en-IN" b="1" dirty="0">
                <a:solidFill>
                  <a:schemeClr val="tx1">
                    <a:lumMod val="50000"/>
                    <a:lumOff val="50000"/>
                  </a:schemeClr>
                </a:solidFill>
                <a:latin typeface="Arial" pitchFamily="34" charset="0"/>
                <a:cs typeface="Arial" pitchFamily="34" charset="0"/>
              </a:rPr>
              <a:t>(An Autonomous Institute affiliated to Savitribai Phule Pune University)</a:t>
            </a:r>
          </a:p>
          <a:p>
            <a:pPr algn="ctr"/>
            <a:r>
              <a:rPr lang="en-IN" b="1" dirty="0">
                <a:solidFill>
                  <a:schemeClr val="tx1">
                    <a:lumMod val="50000"/>
                    <a:lumOff val="50000"/>
                  </a:schemeClr>
                </a:solidFill>
                <a:latin typeface="Arial" pitchFamily="34" charset="0"/>
                <a:cs typeface="Arial" pitchFamily="34" charset="0"/>
              </a:rPr>
              <a:t>(NBA and NAAC accredited, ISO 9001:2015 certified) </a:t>
            </a:r>
          </a:p>
        </p:txBody>
      </p:sp>
      <p:sp>
        <p:nvSpPr>
          <p:cNvPr id="7" name="Subtitle 2">
            <a:extLst>
              <a:ext uri="{FF2B5EF4-FFF2-40B4-BE49-F238E27FC236}">
                <a16:creationId xmlns:a16="http://schemas.microsoft.com/office/drawing/2014/main" id="{44E4B2FF-34A5-F713-12DA-F443D07F9713}"/>
              </a:ext>
            </a:extLst>
          </p:cNvPr>
          <p:cNvSpPr>
            <a:spLocks noGrp="1"/>
          </p:cNvSpPr>
          <p:nvPr>
            <p:ph type="subTitle" idx="1"/>
          </p:nvPr>
        </p:nvSpPr>
        <p:spPr>
          <a:xfrm>
            <a:off x="694537" y="1219202"/>
            <a:ext cx="7213600" cy="984250"/>
          </a:xfrm>
        </p:spPr>
        <p:txBody>
          <a:bodyPr>
            <a:noAutofit/>
          </a:bodyPr>
          <a:lstStyle/>
          <a:p>
            <a:pPr>
              <a:lnSpc>
                <a:spcPct val="100000"/>
              </a:lnSpc>
              <a:spcBef>
                <a:spcPts val="0"/>
              </a:spcBef>
            </a:pPr>
            <a:r>
              <a:rPr lang="en-IN" u="sng" dirty="0"/>
              <a:t>NAME OF STUDENT:ROSHAN JADHAV</a:t>
            </a:r>
          </a:p>
          <a:p>
            <a:pPr>
              <a:lnSpc>
                <a:spcPct val="100000"/>
              </a:lnSpc>
              <a:spcBef>
                <a:spcPts val="0"/>
              </a:spcBef>
            </a:pPr>
            <a:r>
              <a:rPr lang="en-IN" u="sng" dirty="0"/>
              <a:t>Roll Number:311066</a:t>
            </a:r>
          </a:p>
          <a:p>
            <a:pPr>
              <a:lnSpc>
                <a:spcPct val="100000"/>
              </a:lnSpc>
              <a:spcBef>
                <a:spcPts val="0"/>
              </a:spcBef>
            </a:pPr>
            <a:r>
              <a:rPr lang="en-IN" u="sng" dirty="0"/>
              <a:t>Gr. Number:22220205</a:t>
            </a:r>
          </a:p>
          <a:p>
            <a:pPr>
              <a:lnSpc>
                <a:spcPct val="100000"/>
              </a:lnSpc>
              <a:spcBef>
                <a:spcPts val="0"/>
              </a:spcBef>
            </a:pPr>
            <a:r>
              <a:rPr lang="en-IN" u="sng" dirty="0"/>
              <a:t>Department of Electronics and Telecommunication Engineering</a:t>
            </a:r>
          </a:p>
          <a:p>
            <a:pPr>
              <a:lnSpc>
                <a:spcPct val="100000"/>
              </a:lnSpc>
              <a:spcBef>
                <a:spcPts val="0"/>
              </a:spcBef>
            </a:pPr>
            <a:r>
              <a:rPr lang="en-US" u="sng" dirty="0"/>
              <a:t>Course Name: Intellectual Property Rights</a:t>
            </a:r>
          </a:p>
          <a:p>
            <a:pPr>
              <a:lnSpc>
                <a:spcPct val="100000"/>
              </a:lnSpc>
              <a:spcBef>
                <a:spcPts val="0"/>
              </a:spcBef>
            </a:pPr>
            <a:r>
              <a:rPr lang="en-US" u="sng" dirty="0"/>
              <a:t>Guide: Dr. </a:t>
            </a:r>
            <a:r>
              <a:rPr lang="en-US" u="sng" dirty="0" err="1"/>
              <a:t>Ketki</a:t>
            </a:r>
            <a:r>
              <a:rPr lang="en-US" u="sng" dirty="0"/>
              <a:t> P. </a:t>
            </a:r>
            <a:r>
              <a:rPr lang="en-US" u="sng" dirty="0" err="1"/>
              <a:t>Kshirsagar</a:t>
            </a:r>
            <a:endParaRPr lang="en-IN" u="sng" dirty="0"/>
          </a:p>
        </p:txBody>
      </p:sp>
      <p:sp>
        <p:nvSpPr>
          <p:cNvPr id="3" name="Slide Number Placeholder 2">
            <a:extLst>
              <a:ext uri="{FF2B5EF4-FFF2-40B4-BE49-F238E27FC236}">
                <a16:creationId xmlns:a16="http://schemas.microsoft.com/office/drawing/2014/main" id="{89BA0FE2-5BE2-F448-8152-7B581664F5DA}"/>
              </a:ext>
            </a:extLst>
          </p:cNvPr>
          <p:cNvSpPr>
            <a:spLocks noGrp="1"/>
          </p:cNvSpPr>
          <p:nvPr>
            <p:ph type="sldNum" sz="quarter" idx="12"/>
          </p:nvPr>
        </p:nvSpPr>
        <p:spPr/>
        <p:txBody>
          <a:bodyPr/>
          <a:lstStyle/>
          <a:p>
            <a:fld id="{3FCAF691-C30B-4477-A4FB-AFF7F164B000}" type="slidenum">
              <a:rPr lang="en-IN" smtClean="0"/>
              <a:pPr/>
              <a:t>1</a:t>
            </a:fld>
            <a:endParaRPr lang="en-IN" dirty="0"/>
          </a:p>
        </p:txBody>
      </p:sp>
    </p:spTree>
    <p:extLst>
      <p:ext uri="{BB962C8B-B14F-4D97-AF65-F5344CB8AC3E}">
        <p14:creationId xmlns:p14="http://schemas.microsoft.com/office/powerpoint/2010/main" val="2675140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65071DF-B1E3-B3FA-07FB-B1B696C4577A}"/>
              </a:ext>
            </a:extLst>
          </p:cNvPr>
          <p:cNvSpPr/>
          <p:nvPr/>
        </p:nvSpPr>
        <p:spPr>
          <a:xfrm>
            <a:off x="0" y="4882455"/>
            <a:ext cx="9144000" cy="252687"/>
          </a:xfrm>
          <a:prstGeom prst="rect">
            <a:avLst/>
          </a:prstGeom>
          <a:solidFill>
            <a:srgbClr val="25A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ROSHAN JADHAV, Department of  </a:t>
            </a:r>
            <a:r>
              <a:rPr lang="en-US" b="1" dirty="0" err="1">
                <a:solidFill>
                  <a:schemeClr val="tx1"/>
                </a:solidFill>
              </a:rPr>
              <a:t>Entc</a:t>
            </a:r>
            <a:r>
              <a:rPr lang="en-US" b="1" dirty="0">
                <a:solidFill>
                  <a:schemeClr val="tx1"/>
                </a:solidFill>
              </a:rPr>
              <a:t> Engineering, VIIT, Pune-48</a:t>
            </a:r>
            <a:endParaRPr lang="en-IN" b="1" dirty="0">
              <a:solidFill>
                <a:schemeClr val="tx1"/>
              </a:solidFill>
            </a:endParaRPr>
          </a:p>
        </p:txBody>
      </p:sp>
      <p:sp>
        <p:nvSpPr>
          <p:cNvPr id="12"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pPr/>
              <a:t>10</a:t>
            </a:fld>
            <a:endParaRPr lang="en-IN" sz="1200" b="1" dirty="0">
              <a:solidFill>
                <a:schemeClr val="tx1"/>
              </a:solidFill>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7" name="Content Placeholder 6"/>
          <p:cNvSpPr>
            <a:spLocks noGrp="1"/>
          </p:cNvSpPr>
          <p:nvPr>
            <p:ph idx="1"/>
          </p:nvPr>
        </p:nvSpPr>
        <p:spPr>
          <a:xfrm>
            <a:off x="548136" y="729869"/>
            <a:ext cx="8055089" cy="4014541"/>
          </a:xfrm>
        </p:spPr>
        <p:txBody>
          <a:bodyPr>
            <a:normAutofit fontScale="85000" lnSpcReduction="20000"/>
          </a:bodyPr>
          <a:lstStyle/>
          <a:p>
            <a:r>
              <a:rPr lang="en-US" dirty="0"/>
              <a:t>A lithium-ion battery, the battery comprising: </a:t>
            </a:r>
          </a:p>
          <a:p>
            <a:pPr marL="0" indent="0">
              <a:buNone/>
            </a:pPr>
            <a:r>
              <a:rPr lang="en-US" dirty="0"/>
              <a:t>  	An anode comprised of at least carbon and has a density being in a range from 1.2 to 1.5 g/cm. A cathode comprised of LiNiO2, the cathode density being in a range from 3.0 to 3.3 g/cm^3. An electrolyte, and a separator between the anode and cathode, the Separator coated with PVDF Such that the anode, cathode, and Separator are held together, wherein the ratio by weight of active </a:t>
            </a:r>
            <a:r>
              <a:rPr lang="en-US" dirty="0" err="1"/>
              <a:t>LiNiO</a:t>
            </a:r>
            <a:r>
              <a:rPr lang="en-US" dirty="0"/>
              <a:t> to active carbon present in the battery cathode and anode </a:t>
            </a:r>
            <a:r>
              <a:rPr lang="en-US" dirty="0" err="1"/>
              <a:t>respec</a:t>
            </a:r>
            <a:r>
              <a:rPr lang="en-US" dirty="0"/>
              <a:t> </a:t>
            </a:r>
            <a:r>
              <a:rPr lang="en-US" dirty="0" err="1"/>
              <a:t>tively</a:t>
            </a:r>
            <a:r>
              <a:rPr lang="en-US" dirty="0"/>
              <a:t> is no greater than 2.0 to 1. </a:t>
            </a:r>
          </a:p>
          <a:p>
            <a:r>
              <a:rPr lang="en-US" dirty="0"/>
              <a:t>The battery of claimed, wherein the lithium-ion battery is a lithium-polymer battery. </a:t>
            </a:r>
          </a:p>
          <a:p>
            <a:r>
              <a:rPr lang="en-US" dirty="0"/>
              <a:t>The battery in claim 1, wherein the operating Voltage window is between 2.5V to 4.1V. </a:t>
            </a:r>
          </a:p>
          <a:p>
            <a:r>
              <a:rPr lang="en-US" dirty="0"/>
              <a:t>The battery of claim 1, wherein: the anode has a density of 1.4 g/cm; and the cathode has a density of 3.1 g/cm;</a:t>
            </a:r>
          </a:p>
          <a:p>
            <a:r>
              <a:rPr lang="en-US" dirty="0"/>
              <a:t>. A lithium-ion battery, the battery comprising: an anode, a cathode; an electrolyte, and a separator between the anode and cathode, the Separator coated with PVDF Such that the anode, cathode, and Separator are held together;</a:t>
            </a:r>
          </a:p>
        </p:txBody>
      </p:sp>
      <p:sp>
        <p:nvSpPr>
          <p:cNvPr id="8" name="Title 7"/>
          <p:cNvSpPr>
            <a:spLocks noGrp="1"/>
          </p:cNvSpPr>
          <p:nvPr>
            <p:ph type="title"/>
          </p:nvPr>
        </p:nvSpPr>
        <p:spPr>
          <a:xfrm>
            <a:off x="724623" y="173008"/>
            <a:ext cx="1545207" cy="508293"/>
          </a:xfrm>
        </p:spPr>
        <p:txBody>
          <a:bodyPr>
            <a:normAutofit fontScale="90000"/>
          </a:bodyPr>
          <a:lstStyle/>
          <a:p>
            <a:r>
              <a:rPr lang="en-US" b="1" dirty="0">
                <a:effectLst>
                  <a:outerShdw blurRad="38100" dist="38100" dir="2700000" algn="tl">
                    <a:srgbClr val="000000">
                      <a:alpha val="43137"/>
                    </a:srgbClr>
                  </a:outerShdw>
                </a:effectLst>
              </a:rPr>
              <a:t>Claims:</a:t>
            </a:r>
          </a:p>
        </p:txBody>
      </p:sp>
    </p:spTree>
    <p:extLst>
      <p:ext uri="{BB962C8B-B14F-4D97-AF65-F5344CB8AC3E}">
        <p14:creationId xmlns:p14="http://schemas.microsoft.com/office/powerpoint/2010/main" val="386832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578DBC-A0B3-E788-EEF0-68923A90A1EF}"/>
              </a:ext>
            </a:extLst>
          </p:cNvPr>
          <p:cNvSpPr/>
          <p:nvPr/>
        </p:nvSpPr>
        <p:spPr>
          <a:xfrm>
            <a:off x="0" y="4882455"/>
            <a:ext cx="9144000" cy="252687"/>
          </a:xfrm>
          <a:prstGeom prst="rect">
            <a:avLst/>
          </a:prstGeom>
          <a:solidFill>
            <a:srgbClr val="25A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ROSHAN JADHAV, Department of  </a:t>
            </a:r>
            <a:r>
              <a:rPr lang="en-US" b="1" dirty="0" err="1">
                <a:solidFill>
                  <a:schemeClr val="tx1"/>
                </a:solidFill>
              </a:rPr>
              <a:t>Entc</a:t>
            </a:r>
            <a:r>
              <a:rPr lang="en-US" b="1" dirty="0">
                <a:solidFill>
                  <a:schemeClr val="tx1"/>
                </a:solidFill>
              </a:rPr>
              <a:t> Engineering, VIIT, Pune-48</a:t>
            </a:r>
            <a:endParaRPr lang="en-IN" b="1" dirty="0">
              <a:solidFill>
                <a:schemeClr val="tx1"/>
              </a:solidFill>
            </a:endParaRPr>
          </a:p>
        </p:txBody>
      </p:sp>
      <p:sp>
        <p:nvSpPr>
          <p:cNvPr id="12"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pPr/>
              <a:t>11</a:t>
            </a:fld>
            <a:endParaRPr lang="en-IN" sz="1200" b="1" dirty="0">
              <a:solidFill>
                <a:schemeClr val="tx1"/>
              </a:solidFill>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7" name="Content Placeholder 6"/>
          <p:cNvSpPr>
            <a:spLocks noGrp="1"/>
          </p:cNvSpPr>
          <p:nvPr>
            <p:ph idx="1"/>
          </p:nvPr>
        </p:nvSpPr>
        <p:spPr/>
        <p:txBody>
          <a:bodyPr/>
          <a:lstStyle/>
          <a:p>
            <a:r>
              <a:rPr lang="en-US" dirty="0"/>
              <a:t>While the preferred embodiments of the invention have been illustrated and described, it is clear that the invention is not So limited. Numerous modifications, changes, variations, Substitutions, and equivalents will occur to those skilled in the art without departing from the Spirit and Scope of the present invention as defined by the following claims.</a:t>
            </a:r>
          </a:p>
        </p:txBody>
      </p:sp>
      <p:sp>
        <p:nvSpPr>
          <p:cNvPr id="8" name="Title 7"/>
          <p:cNvSpPr>
            <a:spLocks noGrp="1"/>
          </p:cNvSpPr>
          <p:nvPr>
            <p:ph type="title"/>
          </p:nvPr>
        </p:nvSpPr>
        <p:spPr/>
        <p:txBody>
          <a:bodyPr/>
          <a:lstStyle/>
          <a:p>
            <a:r>
              <a:rPr lang="en-US" b="1" u="sng" dirty="0"/>
              <a:t> Conclusion </a:t>
            </a:r>
          </a:p>
        </p:txBody>
      </p:sp>
    </p:spTree>
    <p:extLst>
      <p:ext uri="{BB962C8B-B14F-4D97-AF65-F5344CB8AC3E}">
        <p14:creationId xmlns:p14="http://schemas.microsoft.com/office/powerpoint/2010/main" val="386832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D3D5D71-89D1-12F0-CAFC-36648ED820A0}"/>
              </a:ext>
            </a:extLst>
          </p:cNvPr>
          <p:cNvSpPr/>
          <p:nvPr/>
        </p:nvSpPr>
        <p:spPr>
          <a:xfrm>
            <a:off x="0" y="4882455"/>
            <a:ext cx="9144000" cy="252687"/>
          </a:xfrm>
          <a:prstGeom prst="rect">
            <a:avLst/>
          </a:prstGeom>
          <a:solidFill>
            <a:srgbClr val="25A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ROSHAN JADHAV, Department of  </a:t>
            </a:r>
            <a:r>
              <a:rPr lang="en-US" b="1" dirty="0" err="1">
                <a:solidFill>
                  <a:schemeClr val="tx1"/>
                </a:solidFill>
              </a:rPr>
              <a:t>Entc</a:t>
            </a:r>
            <a:r>
              <a:rPr lang="en-US" b="1" dirty="0">
                <a:solidFill>
                  <a:schemeClr val="tx1"/>
                </a:solidFill>
              </a:rPr>
              <a:t> Engineering, VIIT, Pune-48</a:t>
            </a:r>
            <a:endParaRPr lang="en-IN" b="1" dirty="0">
              <a:solidFill>
                <a:schemeClr val="tx1"/>
              </a:solidFill>
            </a:endParaRPr>
          </a:p>
        </p:txBody>
      </p:sp>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582051" y="21103"/>
            <a:ext cx="7886700" cy="728004"/>
          </a:xfrm>
        </p:spPr>
        <p:txBody>
          <a:bodyPr>
            <a:normAutofit/>
          </a:bodyPr>
          <a:lstStyle/>
          <a:p>
            <a:pPr algn="ctr"/>
            <a:r>
              <a:rPr lang="en-IN" sz="2700" b="1" dirty="0"/>
              <a:t>   </a:t>
            </a:r>
          </a:p>
        </p:txBody>
      </p:sp>
      <p:sp>
        <p:nvSpPr>
          <p:cNvPr id="3" name="Content Placeholder 2">
            <a:extLst>
              <a:ext uri="{FF2B5EF4-FFF2-40B4-BE49-F238E27FC236}">
                <a16:creationId xmlns:a16="http://schemas.microsoft.com/office/drawing/2014/main" id="{48F90B0E-ED9E-4B65-820F-8F4890616EC9}"/>
              </a:ext>
            </a:extLst>
          </p:cNvPr>
          <p:cNvSpPr>
            <a:spLocks noGrp="1"/>
          </p:cNvSpPr>
          <p:nvPr>
            <p:ph idx="1"/>
          </p:nvPr>
        </p:nvSpPr>
        <p:spPr>
          <a:xfrm>
            <a:off x="628650" y="601394"/>
            <a:ext cx="7886700" cy="4389120"/>
          </a:xfrm>
        </p:spPr>
        <p:txBody>
          <a:bodyPr/>
          <a:lstStyle/>
          <a:p>
            <a:pPr marL="0" indent="0">
              <a:buNone/>
            </a:pPr>
            <a:endParaRPr lang="en-IN" sz="1800" dirty="0">
              <a:solidFill>
                <a:schemeClr val="bg2">
                  <a:lumMod val="75000"/>
                </a:schemeClr>
              </a:solidFill>
            </a:endParaRPr>
          </a:p>
          <a:p>
            <a:pPr marL="0" indent="0">
              <a:buNone/>
            </a:pPr>
            <a:endParaRPr lang="en-IN" sz="1800" dirty="0">
              <a:solidFill>
                <a:schemeClr val="bg2">
                  <a:lumMod val="75000"/>
                </a:schemeClr>
              </a:solidFill>
            </a:endParaRPr>
          </a:p>
          <a:p>
            <a:pPr marL="0" indent="0">
              <a:buNone/>
            </a:pPr>
            <a:endParaRPr lang="en-IN" sz="1800" dirty="0">
              <a:solidFill>
                <a:schemeClr val="bg2">
                  <a:lumMod val="75000"/>
                </a:schemeClr>
              </a:solidFill>
            </a:endParaRPr>
          </a:p>
          <a:p>
            <a:pPr marL="0" indent="0">
              <a:buNone/>
            </a:pPr>
            <a:endParaRPr lang="en-IN" sz="1800" dirty="0">
              <a:solidFill>
                <a:schemeClr val="bg2">
                  <a:lumMod val="75000"/>
                </a:schemeClr>
              </a:solidFill>
            </a:endParaRPr>
          </a:p>
          <a:p>
            <a:pPr marL="0" indent="0">
              <a:buNone/>
            </a:pPr>
            <a:endParaRPr lang="en-IN" sz="1800" dirty="0">
              <a:solidFill>
                <a:schemeClr val="bg2">
                  <a:lumMod val="75000"/>
                </a:schemeClr>
              </a:solidFill>
            </a:endParaRPr>
          </a:p>
          <a:p>
            <a:pPr marL="0" indent="0">
              <a:buNone/>
            </a:pPr>
            <a:r>
              <a:rPr lang="en-IN" sz="1800" dirty="0">
                <a:solidFill>
                  <a:schemeClr val="bg2">
                    <a:lumMod val="75000"/>
                  </a:schemeClr>
                </a:solidFill>
              </a:rPr>
              <a:t>                                                      </a:t>
            </a:r>
            <a:r>
              <a:rPr lang="en-IN" sz="3600" dirty="0"/>
              <a:t>Thank You </a:t>
            </a:r>
            <a:endParaRPr lang="en-IN" sz="18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pPr/>
              <a:t>12</a:t>
            </a:fld>
            <a:endParaRPr lang="en-IN" sz="1200" b="1" dirty="0">
              <a:solidFill>
                <a:schemeClr val="tx1"/>
              </a:solidFill>
            </a:endParaRPr>
          </a:p>
        </p:txBody>
      </p:sp>
    </p:spTree>
    <p:extLst>
      <p:ext uri="{BB962C8B-B14F-4D97-AF65-F5344CB8AC3E}">
        <p14:creationId xmlns:p14="http://schemas.microsoft.com/office/powerpoint/2010/main" val="3246460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0F5765-9B78-4DB7-A1DF-B1193D1F3BB0}"/>
              </a:ext>
            </a:extLst>
          </p:cNvPr>
          <p:cNvSpPr>
            <a:spLocks noGrp="1"/>
          </p:cNvSpPr>
          <p:nvPr>
            <p:ph idx="1"/>
          </p:nvPr>
        </p:nvSpPr>
        <p:spPr>
          <a:xfrm>
            <a:off x="512591" y="783633"/>
            <a:ext cx="7886700" cy="3805952"/>
          </a:xfrm>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25A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ROSHAN JADHAV, Department of  </a:t>
            </a:r>
            <a:r>
              <a:rPr lang="en-US" b="1" dirty="0" err="1">
                <a:solidFill>
                  <a:schemeClr val="tx1"/>
                </a:solidFill>
              </a:rPr>
              <a:t>Entc</a:t>
            </a:r>
            <a:r>
              <a:rPr lang="en-US" b="1" dirty="0">
                <a:solidFill>
                  <a:schemeClr val="tx1"/>
                </a:solidFill>
              </a:rPr>
              <a:t> Engineering, VIIT, Pune-48</a:t>
            </a:r>
            <a:endParaRPr lang="en-IN" b="1" dirty="0">
              <a:solidFill>
                <a:schemeClr val="tx1"/>
              </a:solidFill>
            </a:endParaRPr>
          </a:p>
        </p:txBody>
      </p:sp>
      <p:sp>
        <p:nvSpPr>
          <p:cNvPr id="5"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pPr/>
              <a:t>2</a:t>
            </a:fld>
            <a:endParaRPr lang="en-IN" sz="1200" b="1" dirty="0">
              <a:solidFill>
                <a:schemeClr val="tx1"/>
              </a:solidFill>
            </a:endParaRPr>
          </a:p>
        </p:txBody>
      </p:sp>
      <p:sp>
        <p:nvSpPr>
          <p:cNvPr id="6" name="TextBox 5">
            <a:extLst>
              <a:ext uri="{FF2B5EF4-FFF2-40B4-BE49-F238E27FC236}">
                <a16:creationId xmlns:a16="http://schemas.microsoft.com/office/drawing/2014/main" id="{72C39053-33C7-78F8-3F24-269E0654BB5C}"/>
              </a:ext>
            </a:extLst>
          </p:cNvPr>
          <p:cNvSpPr txBox="1"/>
          <p:nvPr/>
        </p:nvSpPr>
        <p:spPr>
          <a:xfrm>
            <a:off x="628650" y="632604"/>
            <a:ext cx="7715969" cy="3785652"/>
          </a:xfrm>
          <a:prstGeom prst="rect">
            <a:avLst/>
          </a:prstGeom>
          <a:noFill/>
        </p:spPr>
        <p:txBody>
          <a:bodyPr wrap="square">
            <a:spAutoFit/>
          </a:bodyPr>
          <a:lstStyle/>
          <a:p>
            <a:r>
              <a:rPr lang="en-IN" sz="2400" b="1" dirty="0"/>
              <a:t>Title : </a:t>
            </a:r>
            <a:r>
              <a:rPr lang="en-IN" sz="2400" dirty="0"/>
              <a:t>“</a:t>
            </a:r>
            <a:r>
              <a:rPr lang="en-IN" sz="2400" b="1" u="sng" dirty="0"/>
              <a:t>LITHIUM-ION BATTERY</a:t>
            </a:r>
            <a:r>
              <a:rPr lang="en-IN" sz="2400" dirty="0"/>
              <a:t>” </a:t>
            </a:r>
          </a:p>
          <a:p>
            <a:endParaRPr lang="en-IN" sz="2400" dirty="0"/>
          </a:p>
          <a:p>
            <a:r>
              <a:rPr lang="en-IN" sz="2400" b="1" dirty="0"/>
              <a:t>• Applicant Details: </a:t>
            </a:r>
            <a:r>
              <a:rPr lang="en-US" sz="2400" dirty="0"/>
              <a:t>CRP SERVICES.R.I., Modena (IT) </a:t>
            </a:r>
          </a:p>
          <a:p>
            <a:r>
              <a:rPr lang="en-IN" sz="2400" b="1" dirty="0"/>
              <a:t>• Inventor: </a:t>
            </a:r>
            <a:r>
              <a:rPr lang="en-IN" sz="2400" dirty="0" err="1"/>
              <a:t>Zhenhua</a:t>
            </a:r>
            <a:r>
              <a:rPr lang="en-IN" sz="2400" dirty="0"/>
              <a:t> Mao (US)., </a:t>
            </a:r>
            <a:r>
              <a:rPr lang="en-IN" sz="2400" dirty="0" err="1"/>
              <a:t>Anaba</a:t>
            </a:r>
            <a:r>
              <a:rPr lang="en-IN" sz="2400" dirty="0"/>
              <a:t> </a:t>
            </a:r>
            <a:r>
              <a:rPr lang="en-IN" sz="2400" dirty="0" err="1"/>
              <a:t>Anani</a:t>
            </a:r>
            <a:r>
              <a:rPr lang="en-IN" sz="2400" dirty="0"/>
              <a:t> (US).</a:t>
            </a:r>
            <a:endParaRPr lang="en-IN" sz="2400" b="1" dirty="0"/>
          </a:p>
          <a:p>
            <a:r>
              <a:rPr lang="en-IN" sz="2400" b="1" dirty="0"/>
              <a:t>• Assignee: </a:t>
            </a:r>
            <a:r>
              <a:rPr lang="en-IN" sz="2400" dirty="0"/>
              <a:t>Motorola, Inc (US)..</a:t>
            </a:r>
          </a:p>
          <a:p>
            <a:r>
              <a:rPr lang="en-IN" sz="2400" b="1" dirty="0"/>
              <a:t>• Application No: </a:t>
            </a:r>
            <a:r>
              <a:rPr lang="en-IN" sz="2400" dirty="0"/>
              <a:t>09/727,730 </a:t>
            </a:r>
          </a:p>
          <a:p>
            <a:r>
              <a:rPr lang="en-IN" sz="2400" b="1" dirty="0"/>
              <a:t>• Filed: Dec</a:t>
            </a:r>
            <a:r>
              <a:rPr lang="en-IN" sz="2400" dirty="0"/>
              <a:t>. 1, 2000</a:t>
            </a:r>
            <a:endParaRPr lang="en-IN" sz="2400" b="1" dirty="0"/>
          </a:p>
          <a:p>
            <a:r>
              <a:rPr lang="en-IN" sz="2400" b="1" dirty="0"/>
              <a:t>• Publication No: </a:t>
            </a:r>
            <a:r>
              <a:rPr lang="en-IN" sz="2400" dirty="0"/>
              <a:t>US 6,617,075 B2</a:t>
            </a:r>
          </a:p>
          <a:p>
            <a:r>
              <a:rPr lang="en-IN" sz="2400" b="1" dirty="0"/>
              <a:t>• Publication Date: </a:t>
            </a:r>
            <a:r>
              <a:rPr lang="en-IN" sz="2400" dirty="0"/>
              <a:t>Sep. 9, 2003</a:t>
            </a:r>
          </a:p>
          <a:p>
            <a:pPr algn="ctr"/>
            <a:endParaRPr lang="en-IN" sz="2400" b="1" dirty="0"/>
          </a:p>
        </p:txBody>
      </p:sp>
      <p:pic>
        <p:nvPicPr>
          <p:cNvPr id="12" name="Picture 11">
            <a:extLst>
              <a:ext uri="{FF2B5EF4-FFF2-40B4-BE49-F238E27FC236}">
                <a16:creationId xmlns:a16="http://schemas.microsoft.com/office/drawing/2014/main" id="{3D1AAF9B-E462-30E0-C83C-9E97E44348AF}"/>
              </a:ext>
            </a:extLst>
          </p:cNvPr>
          <p:cNvPicPr>
            <a:picLocks noChangeAspect="1"/>
          </p:cNvPicPr>
          <p:nvPr/>
        </p:nvPicPr>
        <p:blipFill>
          <a:blip r:embed="rId3"/>
          <a:stretch>
            <a:fillRect/>
          </a:stretch>
        </p:blipFill>
        <p:spPr>
          <a:xfrm>
            <a:off x="2133601" y="4113454"/>
            <a:ext cx="4078330" cy="609604"/>
          </a:xfrm>
          <a:prstGeom prst="rect">
            <a:avLst/>
          </a:prstGeom>
        </p:spPr>
      </p:pic>
    </p:spTree>
    <p:extLst>
      <p:ext uri="{BB962C8B-B14F-4D97-AF65-F5344CB8AC3E}">
        <p14:creationId xmlns:p14="http://schemas.microsoft.com/office/powerpoint/2010/main" val="2190983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60C542E-A56F-B02D-BBB1-7CB551F4630A}"/>
              </a:ext>
            </a:extLst>
          </p:cNvPr>
          <p:cNvSpPr/>
          <p:nvPr/>
        </p:nvSpPr>
        <p:spPr>
          <a:xfrm>
            <a:off x="0" y="4882455"/>
            <a:ext cx="9144000" cy="252687"/>
          </a:xfrm>
          <a:prstGeom prst="rect">
            <a:avLst/>
          </a:prstGeom>
          <a:solidFill>
            <a:srgbClr val="25A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ROSHAN JADHAV, Department of  </a:t>
            </a:r>
            <a:r>
              <a:rPr lang="en-US" b="1" dirty="0" err="1">
                <a:solidFill>
                  <a:schemeClr val="tx1"/>
                </a:solidFill>
              </a:rPr>
              <a:t>Entc</a:t>
            </a:r>
            <a:r>
              <a:rPr lang="en-US" b="1" dirty="0">
                <a:solidFill>
                  <a:schemeClr val="tx1"/>
                </a:solidFill>
              </a:rPr>
              <a:t> Engineering, VIIT, Pune-48</a:t>
            </a:r>
            <a:endParaRPr lang="en-IN" b="1" dirty="0">
              <a:solidFill>
                <a:schemeClr val="tx1"/>
              </a:solidFill>
            </a:endParaRPr>
          </a:p>
        </p:txBody>
      </p:sp>
      <p:sp>
        <p:nvSpPr>
          <p:cNvPr id="2" name="Title 1">
            <a:extLst>
              <a:ext uri="{FF2B5EF4-FFF2-40B4-BE49-F238E27FC236}">
                <a16:creationId xmlns:a16="http://schemas.microsoft.com/office/drawing/2014/main" id="{9985795B-C692-4985-9805-950483DD625E}"/>
              </a:ext>
            </a:extLst>
          </p:cNvPr>
          <p:cNvSpPr>
            <a:spLocks noGrp="1"/>
          </p:cNvSpPr>
          <p:nvPr>
            <p:ph type="title"/>
          </p:nvPr>
        </p:nvSpPr>
        <p:spPr>
          <a:xfrm>
            <a:off x="121510" y="409672"/>
            <a:ext cx="7886700" cy="735413"/>
          </a:xfrm>
        </p:spPr>
        <p:txBody>
          <a:bodyPr>
            <a:normAutofit fontScale="90000"/>
          </a:bodyPr>
          <a:lstStyle/>
          <a:p>
            <a:pPr algn="ctr"/>
            <a:r>
              <a:rPr lang="en-US" sz="2800" b="1" u="sng" dirty="0">
                <a:effectLst>
                  <a:outerShdw blurRad="38100" dist="38100" dir="2700000" algn="tl">
                    <a:srgbClr val="000000">
                      <a:alpha val="43137"/>
                    </a:srgbClr>
                  </a:outerShdw>
                </a:effectLst>
              </a:rPr>
              <a:t>Subject of a Patent:</a:t>
            </a:r>
            <a:r>
              <a:rPr lang="en-IN" sz="2800" b="1" u="sng" dirty="0">
                <a:effectLst>
                  <a:outerShdw blurRad="38100" dist="38100" dir="2700000" algn="tl">
                    <a:srgbClr val="000000">
                      <a:alpha val="43137"/>
                    </a:srgbClr>
                  </a:outerShdw>
                </a:effectLst>
              </a:rPr>
              <a:t> LITHIUM-ION BATTERY</a:t>
            </a:r>
            <a:br>
              <a:rPr lang="en-IN" sz="2800" b="1" u="sng" dirty="0">
                <a:effectLst>
                  <a:outerShdw blurRad="38100" dist="38100" dir="2700000" algn="tl">
                    <a:srgbClr val="000000">
                      <a:alpha val="43137"/>
                    </a:srgbClr>
                  </a:outerShdw>
                </a:effectLst>
              </a:rPr>
            </a:br>
            <a:endParaRPr lang="en-IN" sz="2700" b="1" dirty="0"/>
          </a:p>
        </p:txBody>
      </p:sp>
      <p:sp>
        <p:nvSpPr>
          <p:cNvPr id="3" name="Content Placeholder 2">
            <a:extLst>
              <a:ext uri="{FF2B5EF4-FFF2-40B4-BE49-F238E27FC236}">
                <a16:creationId xmlns:a16="http://schemas.microsoft.com/office/drawing/2014/main" id="{8B0F5765-9B78-4DB7-A1DF-B1193D1F3BB0}"/>
              </a:ext>
            </a:extLst>
          </p:cNvPr>
          <p:cNvSpPr>
            <a:spLocks noGrp="1"/>
          </p:cNvSpPr>
          <p:nvPr>
            <p:ph idx="1"/>
          </p:nvPr>
        </p:nvSpPr>
        <p:spPr>
          <a:xfrm>
            <a:off x="512591" y="1063925"/>
            <a:ext cx="7886700" cy="3525660"/>
          </a:xfrm>
        </p:spPr>
        <p:txBody>
          <a:bodyPr>
            <a:normAutofit/>
          </a:bodyPr>
          <a:lstStyle/>
          <a:p>
            <a:pPr marL="0" indent="0">
              <a:buNone/>
            </a:pPr>
            <a:endParaRPr lang="en-IN" dirty="0"/>
          </a:p>
          <a:p>
            <a:r>
              <a:rPr lang="en-US" dirty="0"/>
              <a:t>This invention relates generally to electricity-producing batteries and their construction.</a:t>
            </a:r>
          </a:p>
          <a:p>
            <a:r>
              <a:rPr lang="en-US" dirty="0"/>
              <a:t>More particularly, this invention relates to electrode and electrolyte compositions for lithium-ion and lithium polymer batteries that improve capacity-fade resistance characteristics of the battery.</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12"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pPr/>
              <a:t>3</a:t>
            </a:fld>
            <a:endParaRPr lang="en-IN" sz="1200" b="1" dirty="0">
              <a:solidFill>
                <a:schemeClr val="tx1"/>
              </a:solidFill>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extLst>
      <p:ext uri="{BB962C8B-B14F-4D97-AF65-F5344CB8AC3E}">
        <p14:creationId xmlns:p14="http://schemas.microsoft.com/office/powerpoint/2010/main" val="386832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A3F5F6A-8C31-B226-B6D6-4DB88299A6EE}"/>
              </a:ext>
            </a:extLst>
          </p:cNvPr>
          <p:cNvSpPr/>
          <p:nvPr/>
        </p:nvSpPr>
        <p:spPr>
          <a:xfrm>
            <a:off x="0" y="4882455"/>
            <a:ext cx="9144000" cy="252687"/>
          </a:xfrm>
          <a:prstGeom prst="rect">
            <a:avLst/>
          </a:prstGeom>
          <a:solidFill>
            <a:srgbClr val="25A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ROSHAN JADHAV, Department of  </a:t>
            </a:r>
            <a:r>
              <a:rPr lang="en-US" b="1" dirty="0" err="1">
                <a:solidFill>
                  <a:schemeClr val="tx1"/>
                </a:solidFill>
              </a:rPr>
              <a:t>Entc</a:t>
            </a:r>
            <a:r>
              <a:rPr lang="en-US" b="1" dirty="0">
                <a:solidFill>
                  <a:schemeClr val="tx1"/>
                </a:solidFill>
              </a:rPr>
              <a:t> Engineering, VIIT, Pune-48</a:t>
            </a:r>
            <a:endParaRPr lang="en-IN" b="1" dirty="0">
              <a:solidFill>
                <a:schemeClr val="tx1"/>
              </a:solidFill>
            </a:endParaRPr>
          </a:p>
        </p:txBody>
      </p:sp>
      <p:sp>
        <p:nvSpPr>
          <p:cNvPr id="12"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pPr/>
              <a:t>4</a:t>
            </a:fld>
            <a:endParaRPr lang="en-IN" sz="1200" b="1" dirty="0">
              <a:solidFill>
                <a:schemeClr val="tx1"/>
              </a:solidFill>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9" name="TextBox 8"/>
          <p:cNvSpPr txBox="1"/>
          <p:nvPr/>
        </p:nvSpPr>
        <p:spPr>
          <a:xfrm>
            <a:off x="258797" y="827807"/>
            <a:ext cx="8402124" cy="3785652"/>
          </a:xfrm>
          <a:prstGeom prst="rect">
            <a:avLst/>
          </a:prstGeom>
          <a:noFill/>
        </p:spPr>
        <p:txBody>
          <a:bodyPr wrap="square" rtlCol="0">
            <a:spAutoFit/>
          </a:bodyPr>
          <a:lstStyle/>
          <a:p>
            <a:pPr marL="285750" indent="-285750">
              <a:buFont typeface="Arial" panose="020B0604020202020204" pitchFamily="34" charset="0"/>
              <a:buChar char="•"/>
            </a:pPr>
            <a:r>
              <a:rPr lang="en-US" sz="1800" dirty="0"/>
              <a:t>The need for higher energy and power is becoming increasingly valuable in most portable applications as manufacturers continue to incorporate more features in their products.</a:t>
            </a:r>
          </a:p>
          <a:p>
            <a:pPr marL="285750" indent="-285750">
              <a:buFont typeface="Arial" panose="020B0604020202020204" pitchFamily="34" charset="0"/>
              <a:buChar char="•"/>
            </a:pPr>
            <a:r>
              <a:rPr lang="en-US" sz="1800" dirty="0"/>
              <a:t> End users continue to also demand longer operation times as well as longer life. These demands and features place a very Strong requirement on the Storage energy and cycle life characteristics of the associated energy Source.</a:t>
            </a:r>
          </a:p>
          <a:p>
            <a:pPr marL="285750" indent="-285750">
              <a:buFont typeface="Arial" panose="020B0604020202020204" pitchFamily="34" charset="0"/>
              <a:buChar char="•"/>
            </a:pPr>
            <a:endParaRPr lang="en-GB" sz="1600" dirty="0"/>
          </a:p>
          <a:p>
            <a:r>
              <a:rPr lang="en-US" sz="1600" b="1" u="sng" dirty="0"/>
              <a:t>Marketing Benefit</a:t>
            </a:r>
            <a:r>
              <a:rPr lang="en-US" sz="1400" b="1" u="sng" dirty="0"/>
              <a:t>:</a:t>
            </a:r>
          </a:p>
          <a:p>
            <a:r>
              <a:rPr lang="en-US" b="1" dirty="0"/>
              <a:t>	</a:t>
            </a:r>
            <a:r>
              <a:rPr lang="en-US" sz="2000" b="0" i="0" dirty="0">
                <a:effectLst/>
              </a:rPr>
              <a:t>Low cost, low-self discharge rate, and minimal installation space are some of the key factors driving the adoption of Li-ion batteries in smart grid and energy storage systems. Since these batteries are more resistant to high temperatures, they are ideal for use in remote areas and thermal control applications.</a:t>
            </a:r>
            <a:endParaRPr lang="en-US" sz="2000" dirty="0"/>
          </a:p>
        </p:txBody>
      </p:sp>
      <p:sp>
        <p:nvSpPr>
          <p:cNvPr id="10" name="TextBox 9"/>
          <p:cNvSpPr txBox="1"/>
          <p:nvPr/>
        </p:nvSpPr>
        <p:spPr>
          <a:xfrm>
            <a:off x="1056807" y="224852"/>
            <a:ext cx="6858000" cy="523220"/>
          </a:xfrm>
          <a:prstGeom prst="rect">
            <a:avLst/>
          </a:prstGeom>
          <a:noFill/>
        </p:spPr>
        <p:txBody>
          <a:bodyPr wrap="square" rtlCol="0">
            <a:spAutoFit/>
          </a:bodyPr>
          <a:lstStyle/>
          <a:p>
            <a:r>
              <a:rPr lang="en-IN" sz="2800" b="1" u="sng" dirty="0">
                <a:effectLst>
                  <a:outerShdw blurRad="38100" dist="38100" dir="2700000" algn="tl">
                    <a:srgbClr val="000000">
                      <a:alpha val="43137"/>
                    </a:srgbClr>
                  </a:outerShdw>
                </a:effectLst>
              </a:rPr>
              <a:t>Importance of this Patent</a:t>
            </a:r>
            <a:endParaRPr lang="en-US" sz="2800" dirty="0"/>
          </a:p>
        </p:txBody>
      </p:sp>
    </p:spTree>
    <p:extLst>
      <p:ext uri="{BB962C8B-B14F-4D97-AF65-F5344CB8AC3E}">
        <p14:creationId xmlns:p14="http://schemas.microsoft.com/office/powerpoint/2010/main" val="386832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BCC44F-4658-E27C-5C6B-6A0BE680DBCF}"/>
              </a:ext>
            </a:extLst>
          </p:cNvPr>
          <p:cNvSpPr/>
          <p:nvPr/>
        </p:nvSpPr>
        <p:spPr>
          <a:xfrm>
            <a:off x="0" y="4882455"/>
            <a:ext cx="9144000" cy="252687"/>
          </a:xfrm>
          <a:prstGeom prst="rect">
            <a:avLst/>
          </a:prstGeom>
          <a:solidFill>
            <a:srgbClr val="25A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ROSHAN JADHAV, Department of  </a:t>
            </a:r>
            <a:r>
              <a:rPr lang="en-US" b="1" dirty="0" err="1">
                <a:solidFill>
                  <a:schemeClr val="tx1"/>
                </a:solidFill>
              </a:rPr>
              <a:t>Entc</a:t>
            </a:r>
            <a:r>
              <a:rPr lang="en-US" b="1" dirty="0">
                <a:solidFill>
                  <a:schemeClr val="tx1"/>
                </a:solidFill>
              </a:rPr>
              <a:t> Engineering, VIIT, Pune-48</a:t>
            </a:r>
            <a:endParaRPr lang="en-IN" b="1" dirty="0">
              <a:solidFill>
                <a:schemeClr val="tx1"/>
              </a:solidFill>
            </a:endParaRPr>
          </a:p>
        </p:txBody>
      </p:sp>
      <p:sp>
        <p:nvSpPr>
          <p:cNvPr id="12"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pPr/>
              <a:t>5</a:t>
            </a:fld>
            <a:endParaRPr lang="en-IN" sz="1200" b="1" dirty="0">
              <a:solidFill>
                <a:schemeClr val="tx1"/>
              </a:solidFill>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Content Placeholder 4">
            <a:extLst>
              <a:ext uri="{FF2B5EF4-FFF2-40B4-BE49-F238E27FC236}">
                <a16:creationId xmlns:a16="http://schemas.microsoft.com/office/drawing/2014/main" id="{9BA55F32-3C02-CA87-1848-932215307A23}"/>
              </a:ext>
            </a:extLst>
          </p:cNvPr>
          <p:cNvSpPr>
            <a:spLocks noGrp="1"/>
          </p:cNvSpPr>
          <p:nvPr>
            <p:ph idx="1"/>
          </p:nvPr>
        </p:nvSpPr>
        <p:spPr>
          <a:xfrm>
            <a:off x="192327" y="753931"/>
            <a:ext cx="8750390" cy="3593782"/>
          </a:xfrm>
        </p:spPr>
        <p:txBody>
          <a:bodyPr>
            <a:normAutofit fontScale="92500" lnSpcReduction="10000"/>
          </a:bodyPr>
          <a:lstStyle/>
          <a:p>
            <a:r>
              <a:rPr lang="en-US" sz="2000" b="1" u="sng" dirty="0"/>
              <a:t>Market Overview</a:t>
            </a:r>
            <a:r>
              <a:rPr lang="en-US" sz="1800" b="1" u="sng" dirty="0"/>
              <a:t>:</a:t>
            </a:r>
          </a:p>
          <a:p>
            <a:pPr marL="0" indent="0">
              <a:buNone/>
            </a:pPr>
            <a:r>
              <a:rPr lang="en-US" b="1" dirty="0"/>
              <a:t>	</a:t>
            </a:r>
            <a:r>
              <a:rPr lang="en-US" sz="2000" b="0" i="0" dirty="0">
                <a:effectLst/>
              </a:rPr>
              <a:t>The global lithium-ion battery market size was USD 45.70 Billion in 2022 and is expected to register a revenue CAGR of 13.1% during the forecast period.</a:t>
            </a:r>
          </a:p>
          <a:p>
            <a:r>
              <a:rPr lang="en-US" sz="2000" b="1" u="sng" dirty="0"/>
              <a:t>Revenue Source:</a:t>
            </a:r>
          </a:p>
          <a:p>
            <a:pPr marL="0" indent="0">
              <a:buNone/>
            </a:pPr>
            <a:r>
              <a:rPr lang="en-US" sz="2000" i="0" dirty="0">
                <a:effectLst/>
              </a:rPr>
              <a:t>	The consumer electronics segment was the largest revenue share in 2021. Batteries can be found in both consumer electronics and portable electronics. Smartphones, tablets, computers and smartphones all have batteries. The CAGR for the consumer electronics segment is high during the forecast period.</a:t>
            </a:r>
          </a:p>
          <a:p>
            <a:r>
              <a:rPr lang="en-US" sz="1800" b="1" u="sng" dirty="0"/>
              <a:t>Most Common Pitfalls:</a:t>
            </a:r>
          </a:p>
          <a:p>
            <a:pPr marL="342900" lvl="1" indent="0">
              <a:buNone/>
            </a:pPr>
            <a:r>
              <a:rPr lang="en-US" sz="1900" b="0" i="0" dirty="0">
                <a:effectLst/>
              </a:rPr>
              <a:t>	Li-ion batteries require safety mechanisms to limit voltage and internal pressures, which can increase weight and limit performance in some cases. Li-ion batteries are also subject to aging, meaning that they can lose capacity and frequently fail after a number of years.</a:t>
            </a:r>
            <a:endParaRPr lang="en-US" sz="1900" b="1" u="sng" dirty="0"/>
          </a:p>
        </p:txBody>
      </p:sp>
    </p:spTree>
    <p:extLst>
      <p:ext uri="{BB962C8B-B14F-4D97-AF65-F5344CB8AC3E}">
        <p14:creationId xmlns:p14="http://schemas.microsoft.com/office/powerpoint/2010/main" val="386832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D5E08F-F1E8-C028-FBEB-B1636E1BBD6D}"/>
              </a:ext>
            </a:extLst>
          </p:cNvPr>
          <p:cNvSpPr/>
          <p:nvPr/>
        </p:nvSpPr>
        <p:spPr>
          <a:xfrm>
            <a:off x="0" y="4882455"/>
            <a:ext cx="9144000" cy="252687"/>
          </a:xfrm>
          <a:prstGeom prst="rect">
            <a:avLst/>
          </a:prstGeom>
          <a:solidFill>
            <a:srgbClr val="25A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ROSHAN JADHAV, Department of  </a:t>
            </a:r>
            <a:r>
              <a:rPr lang="en-US" b="1" dirty="0" err="1">
                <a:solidFill>
                  <a:schemeClr val="tx1"/>
                </a:solidFill>
              </a:rPr>
              <a:t>Entc</a:t>
            </a:r>
            <a:r>
              <a:rPr lang="en-US" b="1" dirty="0">
                <a:solidFill>
                  <a:schemeClr val="tx1"/>
                </a:solidFill>
              </a:rPr>
              <a:t> Engineering, VIIT, Pune-48</a:t>
            </a:r>
            <a:endParaRPr lang="en-IN" b="1" dirty="0">
              <a:solidFill>
                <a:schemeClr val="tx1"/>
              </a:solidFill>
            </a:endParaRPr>
          </a:p>
        </p:txBody>
      </p:sp>
      <p:sp>
        <p:nvSpPr>
          <p:cNvPr id="12"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pPr/>
              <a:t>6</a:t>
            </a:fld>
            <a:endParaRPr lang="en-IN" sz="1200" b="1" dirty="0">
              <a:solidFill>
                <a:schemeClr val="tx1"/>
              </a:solidFill>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7" name="Content Placeholder 6"/>
          <p:cNvSpPr>
            <a:spLocks noGrp="1"/>
          </p:cNvSpPr>
          <p:nvPr>
            <p:ph idx="1"/>
          </p:nvPr>
        </p:nvSpPr>
        <p:spPr/>
        <p:txBody>
          <a:bodyPr>
            <a:normAutofit fontScale="92500" lnSpcReduction="10000"/>
          </a:bodyPr>
          <a:lstStyle/>
          <a:p>
            <a:r>
              <a:rPr lang="en-US" dirty="0"/>
              <a:t>Lithium-based battery cells are an attractive energy Source for portable applications, due in part to their ability to provide relatively high energies and long cycle life.</a:t>
            </a:r>
          </a:p>
          <a:p>
            <a:r>
              <a:rPr lang="en-US" dirty="0"/>
              <a:t>Lithium is the lightest of all the metals, with a high electrochemical potential, thus providing high energy densities. Rechargeable batteries using lithium as the electrochemical material are capable of providing higher energy to weight ratio than those using other chemistries.</a:t>
            </a:r>
          </a:p>
          <a:p>
            <a:r>
              <a:rPr lang="en-US" dirty="0"/>
              <a:t> After repeated charges and discharges of a Li-polymer battery with a </a:t>
            </a:r>
            <a:r>
              <a:rPr lang="en-US" b="1" dirty="0"/>
              <a:t>PVDF gel electrolyte</a:t>
            </a:r>
            <a:r>
              <a:rPr lang="en-US" dirty="0"/>
              <a:t>, the overall capacity of the Li-polymer battery to hold an adequate charge fades. This quality is disadvantageous in a battery because the battery will very quickly cease to provide a functional charge to a host device, Such as a cellular telephone.</a:t>
            </a:r>
          </a:p>
        </p:txBody>
      </p:sp>
      <p:sp>
        <p:nvSpPr>
          <p:cNvPr id="8" name="Title 7"/>
          <p:cNvSpPr>
            <a:spLocks noGrp="1"/>
          </p:cNvSpPr>
          <p:nvPr>
            <p:ph type="title"/>
          </p:nvPr>
        </p:nvSpPr>
        <p:spPr>
          <a:xfrm>
            <a:off x="950703" y="409672"/>
            <a:ext cx="3874339" cy="765932"/>
          </a:xfrm>
        </p:spPr>
        <p:txBody>
          <a:bodyPr>
            <a:normAutofit fontScale="90000"/>
          </a:bodyPr>
          <a:lstStyle/>
          <a:p>
            <a:r>
              <a:rPr lang="en-US" sz="2800" b="1" u="sng" dirty="0"/>
              <a:t>Novelty / Uniqueness</a:t>
            </a:r>
            <a:br>
              <a:rPr lang="en-US" sz="2800" dirty="0"/>
            </a:br>
            <a:endParaRPr lang="en-US" sz="2800" dirty="0"/>
          </a:p>
        </p:txBody>
      </p:sp>
    </p:spTree>
    <p:extLst>
      <p:ext uri="{BB962C8B-B14F-4D97-AF65-F5344CB8AC3E}">
        <p14:creationId xmlns:p14="http://schemas.microsoft.com/office/powerpoint/2010/main" val="4192900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C80DC85-EC20-CCB3-5AF2-E39A38E0E4E3}"/>
              </a:ext>
            </a:extLst>
          </p:cNvPr>
          <p:cNvSpPr/>
          <p:nvPr/>
        </p:nvSpPr>
        <p:spPr>
          <a:xfrm>
            <a:off x="0" y="4882455"/>
            <a:ext cx="9144000" cy="252687"/>
          </a:xfrm>
          <a:prstGeom prst="rect">
            <a:avLst/>
          </a:prstGeom>
          <a:solidFill>
            <a:srgbClr val="25A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ROSHAN JADHAV, Department of  </a:t>
            </a:r>
            <a:r>
              <a:rPr lang="en-US" b="1" dirty="0" err="1">
                <a:solidFill>
                  <a:schemeClr val="tx1"/>
                </a:solidFill>
              </a:rPr>
              <a:t>Entc</a:t>
            </a:r>
            <a:r>
              <a:rPr lang="en-US" b="1" dirty="0">
                <a:solidFill>
                  <a:schemeClr val="tx1"/>
                </a:solidFill>
              </a:rPr>
              <a:t> Engineering, VIIT, Pune-48</a:t>
            </a:r>
            <a:endParaRPr lang="en-IN" b="1" dirty="0">
              <a:solidFill>
                <a:schemeClr val="tx1"/>
              </a:solidFill>
            </a:endParaRPr>
          </a:p>
        </p:txBody>
      </p:sp>
      <p:sp>
        <p:nvSpPr>
          <p:cNvPr id="12"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pPr/>
              <a:t>7</a:t>
            </a:fld>
            <a:endParaRPr lang="en-IN" sz="1200" b="1" dirty="0">
              <a:solidFill>
                <a:schemeClr val="tx1"/>
              </a:solidFill>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7" name="Content Placeholder 6"/>
          <p:cNvSpPr>
            <a:spLocks noGrp="1"/>
          </p:cNvSpPr>
          <p:nvPr>
            <p:ph idx="1"/>
          </p:nvPr>
        </p:nvSpPr>
        <p:spPr>
          <a:xfrm>
            <a:off x="362311" y="1037764"/>
            <a:ext cx="7886700" cy="3263504"/>
          </a:xfrm>
        </p:spPr>
        <p:txBody>
          <a:bodyPr/>
          <a:lstStyle/>
          <a:p>
            <a:r>
              <a:rPr lang="en-US" b="0" i="0" dirty="0">
                <a:effectLst/>
                <a:latin typeface="Google Sans"/>
              </a:rPr>
              <a:t>Presently, the main application of rechargeable Li-ion batteries is in portable electronic devices, such as cellular phones, digital cameras, global positioning system devices, tablets, and laptop computers.</a:t>
            </a:r>
          </a:p>
          <a:p>
            <a:r>
              <a:rPr lang="en-US" b="0" i="0" dirty="0">
                <a:effectLst/>
                <a:latin typeface="Google Sans"/>
              </a:rPr>
              <a:t>Lithium-ion batteries (LIBs) feature </a:t>
            </a:r>
            <a:r>
              <a:rPr lang="en-US" b="1" i="0" dirty="0">
                <a:effectLst/>
                <a:latin typeface="Google Sans"/>
              </a:rPr>
              <a:t>high energy density, high discharge power, and long service life</a:t>
            </a:r>
            <a:r>
              <a:rPr lang="en-US" b="0" i="0" dirty="0">
                <a:effectLst/>
                <a:latin typeface="Google Sans"/>
              </a:rPr>
              <a:t>. These characteristics facilitated a remarkable advance in portable electronics technology and the spread of information technology devices throughout society.</a:t>
            </a:r>
            <a:endParaRPr lang="en-US" dirty="0"/>
          </a:p>
        </p:txBody>
      </p:sp>
      <p:sp>
        <p:nvSpPr>
          <p:cNvPr id="8" name="Title 7"/>
          <p:cNvSpPr>
            <a:spLocks noGrp="1"/>
          </p:cNvSpPr>
          <p:nvPr>
            <p:ph type="title"/>
          </p:nvPr>
        </p:nvSpPr>
        <p:spPr>
          <a:xfrm>
            <a:off x="674658" y="338885"/>
            <a:ext cx="4926761" cy="629054"/>
          </a:xfrm>
        </p:spPr>
        <p:txBody>
          <a:bodyPr>
            <a:normAutofit/>
          </a:bodyPr>
          <a:lstStyle/>
          <a:p>
            <a:r>
              <a:rPr lang="en-US" sz="3200" b="1" u="sng" dirty="0">
                <a:effectLst>
                  <a:outerShdw blurRad="38100" dist="38100" dir="2700000" algn="tl">
                    <a:srgbClr val="000000">
                      <a:alpha val="43137"/>
                    </a:srgbClr>
                  </a:outerShdw>
                </a:effectLst>
              </a:rPr>
              <a:t>Utility/Industrial Application</a:t>
            </a:r>
          </a:p>
        </p:txBody>
      </p:sp>
    </p:spTree>
    <p:extLst>
      <p:ext uri="{BB962C8B-B14F-4D97-AF65-F5344CB8AC3E}">
        <p14:creationId xmlns:p14="http://schemas.microsoft.com/office/powerpoint/2010/main" val="386832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7687D43-FAD5-838B-0AA3-B4D28496407B}"/>
              </a:ext>
            </a:extLst>
          </p:cNvPr>
          <p:cNvSpPr/>
          <p:nvPr/>
        </p:nvSpPr>
        <p:spPr>
          <a:xfrm>
            <a:off x="0" y="4882455"/>
            <a:ext cx="9144000" cy="252687"/>
          </a:xfrm>
          <a:prstGeom prst="rect">
            <a:avLst/>
          </a:prstGeom>
          <a:solidFill>
            <a:srgbClr val="25A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ROSHAN JADHAV, Department of  </a:t>
            </a:r>
            <a:r>
              <a:rPr lang="en-US" b="1" dirty="0" err="1">
                <a:solidFill>
                  <a:schemeClr val="tx1"/>
                </a:solidFill>
              </a:rPr>
              <a:t>Entc</a:t>
            </a:r>
            <a:r>
              <a:rPr lang="en-US" b="1" dirty="0">
                <a:solidFill>
                  <a:schemeClr val="tx1"/>
                </a:solidFill>
              </a:rPr>
              <a:t> Engineering, VIIT, Pune-48</a:t>
            </a:r>
            <a:endParaRPr lang="en-IN" b="1" dirty="0">
              <a:solidFill>
                <a:schemeClr val="tx1"/>
              </a:solidFill>
            </a:endParaRPr>
          </a:p>
        </p:txBody>
      </p:sp>
      <p:sp>
        <p:nvSpPr>
          <p:cNvPr id="12"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pPr/>
              <a:t>8</a:t>
            </a:fld>
            <a:endParaRPr lang="en-IN" sz="1200" b="1" dirty="0">
              <a:solidFill>
                <a:schemeClr val="tx1"/>
              </a:solidFill>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8" name="Title 7"/>
          <p:cNvSpPr>
            <a:spLocks noGrp="1"/>
          </p:cNvSpPr>
          <p:nvPr>
            <p:ph type="title"/>
          </p:nvPr>
        </p:nvSpPr>
        <p:spPr/>
        <p:txBody>
          <a:bodyPr>
            <a:normAutofit/>
          </a:bodyPr>
          <a:lstStyle/>
          <a:p>
            <a:r>
              <a:rPr lang="en-US" sz="2000" b="1" i="0" u="sng" dirty="0">
                <a:solidFill>
                  <a:srgbClr val="333333"/>
                </a:solidFill>
                <a:effectLst/>
                <a:latin typeface="Roboto" panose="02000000000000000000" pitchFamily="2" charset="0"/>
              </a:rPr>
              <a:t>DETAILED DESCRIPTION OF THE INVENTION</a:t>
            </a:r>
            <a:endParaRPr lang="en-US" sz="2000" b="1" u="sng" dirty="0"/>
          </a:p>
        </p:txBody>
      </p:sp>
      <p:pic>
        <p:nvPicPr>
          <p:cNvPr id="2" name="Picture 1">
            <a:extLst>
              <a:ext uri="{FF2B5EF4-FFF2-40B4-BE49-F238E27FC236}">
                <a16:creationId xmlns:a16="http://schemas.microsoft.com/office/drawing/2014/main" id="{3BCCD594-7E3D-FA40-FE08-4AA3EF54D0A6}"/>
              </a:ext>
            </a:extLst>
          </p:cNvPr>
          <p:cNvPicPr>
            <a:picLocks noChangeAspect="1"/>
          </p:cNvPicPr>
          <p:nvPr/>
        </p:nvPicPr>
        <p:blipFill rotWithShape="1">
          <a:blip r:embed="rId3"/>
          <a:srcRect l="2833" t="7464" r="2760" b="4274"/>
          <a:stretch/>
        </p:blipFill>
        <p:spPr>
          <a:xfrm>
            <a:off x="5405886" y="1093189"/>
            <a:ext cx="3738114" cy="2311879"/>
          </a:xfrm>
          <a:prstGeom prst="rect">
            <a:avLst/>
          </a:prstGeom>
        </p:spPr>
      </p:pic>
      <p:sp>
        <p:nvSpPr>
          <p:cNvPr id="3" name="Content Placeholder 6">
            <a:extLst>
              <a:ext uri="{FF2B5EF4-FFF2-40B4-BE49-F238E27FC236}">
                <a16:creationId xmlns:a16="http://schemas.microsoft.com/office/drawing/2014/main" id="{7A9E4880-A348-77FA-765E-09A1E845A79E}"/>
              </a:ext>
            </a:extLst>
          </p:cNvPr>
          <p:cNvSpPr>
            <a:spLocks noGrp="1"/>
          </p:cNvSpPr>
          <p:nvPr>
            <p:ph idx="1"/>
          </p:nvPr>
        </p:nvSpPr>
        <p:spPr>
          <a:xfrm>
            <a:off x="115019" y="1093788"/>
            <a:ext cx="5423139" cy="3673744"/>
          </a:xfrm>
        </p:spPr>
        <p:txBody>
          <a:bodyPr>
            <a:normAutofit/>
          </a:bodyPr>
          <a:lstStyle/>
          <a:p>
            <a:r>
              <a:rPr lang="en-US" sz="1600" b="0" i="0" dirty="0">
                <a:solidFill>
                  <a:srgbClr val="333333"/>
                </a:solidFill>
                <a:effectLst/>
              </a:rPr>
              <a:t>lithium-</a:t>
            </a:r>
            <a:r>
              <a:rPr lang="en-US" sz="1600" dirty="0">
                <a:effectLst/>
              </a:rPr>
              <a:t>polymer battery</a:t>
            </a:r>
            <a:r>
              <a:rPr lang="en-US" sz="1600" b="0" i="0" dirty="0">
                <a:solidFill>
                  <a:srgbClr val="333333"/>
                </a:solidFill>
                <a:effectLst/>
              </a:rPr>
              <a:t> </a:t>
            </a:r>
            <a:r>
              <a:rPr lang="en-US" sz="1600" b="1" i="0" dirty="0">
                <a:solidFill>
                  <a:srgbClr val="333333"/>
                </a:solidFill>
                <a:effectLst/>
              </a:rPr>
              <a:t>10</a:t>
            </a:r>
            <a:r>
              <a:rPr lang="en-US" sz="1600" b="0" i="0" dirty="0">
                <a:solidFill>
                  <a:srgbClr val="333333"/>
                </a:solidFill>
                <a:effectLst/>
              </a:rPr>
              <a:t> having an </a:t>
            </a:r>
            <a:r>
              <a:rPr lang="en-US" sz="1600" dirty="0">
                <a:effectLst/>
              </a:rPr>
              <a:t>upper component</a:t>
            </a:r>
            <a:r>
              <a:rPr lang="en-US" sz="1600" b="0" i="0" dirty="0">
                <a:solidFill>
                  <a:srgbClr val="333333"/>
                </a:solidFill>
                <a:effectLst/>
              </a:rPr>
              <a:t> </a:t>
            </a:r>
            <a:r>
              <a:rPr lang="en-US" sz="1600" b="1" i="0" dirty="0">
                <a:solidFill>
                  <a:srgbClr val="333333"/>
                </a:solidFill>
                <a:effectLst/>
              </a:rPr>
              <a:t>12</a:t>
            </a:r>
            <a:r>
              <a:rPr lang="en-US" sz="1600" b="0" i="0" dirty="0">
                <a:solidFill>
                  <a:srgbClr val="333333"/>
                </a:solidFill>
                <a:effectLst/>
              </a:rPr>
              <a:t> and a </a:t>
            </a:r>
            <a:r>
              <a:rPr lang="en-US" sz="1600" dirty="0">
                <a:effectLst/>
              </a:rPr>
              <a:t>lower component</a:t>
            </a:r>
            <a:r>
              <a:rPr lang="en-US" sz="1600" b="0" i="0" dirty="0">
                <a:solidFill>
                  <a:srgbClr val="333333"/>
                </a:solidFill>
                <a:effectLst/>
              </a:rPr>
              <a:t> </a:t>
            </a:r>
            <a:r>
              <a:rPr lang="en-US" sz="1600" b="1" i="0" dirty="0">
                <a:solidFill>
                  <a:srgbClr val="333333"/>
                </a:solidFill>
                <a:effectLst/>
              </a:rPr>
              <a:t>14</a:t>
            </a:r>
            <a:r>
              <a:rPr lang="en-US" sz="1600" b="0" i="0" dirty="0">
                <a:solidFill>
                  <a:srgbClr val="333333"/>
                </a:solidFill>
                <a:effectLst/>
              </a:rPr>
              <a:t>, which are constructed of a conductive material. However, the </a:t>
            </a:r>
            <a:r>
              <a:rPr lang="en-US" sz="1600" dirty="0">
                <a:effectLst/>
              </a:rPr>
              <a:t>battery</a:t>
            </a:r>
            <a:r>
              <a:rPr lang="en-US" sz="1600" b="0" i="0" dirty="0">
                <a:solidFill>
                  <a:srgbClr val="333333"/>
                </a:solidFill>
                <a:effectLst/>
              </a:rPr>
              <a:t> </a:t>
            </a:r>
            <a:r>
              <a:rPr lang="en-US" sz="1600" b="1" i="0" dirty="0">
                <a:solidFill>
                  <a:srgbClr val="333333"/>
                </a:solidFill>
                <a:effectLst/>
              </a:rPr>
              <a:t>10</a:t>
            </a:r>
            <a:r>
              <a:rPr lang="en-US" sz="1600" b="0" i="0" dirty="0">
                <a:solidFill>
                  <a:srgbClr val="333333"/>
                </a:solidFill>
                <a:effectLst/>
              </a:rPr>
              <a:t> can be constructed in any Li-ion configuration as is known in the art. Within the </a:t>
            </a:r>
            <a:r>
              <a:rPr lang="en-US" sz="1600" dirty="0">
                <a:effectLst/>
              </a:rPr>
              <a:t>upper component</a:t>
            </a:r>
            <a:r>
              <a:rPr lang="en-US" sz="1600" b="0" i="0" dirty="0">
                <a:solidFill>
                  <a:srgbClr val="333333"/>
                </a:solidFill>
                <a:effectLst/>
              </a:rPr>
              <a:t> </a:t>
            </a:r>
            <a:r>
              <a:rPr lang="en-US" sz="1600" b="1" i="0" dirty="0">
                <a:solidFill>
                  <a:srgbClr val="333333"/>
                </a:solidFill>
                <a:effectLst/>
              </a:rPr>
              <a:t>12</a:t>
            </a:r>
            <a:r>
              <a:rPr lang="en-US" sz="1600" b="0" i="0" dirty="0">
                <a:solidFill>
                  <a:srgbClr val="333333"/>
                </a:solidFill>
                <a:effectLst/>
              </a:rPr>
              <a:t> is an </a:t>
            </a:r>
            <a:r>
              <a:rPr lang="en-US" sz="1600" dirty="0">
                <a:effectLst/>
              </a:rPr>
              <a:t>anode</a:t>
            </a:r>
            <a:r>
              <a:rPr lang="en-US" sz="1600" b="0" i="0" dirty="0">
                <a:solidFill>
                  <a:srgbClr val="333333"/>
                </a:solidFill>
                <a:effectLst/>
              </a:rPr>
              <a:t> </a:t>
            </a:r>
            <a:r>
              <a:rPr lang="en-US" sz="1600" b="1" i="0" dirty="0">
                <a:solidFill>
                  <a:srgbClr val="333333"/>
                </a:solidFill>
                <a:effectLst/>
              </a:rPr>
              <a:t>16</a:t>
            </a:r>
            <a:r>
              <a:rPr lang="en-US" sz="1600" b="0" i="0" dirty="0">
                <a:solidFill>
                  <a:srgbClr val="333333"/>
                </a:solidFill>
                <a:effectLst/>
              </a:rPr>
              <a:t>, and within </a:t>
            </a:r>
            <a:r>
              <a:rPr lang="en-US" sz="1600" dirty="0">
                <a:effectLst/>
              </a:rPr>
              <a:t>lower component</a:t>
            </a:r>
            <a:r>
              <a:rPr lang="en-US" sz="1600" b="0" i="0" dirty="0">
                <a:solidFill>
                  <a:srgbClr val="333333"/>
                </a:solidFill>
                <a:effectLst/>
              </a:rPr>
              <a:t> </a:t>
            </a:r>
            <a:r>
              <a:rPr lang="en-US" sz="1600" b="1" i="0" dirty="0">
                <a:solidFill>
                  <a:srgbClr val="333333"/>
                </a:solidFill>
                <a:effectLst/>
              </a:rPr>
              <a:t>14</a:t>
            </a:r>
            <a:r>
              <a:rPr lang="en-US" sz="1600" b="0" i="0" dirty="0">
                <a:solidFill>
                  <a:srgbClr val="333333"/>
                </a:solidFill>
                <a:effectLst/>
              </a:rPr>
              <a:t> is a </a:t>
            </a:r>
            <a:r>
              <a:rPr lang="en-US" sz="1600" dirty="0">
                <a:effectLst/>
              </a:rPr>
              <a:t>cathode</a:t>
            </a:r>
            <a:r>
              <a:rPr lang="en-US" sz="1600" b="0" i="0" dirty="0">
                <a:solidFill>
                  <a:srgbClr val="333333"/>
                </a:solidFill>
                <a:effectLst/>
              </a:rPr>
              <a:t> </a:t>
            </a:r>
            <a:r>
              <a:rPr lang="en-US" sz="1600" b="1" i="0" dirty="0">
                <a:solidFill>
                  <a:srgbClr val="333333"/>
                </a:solidFill>
                <a:effectLst/>
              </a:rPr>
              <a:t>20</a:t>
            </a:r>
            <a:r>
              <a:rPr lang="en-US" sz="1600" b="0" i="0" dirty="0">
                <a:solidFill>
                  <a:srgbClr val="333333"/>
                </a:solidFill>
                <a:effectLst/>
              </a:rPr>
              <a:t>,with </a:t>
            </a:r>
            <a:r>
              <a:rPr lang="en-US" sz="1600" dirty="0">
                <a:effectLst/>
              </a:rPr>
              <a:t>separator</a:t>
            </a:r>
            <a:r>
              <a:rPr lang="en-US" sz="1600" b="0" i="0" dirty="0">
                <a:solidFill>
                  <a:srgbClr val="333333"/>
                </a:solidFill>
                <a:effectLst/>
              </a:rPr>
              <a:t> </a:t>
            </a:r>
            <a:r>
              <a:rPr lang="en-US" sz="1600" b="1" i="0" dirty="0">
                <a:solidFill>
                  <a:srgbClr val="333333"/>
                </a:solidFill>
                <a:effectLst/>
              </a:rPr>
              <a:t>18</a:t>
            </a:r>
            <a:r>
              <a:rPr lang="en-US" sz="1600" b="0" i="0" dirty="0">
                <a:solidFill>
                  <a:srgbClr val="333333"/>
                </a:solidFill>
                <a:effectLst/>
              </a:rPr>
              <a:t> between </a:t>
            </a:r>
            <a:r>
              <a:rPr lang="en-US" sz="1600" dirty="0">
                <a:effectLst/>
              </a:rPr>
              <a:t>anode</a:t>
            </a:r>
            <a:r>
              <a:rPr lang="en-US" sz="1600" b="0" i="0" dirty="0">
                <a:solidFill>
                  <a:srgbClr val="333333"/>
                </a:solidFill>
                <a:effectLst/>
              </a:rPr>
              <a:t> </a:t>
            </a:r>
            <a:r>
              <a:rPr lang="en-US" sz="1600" b="1" i="0" dirty="0">
                <a:solidFill>
                  <a:srgbClr val="333333"/>
                </a:solidFill>
                <a:effectLst/>
              </a:rPr>
              <a:t>16</a:t>
            </a:r>
            <a:r>
              <a:rPr lang="en-US" sz="1600" b="0" i="0" dirty="0">
                <a:solidFill>
                  <a:srgbClr val="333333"/>
                </a:solidFill>
                <a:effectLst/>
              </a:rPr>
              <a:t> and </a:t>
            </a:r>
            <a:r>
              <a:rPr lang="en-US" sz="1600" dirty="0">
                <a:effectLst/>
              </a:rPr>
              <a:t>cathode</a:t>
            </a:r>
            <a:r>
              <a:rPr lang="en-US" sz="1600" b="0" i="0" dirty="0">
                <a:solidFill>
                  <a:srgbClr val="333333"/>
                </a:solidFill>
                <a:effectLst/>
              </a:rPr>
              <a:t> </a:t>
            </a:r>
            <a:r>
              <a:rPr lang="en-US" sz="1600" b="1" i="0" dirty="0">
                <a:solidFill>
                  <a:srgbClr val="333333"/>
                </a:solidFill>
                <a:effectLst/>
              </a:rPr>
              <a:t>20</a:t>
            </a:r>
            <a:r>
              <a:rPr lang="en-US" sz="1600" b="0" i="0" dirty="0">
                <a:solidFill>
                  <a:srgbClr val="333333"/>
                </a:solidFill>
                <a:effectLst/>
              </a:rPr>
              <a:t>. The </a:t>
            </a:r>
            <a:r>
              <a:rPr lang="en-US" sz="1600" dirty="0">
                <a:effectLst/>
              </a:rPr>
              <a:t>insulator</a:t>
            </a:r>
            <a:r>
              <a:rPr lang="en-US" sz="1600" b="0" i="0" dirty="0">
                <a:solidFill>
                  <a:srgbClr val="333333"/>
                </a:solidFill>
                <a:effectLst/>
              </a:rPr>
              <a:t> </a:t>
            </a:r>
            <a:r>
              <a:rPr lang="en-US" sz="1600" b="1" i="0" dirty="0">
                <a:solidFill>
                  <a:srgbClr val="333333"/>
                </a:solidFill>
                <a:effectLst/>
              </a:rPr>
              <a:t>22</a:t>
            </a:r>
            <a:r>
              <a:rPr lang="en-US" sz="1600" b="0" i="0" dirty="0">
                <a:solidFill>
                  <a:srgbClr val="333333"/>
                </a:solidFill>
                <a:effectLst/>
              </a:rPr>
              <a:t> insures that the </a:t>
            </a:r>
            <a:r>
              <a:rPr lang="en-US" sz="1600" dirty="0">
                <a:effectLst/>
              </a:rPr>
              <a:t>anode</a:t>
            </a:r>
            <a:r>
              <a:rPr lang="en-US" sz="1600" b="0" i="0" dirty="0">
                <a:solidFill>
                  <a:srgbClr val="333333"/>
                </a:solidFill>
                <a:effectLst/>
              </a:rPr>
              <a:t> </a:t>
            </a:r>
            <a:r>
              <a:rPr lang="en-US" sz="1600" b="1" i="0" dirty="0">
                <a:solidFill>
                  <a:srgbClr val="333333"/>
                </a:solidFill>
                <a:effectLst/>
              </a:rPr>
              <a:t>16</a:t>
            </a:r>
            <a:r>
              <a:rPr lang="en-US" sz="1600" b="0" i="0" dirty="0">
                <a:solidFill>
                  <a:srgbClr val="333333"/>
                </a:solidFill>
                <a:effectLst/>
              </a:rPr>
              <a:t> is only in conductive connection with the </a:t>
            </a:r>
            <a:r>
              <a:rPr lang="en-US" sz="1600" dirty="0">
                <a:effectLst/>
              </a:rPr>
              <a:t>upper component</a:t>
            </a:r>
            <a:r>
              <a:rPr lang="en-US" sz="1600" b="0" i="0" dirty="0">
                <a:solidFill>
                  <a:srgbClr val="333333"/>
                </a:solidFill>
                <a:effectLst/>
              </a:rPr>
              <a:t> </a:t>
            </a:r>
            <a:r>
              <a:rPr lang="en-US" sz="1600" b="1" i="0" dirty="0">
                <a:solidFill>
                  <a:srgbClr val="333333"/>
                </a:solidFill>
                <a:effectLst/>
              </a:rPr>
              <a:t>12</a:t>
            </a:r>
            <a:r>
              <a:rPr lang="en-US" sz="1600" b="0" i="0" dirty="0">
                <a:solidFill>
                  <a:srgbClr val="333333"/>
                </a:solidFill>
                <a:effectLst/>
              </a:rPr>
              <a:t>, and the </a:t>
            </a:r>
            <a:r>
              <a:rPr lang="en-US" sz="1600" dirty="0">
                <a:effectLst/>
              </a:rPr>
              <a:t>cathode</a:t>
            </a:r>
            <a:r>
              <a:rPr lang="en-US" sz="1600" b="0" i="0" dirty="0">
                <a:solidFill>
                  <a:srgbClr val="333333"/>
                </a:solidFill>
                <a:effectLst/>
              </a:rPr>
              <a:t> </a:t>
            </a:r>
            <a:r>
              <a:rPr lang="en-US" sz="1600" b="1" i="0" dirty="0">
                <a:solidFill>
                  <a:srgbClr val="333333"/>
                </a:solidFill>
                <a:effectLst/>
              </a:rPr>
              <a:t>20</a:t>
            </a:r>
            <a:r>
              <a:rPr lang="en-US" sz="1600" b="0" i="0" dirty="0">
                <a:solidFill>
                  <a:srgbClr val="333333"/>
                </a:solidFill>
                <a:effectLst/>
              </a:rPr>
              <a:t> is in conductive connection with the </a:t>
            </a:r>
            <a:r>
              <a:rPr lang="en-US" sz="1600" dirty="0">
                <a:effectLst/>
              </a:rPr>
              <a:t>lower component</a:t>
            </a:r>
            <a:r>
              <a:rPr lang="en-US" sz="1600" b="0" i="0" dirty="0">
                <a:solidFill>
                  <a:srgbClr val="333333"/>
                </a:solidFill>
                <a:effectLst/>
              </a:rPr>
              <a:t> </a:t>
            </a:r>
            <a:r>
              <a:rPr lang="en-US" sz="1600" b="1" i="0" dirty="0">
                <a:solidFill>
                  <a:srgbClr val="333333"/>
                </a:solidFill>
                <a:effectLst/>
              </a:rPr>
              <a:t>14</a:t>
            </a:r>
            <a:r>
              <a:rPr lang="en-US" sz="1600" b="0" i="0" dirty="0">
                <a:solidFill>
                  <a:srgbClr val="333333"/>
                </a:solidFill>
                <a:effectLst/>
              </a:rPr>
              <a:t> whereby conductive contact with both the </a:t>
            </a:r>
            <a:r>
              <a:rPr lang="en-US" sz="1600" dirty="0">
                <a:effectLst/>
              </a:rPr>
              <a:t>upper component</a:t>
            </a:r>
            <a:r>
              <a:rPr lang="en-US" sz="1600" b="0" i="0" dirty="0">
                <a:solidFill>
                  <a:srgbClr val="333333"/>
                </a:solidFill>
                <a:effectLst/>
              </a:rPr>
              <a:t> </a:t>
            </a:r>
            <a:r>
              <a:rPr lang="en-US" sz="1600" b="1" i="0" dirty="0">
                <a:solidFill>
                  <a:srgbClr val="333333"/>
                </a:solidFill>
                <a:effectLst/>
              </a:rPr>
              <a:t>12</a:t>
            </a:r>
            <a:r>
              <a:rPr lang="en-US" sz="1600" b="0" i="0" dirty="0">
                <a:solidFill>
                  <a:srgbClr val="333333"/>
                </a:solidFill>
                <a:effectLst/>
              </a:rPr>
              <a:t> and </a:t>
            </a:r>
            <a:r>
              <a:rPr lang="en-US" sz="1600" dirty="0">
                <a:effectLst/>
              </a:rPr>
              <a:t>lower component</a:t>
            </a:r>
            <a:r>
              <a:rPr lang="en-US" sz="1600" b="0" i="0" dirty="0">
                <a:solidFill>
                  <a:srgbClr val="333333"/>
                </a:solidFill>
                <a:effectLst/>
              </a:rPr>
              <a:t> </a:t>
            </a:r>
            <a:r>
              <a:rPr lang="en-US" sz="1600" b="1" i="0" dirty="0">
                <a:solidFill>
                  <a:srgbClr val="333333"/>
                </a:solidFill>
                <a:effectLst/>
              </a:rPr>
              <a:t>14</a:t>
            </a:r>
            <a:r>
              <a:rPr lang="en-US" sz="1600" b="0" i="0" dirty="0">
                <a:solidFill>
                  <a:srgbClr val="333333"/>
                </a:solidFill>
                <a:effectLst/>
              </a:rPr>
              <a:t> will close a circuit and allow current to flow due to the electrochemical reaction of the </a:t>
            </a:r>
            <a:r>
              <a:rPr lang="en-US" sz="1600" dirty="0">
                <a:effectLst/>
              </a:rPr>
              <a:t>anode</a:t>
            </a:r>
            <a:r>
              <a:rPr lang="en-US" sz="1600" b="0" i="0" dirty="0">
                <a:solidFill>
                  <a:srgbClr val="333333"/>
                </a:solidFill>
                <a:effectLst/>
              </a:rPr>
              <a:t> </a:t>
            </a:r>
            <a:r>
              <a:rPr lang="en-US" sz="1600" b="1" i="0" dirty="0">
                <a:solidFill>
                  <a:srgbClr val="333333"/>
                </a:solidFill>
                <a:effectLst/>
              </a:rPr>
              <a:t>16</a:t>
            </a:r>
            <a:r>
              <a:rPr lang="en-US" sz="1600" b="0" i="0" dirty="0">
                <a:solidFill>
                  <a:srgbClr val="333333"/>
                </a:solidFill>
                <a:effectLst/>
              </a:rPr>
              <a:t> and </a:t>
            </a:r>
            <a:r>
              <a:rPr lang="en-US" sz="1600" dirty="0">
                <a:effectLst/>
              </a:rPr>
              <a:t>cathode</a:t>
            </a:r>
            <a:r>
              <a:rPr lang="en-US" sz="1600" b="0" i="0" dirty="0">
                <a:solidFill>
                  <a:srgbClr val="333333"/>
                </a:solidFill>
                <a:effectLst/>
              </a:rPr>
              <a:t> </a:t>
            </a:r>
            <a:r>
              <a:rPr lang="en-US" sz="1600" b="1" i="0" dirty="0">
                <a:solidFill>
                  <a:srgbClr val="333333"/>
                </a:solidFill>
                <a:effectLst/>
              </a:rPr>
              <a:t>20</a:t>
            </a:r>
            <a:r>
              <a:rPr lang="en-US" sz="1600" b="0" i="0" dirty="0">
                <a:solidFill>
                  <a:srgbClr val="333333"/>
                </a:solidFill>
                <a:effectLst/>
              </a:rPr>
              <a:t>. </a:t>
            </a:r>
            <a:endParaRPr lang="en-US" sz="1600" dirty="0"/>
          </a:p>
        </p:txBody>
      </p:sp>
    </p:spTree>
    <p:extLst>
      <p:ext uri="{BB962C8B-B14F-4D97-AF65-F5344CB8AC3E}">
        <p14:creationId xmlns:p14="http://schemas.microsoft.com/office/powerpoint/2010/main" val="386832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69C56E4-A994-05ED-2B92-E0A5DA30C44B}"/>
              </a:ext>
            </a:extLst>
          </p:cNvPr>
          <p:cNvSpPr/>
          <p:nvPr/>
        </p:nvSpPr>
        <p:spPr>
          <a:xfrm>
            <a:off x="0" y="4882455"/>
            <a:ext cx="9144000" cy="252687"/>
          </a:xfrm>
          <a:prstGeom prst="rect">
            <a:avLst/>
          </a:prstGeom>
          <a:solidFill>
            <a:srgbClr val="25A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ROSHAN JADHAV, Department of  </a:t>
            </a:r>
            <a:r>
              <a:rPr lang="en-US" b="1" dirty="0" err="1">
                <a:solidFill>
                  <a:schemeClr val="tx1"/>
                </a:solidFill>
              </a:rPr>
              <a:t>Entc</a:t>
            </a:r>
            <a:r>
              <a:rPr lang="en-US" b="1" dirty="0">
                <a:solidFill>
                  <a:schemeClr val="tx1"/>
                </a:solidFill>
              </a:rPr>
              <a:t> Engineering, VIIT, Pune-48</a:t>
            </a:r>
            <a:endParaRPr lang="en-IN" b="1" dirty="0">
              <a:solidFill>
                <a:schemeClr val="tx1"/>
              </a:solidFill>
            </a:endParaRPr>
          </a:p>
        </p:txBody>
      </p:sp>
      <p:sp>
        <p:nvSpPr>
          <p:cNvPr id="12"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pPr/>
              <a:t>9</a:t>
            </a:fld>
            <a:endParaRPr lang="en-IN" sz="1200" b="1" dirty="0">
              <a:solidFill>
                <a:schemeClr val="tx1"/>
              </a:solidFill>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7" name="Content Placeholder 6"/>
          <p:cNvSpPr>
            <a:spLocks noGrp="1"/>
          </p:cNvSpPr>
          <p:nvPr>
            <p:ph idx="1"/>
          </p:nvPr>
        </p:nvSpPr>
        <p:spPr>
          <a:xfrm>
            <a:off x="362311" y="939997"/>
            <a:ext cx="7886700" cy="3430719"/>
          </a:xfrm>
        </p:spPr>
        <p:txBody>
          <a:bodyPr>
            <a:normAutofit/>
          </a:bodyPr>
          <a:lstStyle/>
          <a:p>
            <a:r>
              <a:rPr lang="en-US" sz="2000" b="0" i="0" dirty="0">
                <a:solidFill>
                  <a:srgbClr val="333333"/>
                </a:solidFill>
                <a:effectLst/>
              </a:rPr>
              <a:t>The </a:t>
            </a:r>
            <a:r>
              <a:rPr lang="en-US" sz="2000" dirty="0">
                <a:effectLst/>
              </a:rPr>
              <a:t>separator</a:t>
            </a:r>
            <a:r>
              <a:rPr lang="en-US" sz="2000" b="0" i="0" dirty="0">
                <a:solidFill>
                  <a:srgbClr val="333333"/>
                </a:solidFill>
                <a:effectLst/>
              </a:rPr>
              <a:t> </a:t>
            </a:r>
            <a:r>
              <a:rPr lang="en-US" sz="2000" b="1" i="0" dirty="0">
                <a:solidFill>
                  <a:srgbClr val="333333"/>
                </a:solidFill>
                <a:effectLst/>
              </a:rPr>
              <a:t>18</a:t>
            </a:r>
            <a:r>
              <a:rPr lang="en-US" sz="2000" b="0" i="0" dirty="0">
                <a:solidFill>
                  <a:srgbClr val="333333"/>
                </a:solidFill>
                <a:effectLst/>
              </a:rPr>
              <a:t> between the </a:t>
            </a:r>
            <a:r>
              <a:rPr lang="en-US" sz="2000" dirty="0">
                <a:effectLst/>
              </a:rPr>
              <a:t>anode</a:t>
            </a:r>
            <a:r>
              <a:rPr lang="en-US" sz="2000" b="0" i="0" dirty="0">
                <a:solidFill>
                  <a:srgbClr val="333333"/>
                </a:solidFill>
                <a:effectLst/>
              </a:rPr>
              <a:t> </a:t>
            </a:r>
            <a:r>
              <a:rPr lang="en-US" sz="2000" b="1" i="0" dirty="0">
                <a:solidFill>
                  <a:srgbClr val="333333"/>
                </a:solidFill>
                <a:effectLst/>
              </a:rPr>
              <a:t>16</a:t>
            </a:r>
            <a:r>
              <a:rPr lang="en-US" sz="2000" b="0" i="0" dirty="0">
                <a:solidFill>
                  <a:srgbClr val="333333"/>
                </a:solidFill>
                <a:effectLst/>
              </a:rPr>
              <a:t> and </a:t>
            </a:r>
            <a:r>
              <a:rPr lang="en-US" sz="2000" dirty="0">
                <a:effectLst/>
              </a:rPr>
              <a:t>cathode</a:t>
            </a:r>
            <a:r>
              <a:rPr lang="en-US" sz="2000" b="0" i="0" dirty="0">
                <a:solidFill>
                  <a:srgbClr val="333333"/>
                </a:solidFill>
                <a:effectLst/>
              </a:rPr>
              <a:t> </a:t>
            </a:r>
            <a:r>
              <a:rPr lang="en-US" sz="2000" b="1" i="0" dirty="0">
                <a:solidFill>
                  <a:srgbClr val="333333"/>
                </a:solidFill>
                <a:effectLst/>
              </a:rPr>
              <a:t>20</a:t>
            </a:r>
            <a:r>
              <a:rPr lang="en-US" sz="2000" b="0" i="0" dirty="0">
                <a:solidFill>
                  <a:srgbClr val="333333"/>
                </a:solidFill>
                <a:effectLst/>
              </a:rPr>
              <a:t> is coated with PVDF such that the </a:t>
            </a:r>
            <a:r>
              <a:rPr lang="en-US" sz="2000" dirty="0">
                <a:effectLst/>
              </a:rPr>
              <a:t>anode</a:t>
            </a:r>
            <a:r>
              <a:rPr lang="en-US" sz="2000" b="0" i="0" dirty="0">
                <a:solidFill>
                  <a:srgbClr val="333333"/>
                </a:solidFill>
                <a:effectLst/>
              </a:rPr>
              <a:t> </a:t>
            </a:r>
            <a:r>
              <a:rPr lang="en-US" sz="2000" b="1" i="0" dirty="0">
                <a:solidFill>
                  <a:srgbClr val="333333"/>
                </a:solidFill>
                <a:effectLst/>
              </a:rPr>
              <a:t>16</a:t>
            </a:r>
            <a:r>
              <a:rPr lang="en-US" sz="2000" b="0" i="0" dirty="0">
                <a:solidFill>
                  <a:srgbClr val="333333"/>
                </a:solidFill>
                <a:effectLst/>
              </a:rPr>
              <a:t>. </a:t>
            </a:r>
            <a:r>
              <a:rPr lang="en-US" sz="2000" dirty="0">
                <a:effectLst/>
              </a:rPr>
              <a:t>cathode</a:t>
            </a:r>
            <a:r>
              <a:rPr lang="en-US" sz="2000" b="0" i="0" dirty="0">
                <a:solidFill>
                  <a:srgbClr val="333333"/>
                </a:solidFill>
                <a:effectLst/>
              </a:rPr>
              <a:t> </a:t>
            </a:r>
            <a:r>
              <a:rPr lang="en-US" sz="2000" b="1" i="0" dirty="0">
                <a:solidFill>
                  <a:srgbClr val="333333"/>
                </a:solidFill>
                <a:effectLst/>
              </a:rPr>
              <a:t>20</a:t>
            </a:r>
            <a:r>
              <a:rPr lang="en-US" sz="2000" b="0" i="0" dirty="0">
                <a:solidFill>
                  <a:srgbClr val="333333"/>
                </a:solidFill>
                <a:effectLst/>
              </a:rPr>
              <a:t>, and </a:t>
            </a:r>
            <a:r>
              <a:rPr lang="en-US" sz="2000" dirty="0">
                <a:effectLst/>
              </a:rPr>
              <a:t>separator</a:t>
            </a:r>
            <a:r>
              <a:rPr lang="en-US" sz="2000" b="0" i="0" dirty="0">
                <a:solidFill>
                  <a:srgbClr val="333333"/>
                </a:solidFill>
                <a:effectLst/>
              </a:rPr>
              <a:t> </a:t>
            </a:r>
            <a:r>
              <a:rPr lang="en-US" sz="2000" b="1" i="0" dirty="0">
                <a:solidFill>
                  <a:srgbClr val="333333"/>
                </a:solidFill>
                <a:effectLst/>
              </a:rPr>
              <a:t>18</a:t>
            </a:r>
            <a:r>
              <a:rPr lang="en-US" sz="2000" b="0" i="0" dirty="0">
                <a:solidFill>
                  <a:srgbClr val="333333"/>
                </a:solidFill>
                <a:effectLst/>
              </a:rPr>
              <a:t> are held together when the electrolyte and PVDF is gelled by temperature curing, as is known in the art.</a:t>
            </a:r>
          </a:p>
          <a:p>
            <a:r>
              <a:rPr lang="en-US" sz="2000" b="0" i="0" dirty="0">
                <a:solidFill>
                  <a:srgbClr val="333333"/>
                </a:solidFill>
                <a:effectLst/>
              </a:rPr>
              <a:t>The operation voltage window of the battery using the above component; is in a range of 2.5 to 4.1 volts. Furthermore, a Li-polymer battery constructed with above design has a charging cycle-life of over 300 cycles.</a:t>
            </a:r>
          </a:p>
          <a:p>
            <a:pPr marL="0" indent="0">
              <a:buNone/>
            </a:pPr>
            <a:endParaRPr lang="en-US" sz="2000" dirty="0"/>
          </a:p>
        </p:txBody>
      </p:sp>
    </p:spTree>
    <p:extLst>
      <p:ext uri="{BB962C8B-B14F-4D97-AF65-F5344CB8AC3E}">
        <p14:creationId xmlns:p14="http://schemas.microsoft.com/office/powerpoint/2010/main" val="386832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3041</TotalTime>
  <Words>1321</Words>
  <Application>Microsoft Office PowerPoint</Application>
  <PresentationFormat>On-screen Show (16:9)</PresentationFormat>
  <Paragraphs>93</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Google Sans</vt:lpstr>
      <vt:lpstr>Lucida Sans Typewriter</vt:lpstr>
      <vt:lpstr>Roboto</vt:lpstr>
      <vt:lpstr>Office Theme</vt:lpstr>
      <vt:lpstr>Presentation Topic “LITHIUM-ION BATTERY” </vt:lpstr>
      <vt:lpstr>PowerPoint Presentation</vt:lpstr>
      <vt:lpstr>Subject of a Patent: LITHIUM-ION BATTERY </vt:lpstr>
      <vt:lpstr>PowerPoint Presentation</vt:lpstr>
      <vt:lpstr>PowerPoint Presentation</vt:lpstr>
      <vt:lpstr>Novelty / Uniqueness </vt:lpstr>
      <vt:lpstr>Utility/Industrial Application</vt:lpstr>
      <vt:lpstr>DETAILED DESCRIPTION OF THE INVENTION</vt:lpstr>
      <vt:lpstr>PowerPoint Presentation</vt:lpstr>
      <vt:lpstr>Claims:</vt:lpstr>
      <vt:lpstr> Conclusion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and Standard Practices for Engineers</dc:title>
  <dc:creator>Viit Viit</dc:creator>
  <cp:lastModifiedBy>Roshan Jadhav</cp:lastModifiedBy>
  <cp:revision>96</cp:revision>
  <dcterms:created xsi:type="dcterms:W3CDTF">2020-04-02T16:05:06Z</dcterms:created>
  <dcterms:modified xsi:type="dcterms:W3CDTF">2023-09-19T11:25:04Z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2023-09-19T11:23:45Z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0e133352-6637-47ee-834e-b5398ba1b452</vt:lpwstr>
  </property>
  <property fmtid="{D5CDD505-2E9C-101B-9397-08002B2CF9AE}" pid="7" name="MSIP_Label_defa4170-0d19-0005-0004-bc88714345d2_ActionId">
    <vt:lpwstr>6720c2d7-5a34-4c95-a5d4-ccea38370b94</vt:lpwstr>
  </property>
  <property fmtid="{D5CDD505-2E9C-101B-9397-08002B2CF9AE}" pid="8" name="MSIP_Label_defa4170-0d19-0005-0004-bc88714345d2_ContentBits">
    <vt:lpwstr>0</vt:lpwstr>
  </property>
</Properties>
</file>