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4C60AD-3C8E-460F-BDEE-ED60085191E7}">
          <p14:sldIdLst>
            <p14:sldId id="256"/>
            <p14:sldId id="257"/>
            <p14:sldId id="258"/>
            <p14:sldId id="259"/>
          </p14:sldIdLst>
        </p14:section>
        <p14:section name="Untitled Section" id="{F94827F9-F4D6-4C65-9D23-668E1EE4A329}">
          <p14:sldIdLst>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E0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0" autoAdjust="0"/>
    <p:restoredTop sz="94660"/>
  </p:normalViewPr>
  <p:slideViewPr>
    <p:cSldViewPr snapToGrid="0">
      <p:cViewPr varScale="1">
        <p:scale>
          <a:sx n="77" d="100"/>
          <a:sy n="77" d="100"/>
        </p:scale>
        <p:origin x="76" y="36"/>
      </p:cViewPr>
      <p:guideLst/>
    </p:cSldViewPr>
  </p:slideViewPr>
  <p:notesTextViewPr>
    <p:cViewPr>
      <p:scale>
        <a:sx n="1" d="1"/>
        <a:sy n="1" d="1"/>
      </p:scale>
      <p:origin x="0" y="0"/>
    </p:cViewPr>
  </p:notesTextViewPr>
  <p:notesViewPr>
    <p:cSldViewPr snapToGrid="0">
      <p:cViewPr varScale="1">
        <p:scale>
          <a:sx n="67" d="100"/>
          <a:sy n="67" d="100"/>
        </p:scale>
        <p:origin x="331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09308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electronicshub.org/Arduinobook" TargetMode="External"/><Relationship Id="rId2" Type="http://schemas.openxmlformats.org/officeDocument/2006/relationships/hyperlink" Target="http://www.rhydolabz.com/sim90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CC535-A1A5-4147-B17A-499CCCB3ECF6}"/>
              </a:ext>
            </a:extLst>
          </p:cNvPr>
          <p:cNvSpPr>
            <a:spLocks noGrp="1"/>
          </p:cNvSpPr>
          <p:nvPr>
            <p:ph type="ctrTitle"/>
          </p:nvPr>
        </p:nvSpPr>
        <p:spPr>
          <a:xfrm>
            <a:off x="0" y="406401"/>
            <a:ext cx="12029440" cy="1655762"/>
          </a:xfrm>
        </p:spPr>
        <p:txBody>
          <a:bodyPr>
            <a:normAutofit/>
          </a:bodyPr>
          <a:lstStyle/>
          <a:p>
            <a:pPr algn="ctr"/>
            <a:r>
              <a:rPr lang="en-US" b="1" dirty="0">
                <a:latin typeface="Algerian" panose="04020705040A02060702" pitchFamily="82" charset="0"/>
              </a:rPr>
              <a:t>Smart Wastage Management USING </a:t>
            </a:r>
            <a:r>
              <a:rPr lang="en-US" b="1" dirty="0">
                <a:solidFill>
                  <a:schemeClr val="bg2">
                    <a:lumMod val="75000"/>
                  </a:schemeClr>
                </a:solidFill>
                <a:latin typeface="Algerian" panose="04020705040A02060702" pitchFamily="82" charset="0"/>
              </a:rPr>
              <a:t>INTERNET OF THINGS (</a:t>
            </a:r>
            <a:r>
              <a:rPr lang="en-US" b="1" dirty="0" err="1">
                <a:solidFill>
                  <a:schemeClr val="bg2">
                    <a:lumMod val="75000"/>
                  </a:schemeClr>
                </a:solidFill>
                <a:latin typeface="Algerian" panose="04020705040A02060702" pitchFamily="82" charset="0"/>
              </a:rPr>
              <a:t>Iot</a:t>
            </a:r>
            <a:r>
              <a:rPr lang="en-US" b="1" dirty="0">
                <a:solidFill>
                  <a:schemeClr val="bg2">
                    <a:lumMod val="75000"/>
                  </a:schemeClr>
                </a:solidFill>
                <a:latin typeface="Algerian" panose="04020705040A02060702" pitchFamily="82" charset="0"/>
              </a:rPr>
              <a:t>)</a:t>
            </a:r>
          </a:p>
        </p:txBody>
      </p:sp>
      <p:sp>
        <p:nvSpPr>
          <p:cNvPr id="3" name="Subtitle 2">
            <a:extLst>
              <a:ext uri="{FF2B5EF4-FFF2-40B4-BE49-F238E27FC236}">
                <a16:creationId xmlns:a16="http://schemas.microsoft.com/office/drawing/2014/main" id="{9CCE25BA-EBBC-42E1-A350-071E5AD79873}"/>
              </a:ext>
            </a:extLst>
          </p:cNvPr>
          <p:cNvSpPr>
            <a:spLocks noGrp="1"/>
          </p:cNvSpPr>
          <p:nvPr>
            <p:ph type="subTitle" idx="1"/>
          </p:nvPr>
        </p:nvSpPr>
        <p:spPr>
          <a:xfrm>
            <a:off x="1856104" y="2591117"/>
            <a:ext cx="8791575" cy="4409440"/>
          </a:xfrm>
        </p:spPr>
        <p:txBody>
          <a:bodyPr>
            <a:normAutofit/>
          </a:bodyPr>
          <a:lstStyle/>
          <a:p>
            <a:pPr algn="ctr">
              <a:lnSpc>
                <a:spcPct val="100000"/>
              </a:lnSpc>
            </a:pPr>
            <a:r>
              <a:rPr lang="en-US" sz="3200" dirty="0">
                <a:solidFill>
                  <a:schemeClr val="tx1">
                    <a:lumMod val="85000"/>
                  </a:schemeClr>
                </a:solidFill>
                <a:latin typeface="Berlin Sans FB" panose="020E0602020502020306" pitchFamily="34" charset="0"/>
              </a:rPr>
              <a:t>Project by :-</a:t>
            </a:r>
          </a:p>
          <a:p>
            <a:pPr algn="ctr">
              <a:lnSpc>
                <a:spcPct val="100000"/>
              </a:lnSpc>
            </a:pPr>
            <a:r>
              <a:rPr lang="en-US" sz="3200" dirty="0">
                <a:latin typeface="Berlin Sans FB" panose="020E0602020502020306" pitchFamily="34" charset="0"/>
              </a:rPr>
              <a:t>Roshan S. Jadhav</a:t>
            </a:r>
          </a:p>
          <a:p>
            <a:pPr algn="ctr">
              <a:lnSpc>
                <a:spcPct val="100000"/>
              </a:lnSpc>
            </a:pPr>
            <a:r>
              <a:rPr lang="en-US" sz="3200" dirty="0">
                <a:latin typeface="Berlin Sans FB" panose="020E0602020502020306" pitchFamily="34" charset="0"/>
              </a:rPr>
              <a:t>Pratik s. ujagare</a:t>
            </a:r>
          </a:p>
          <a:p>
            <a:pPr algn="ctr">
              <a:lnSpc>
                <a:spcPct val="100000"/>
              </a:lnSpc>
            </a:pPr>
            <a:r>
              <a:rPr lang="en-US" sz="3200" dirty="0">
                <a:latin typeface="Berlin Sans FB" panose="020E0602020502020306" pitchFamily="34" charset="0"/>
              </a:rPr>
              <a:t>Kamlesh b. jagale</a:t>
            </a:r>
          </a:p>
          <a:p>
            <a:pPr algn="ctr">
              <a:lnSpc>
                <a:spcPct val="100000"/>
              </a:lnSpc>
            </a:pPr>
            <a:r>
              <a:rPr lang="en-US" sz="3200" dirty="0">
                <a:latin typeface="Berlin Sans FB" panose="020E0602020502020306" pitchFamily="34" charset="0"/>
              </a:rPr>
              <a:t>Abhishek r. </a:t>
            </a:r>
            <a:r>
              <a:rPr lang="en-US" sz="3200" dirty="0" err="1">
                <a:latin typeface="Berlin Sans FB" panose="020E0602020502020306" pitchFamily="34" charset="0"/>
              </a:rPr>
              <a:t>palde</a:t>
            </a:r>
            <a:endParaRPr lang="en-US" sz="3200" dirty="0">
              <a:latin typeface="Berlin Sans FB" panose="020E0602020502020306" pitchFamily="34" charset="0"/>
            </a:endParaRPr>
          </a:p>
          <a:p>
            <a:pPr algn="ctr">
              <a:lnSpc>
                <a:spcPct val="100000"/>
              </a:lnSpc>
            </a:pPr>
            <a:endParaRPr lang="en-US" sz="3200" dirty="0">
              <a:latin typeface="Berlin Sans FB" panose="020E0602020502020306" pitchFamily="34" charset="0"/>
            </a:endParaRPr>
          </a:p>
          <a:p>
            <a:pPr algn="ctr">
              <a:lnSpc>
                <a:spcPct val="100000"/>
              </a:lnSpc>
            </a:pPr>
            <a:endParaRPr lang="en-US" sz="3200" dirty="0">
              <a:latin typeface="Berlin Sans FB" panose="020E0602020502020306" pitchFamily="34" charset="0"/>
            </a:endParaRPr>
          </a:p>
        </p:txBody>
      </p:sp>
      <p:cxnSp>
        <p:nvCxnSpPr>
          <p:cNvPr id="5" name="Straight Connector 4">
            <a:extLst>
              <a:ext uri="{FF2B5EF4-FFF2-40B4-BE49-F238E27FC236}">
                <a16:creationId xmlns:a16="http://schemas.microsoft.com/office/drawing/2014/main" id="{69B1ADBA-FF5F-46C1-A0C9-7E1E639B128F}"/>
              </a:ext>
            </a:extLst>
          </p:cNvPr>
          <p:cNvCxnSpPr>
            <a:cxnSpLocks/>
          </p:cNvCxnSpPr>
          <p:nvPr/>
        </p:nvCxnSpPr>
        <p:spPr>
          <a:xfrm>
            <a:off x="1016000" y="2062163"/>
            <a:ext cx="977392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9627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B1E739C-86EA-47ED-816A-B589AF5A4986}"/>
              </a:ext>
            </a:extLst>
          </p:cNvPr>
          <p:cNvSpPr txBox="1"/>
          <p:nvPr/>
        </p:nvSpPr>
        <p:spPr>
          <a:xfrm>
            <a:off x="1564819" y="180931"/>
            <a:ext cx="9655115" cy="615553"/>
          </a:xfrm>
          <a:prstGeom prst="rect">
            <a:avLst/>
          </a:prstGeom>
        </p:spPr>
        <p:txBody>
          <a:bodyPr wrap="square" lIns="0" tIns="0" rIns="0" bIns="0">
            <a:spAutoFit/>
          </a:bodyPr>
          <a:lstStyle/>
          <a:p>
            <a:pPr marL="12700" fontAlgn="auto">
              <a:spcBef>
                <a:spcPts val="760"/>
              </a:spcBef>
              <a:spcAft>
                <a:spcPts val="0"/>
              </a:spcAft>
              <a:defRPr/>
            </a:pPr>
            <a:r>
              <a:rPr sz="4000" dirty="0">
                <a:solidFill>
                  <a:schemeClr val="bg1"/>
                </a:solidFill>
                <a:latin typeface="Times New Roman"/>
                <a:cs typeface="Times New Roman"/>
              </a:rPr>
              <a:t>Para</a:t>
            </a:r>
            <a:r>
              <a:rPr sz="4000" spc="-25" dirty="0">
                <a:solidFill>
                  <a:schemeClr val="bg1"/>
                </a:solidFill>
                <a:latin typeface="Times New Roman"/>
                <a:cs typeface="Times New Roman"/>
              </a:rPr>
              <a:t>m</a:t>
            </a:r>
            <a:r>
              <a:rPr sz="4000" dirty="0">
                <a:solidFill>
                  <a:schemeClr val="bg1"/>
                </a:solidFill>
                <a:latin typeface="Times New Roman"/>
                <a:cs typeface="Times New Roman"/>
              </a:rPr>
              <a:t>eters</a:t>
            </a:r>
            <a:r>
              <a:rPr sz="4000" spc="5" dirty="0">
                <a:solidFill>
                  <a:schemeClr val="bg1"/>
                </a:solidFill>
                <a:latin typeface="Times New Roman"/>
                <a:cs typeface="Times New Roman"/>
              </a:rPr>
              <a:t> </a:t>
            </a:r>
            <a:r>
              <a:rPr sz="4000" dirty="0">
                <a:solidFill>
                  <a:schemeClr val="bg1"/>
                </a:solidFill>
                <a:latin typeface="Times New Roman"/>
                <a:cs typeface="Times New Roman"/>
              </a:rPr>
              <a:t>For</a:t>
            </a:r>
            <a:r>
              <a:rPr lang="en-US" sz="4000" dirty="0">
                <a:solidFill>
                  <a:schemeClr val="bg1"/>
                </a:solidFill>
                <a:latin typeface="Times New Roman"/>
                <a:cs typeface="Times New Roman"/>
              </a:rPr>
              <a:t> </a:t>
            </a:r>
            <a:r>
              <a:rPr sz="4000" dirty="0">
                <a:solidFill>
                  <a:schemeClr val="bg1"/>
                </a:solidFill>
                <a:latin typeface="Times New Roman"/>
                <a:cs typeface="Times New Roman"/>
              </a:rPr>
              <a:t>A</a:t>
            </a:r>
            <a:r>
              <a:rPr sz="4000" spc="-15" dirty="0">
                <a:solidFill>
                  <a:schemeClr val="bg1"/>
                </a:solidFill>
                <a:latin typeface="Times New Roman"/>
                <a:cs typeface="Times New Roman"/>
              </a:rPr>
              <a:t>r</a:t>
            </a:r>
            <a:r>
              <a:rPr sz="4000" spc="-10" dirty="0">
                <a:solidFill>
                  <a:schemeClr val="bg1"/>
                </a:solidFill>
                <a:latin typeface="Times New Roman"/>
                <a:cs typeface="Times New Roman"/>
              </a:rPr>
              <a:t>d</a:t>
            </a:r>
            <a:r>
              <a:rPr sz="4000" dirty="0">
                <a:solidFill>
                  <a:schemeClr val="bg1"/>
                </a:solidFill>
                <a:latin typeface="Times New Roman"/>
                <a:cs typeface="Times New Roman"/>
              </a:rPr>
              <a:t>u</a:t>
            </a:r>
            <a:r>
              <a:rPr sz="4000" spc="-10" dirty="0">
                <a:solidFill>
                  <a:schemeClr val="bg1"/>
                </a:solidFill>
                <a:latin typeface="Times New Roman"/>
                <a:cs typeface="Times New Roman"/>
              </a:rPr>
              <a:t>i</a:t>
            </a:r>
            <a:r>
              <a:rPr sz="4000" dirty="0">
                <a:solidFill>
                  <a:schemeClr val="bg1"/>
                </a:solidFill>
                <a:latin typeface="Times New Roman"/>
                <a:cs typeface="Times New Roman"/>
              </a:rPr>
              <a:t>no</a:t>
            </a:r>
            <a:r>
              <a:rPr sz="4000" spc="10" dirty="0">
                <a:solidFill>
                  <a:schemeClr val="bg1"/>
                </a:solidFill>
                <a:latin typeface="Times New Roman"/>
                <a:cs typeface="Times New Roman"/>
              </a:rPr>
              <a:t> </a:t>
            </a:r>
            <a:r>
              <a:rPr sz="4000" spc="-10" dirty="0">
                <a:solidFill>
                  <a:schemeClr val="bg1"/>
                </a:solidFill>
                <a:latin typeface="Times New Roman"/>
                <a:cs typeface="Times New Roman"/>
              </a:rPr>
              <a:t>UNO</a:t>
            </a:r>
            <a:r>
              <a:rPr lang="en-US" sz="4000" spc="-10" dirty="0">
                <a:solidFill>
                  <a:schemeClr val="bg1"/>
                </a:solidFill>
                <a:latin typeface="Times New Roman"/>
                <a:cs typeface="Times New Roman"/>
              </a:rPr>
              <a:t> </a:t>
            </a:r>
            <a:r>
              <a:rPr sz="4000" spc="-10" dirty="0">
                <a:solidFill>
                  <a:schemeClr val="bg1"/>
                </a:solidFill>
                <a:latin typeface="Times New Roman"/>
                <a:cs typeface="Times New Roman"/>
              </a:rPr>
              <a:t>D</a:t>
            </a:r>
            <a:r>
              <a:rPr sz="4000" dirty="0">
                <a:solidFill>
                  <a:schemeClr val="bg1"/>
                </a:solidFill>
                <a:latin typeface="Times New Roman"/>
                <a:cs typeface="Times New Roman"/>
              </a:rPr>
              <a:t>e</a:t>
            </a:r>
            <a:r>
              <a:rPr sz="4000" spc="5" dirty="0">
                <a:solidFill>
                  <a:schemeClr val="bg1"/>
                </a:solidFill>
                <a:latin typeface="Times New Roman"/>
                <a:cs typeface="Times New Roman"/>
              </a:rPr>
              <a:t>s</a:t>
            </a:r>
            <a:r>
              <a:rPr sz="4000" dirty="0">
                <a:solidFill>
                  <a:schemeClr val="bg1"/>
                </a:solidFill>
                <a:latin typeface="Times New Roman"/>
                <a:cs typeface="Times New Roman"/>
              </a:rPr>
              <a:t>c</a:t>
            </a:r>
            <a:r>
              <a:rPr sz="4000" spc="-15" dirty="0">
                <a:solidFill>
                  <a:schemeClr val="bg1"/>
                </a:solidFill>
                <a:latin typeface="Times New Roman"/>
                <a:cs typeface="Times New Roman"/>
              </a:rPr>
              <a:t>r</a:t>
            </a:r>
            <a:r>
              <a:rPr sz="4000" spc="-10" dirty="0">
                <a:solidFill>
                  <a:schemeClr val="bg1"/>
                </a:solidFill>
                <a:latin typeface="Times New Roman"/>
                <a:cs typeface="Times New Roman"/>
              </a:rPr>
              <a:t>i</a:t>
            </a:r>
            <a:r>
              <a:rPr sz="4000" dirty="0">
                <a:solidFill>
                  <a:schemeClr val="bg1"/>
                </a:solidFill>
                <a:latin typeface="Times New Roman"/>
                <a:cs typeface="Times New Roman"/>
              </a:rPr>
              <a:t>p</a:t>
            </a:r>
            <a:r>
              <a:rPr sz="4000" spc="-10" dirty="0">
                <a:solidFill>
                  <a:schemeClr val="bg1"/>
                </a:solidFill>
                <a:latin typeface="Times New Roman"/>
                <a:cs typeface="Times New Roman"/>
              </a:rPr>
              <a:t>t</a:t>
            </a:r>
            <a:r>
              <a:rPr sz="4000" dirty="0">
                <a:solidFill>
                  <a:schemeClr val="bg1"/>
                </a:solidFill>
                <a:latin typeface="Times New Roman"/>
                <a:cs typeface="Times New Roman"/>
              </a:rPr>
              <a:t>i</a:t>
            </a:r>
            <a:r>
              <a:rPr sz="4000" spc="-10" dirty="0">
                <a:solidFill>
                  <a:schemeClr val="bg1"/>
                </a:solidFill>
                <a:latin typeface="Times New Roman"/>
                <a:cs typeface="Times New Roman"/>
              </a:rPr>
              <a:t>o</a:t>
            </a:r>
            <a:r>
              <a:rPr sz="4000" dirty="0">
                <a:solidFill>
                  <a:schemeClr val="bg1"/>
                </a:solidFill>
                <a:latin typeface="Times New Roman"/>
                <a:cs typeface="Times New Roman"/>
              </a:rPr>
              <a:t>n</a:t>
            </a:r>
          </a:p>
        </p:txBody>
      </p:sp>
      <p:graphicFrame>
        <p:nvGraphicFramePr>
          <p:cNvPr id="5" name="object 3">
            <a:extLst>
              <a:ext uri="{FF2B5EF4-FFF2-40B4-BE49-F238E27FC236}">
                <a16:creationId xmlns:a16="http://schemas.microsoft.com/office/drawing/2014/main" id="{EB1B6787-8B1A-4595-9F65-5F5F641032C7}"/>
              </a:ext>
            </a:extLst>
          </p:cNvPr>
          <p:cNvGraphicFramePr>
            <a:graphicFrameLocks noGrp="1"/>
          </p:cNvGraphicFramePr>
          <p:nvPr>
            <p:extLst>
              <p:ext uri="{D42A27DB-BD31-4B8C-83A1-F6EECF244321}">
                <p14:modId xmlns:p14="http://schemas.microsoft.com/office/powerpoint/2010/main" val="2868014036"/>
              </p:ext>
            </p:extLst>
          </p:nvPr>
        </p:nvGraphicFramePr>
        <p:xfrm>
          <a:off x="1569307" y="1085757"/>
          <a:ext cx="9650627" cy="5314954"/>
        </p:xfrm>
        <a:graphic>
          <a:graphicData uri="http://schemas.openxmlformats.org/drawingml/2006/table">
            <a:tbl>
              <a:tblPr/>
              <a:tblGrid>
                <a:gridCol w="3862503">
                  <a:extLst>
                    <a:ext uri="{9D8B030D-6E8A-4147-A177-3AD203B41FA5}">
                      <a16:colId xmlns:a16="http://schemas.microsoft.com/office/drawing/2014/main" val="1323817184"/>
                    </a:ext>
                  </a:extLst>
                </a:gridCol>
                <a:gridCol w="5788124">
                  <a:extLst>
                    <a:ext uri="{9D8B030D-6E8A-4147-A177-3AD203B41FA5}">
                      <a16:colId xmlns:a16="http://schemas.microsoft.com/office/drawing/2014/main" val="997014951"/>
                    </a:ext>
                  </a:extLst>
                </a:gridCol>
              </a:tblGrid>
              <a:tr h="312738">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Microcontroller</a:t>
                      </a: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gs>
                        <a:gs pos="100000">
                          <a:schemeClr val="accent1">
                            <a:lumMod val="30000"/>
                            <a:lumOff val="70000"/>
                          </a:schemeClr>
                        </a:gs>
                      </a:gsLst>
                      <a:lin ang="5400000" scaled="1"/>
                    </a:gra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ATmega328</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gs>
                        <a:gs pos="100000">
                          <a:schemeClr val="accent1">
                            <a:lumMod val="30000"/>
                            <a:lumOff val="70000"/>
                          </a:schemeClr>
                        </a:gs>
                      </a:gsLst>
                      <a:lin ang="5400000" scaled="1"/>
                    </a:gradFill>
                  </a:tcPr>
                </a:tc>
                <a:extLst>
                  <a:ext uri="{0D108BD9-81ED-4DB2-BD59-A6C34878D82A}">
                    <a16:rowId xmlns:a16="http://schemas.microsoft.com/office/drawing/2014/main" val="4037591917"/>
                  </a:ext>
                </a:extLst>
              </a:tr>
              <a:tr h="314325">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Operating Voltage</a:t>
                      </a: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lumMod val="85000"/>
                          </a:schemeClr>
                        </a:gs>
                        <a:gs pos="100000">
                          <a:schemeClr val="accent1">
                            <a:lumMod val="30000"/>
                            <a:lumOff val="70000"/>
                          </a:schemeClr>
                        </a:gs>
                      </a:gsLst>
                      <a:lin ang="5400000" scaled="1"/>
                    </a:gra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5V</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lumMod val="85000"/>
                          </a:schemeClr>
                        </a:gs>
                        <a:gs pos="100000">
                          <a:schemeClr val="accent1">
                            <a:lumMod val="30000"/>
                            <a:lumOff val="70000"/>
                          </a:schemeClr>
                        </a:gs>
                      </a:gsLst>
                      <a:lin ang="5400000" scaled="1"/>
                    </a:gradFill>
                  </a:tcPr>
                </a:tc>
                <a:extLst>
                  <a:ext uri="{0D108BD9-81ED-4DB2-BD59-A6C34878D82A}">
                    <a16:rowId xmlns:a16="http://schemas.microsoft.com/office/drawing/2014/main" val="1928406853"/>
                  </a:ext>
                </a:extLst>
              </a:tr>
              <a:tr h="619125">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44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Input Voltage (recommended)</a:t>
                      </a: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gs>
                        <a:gs pos="100000">
                          <a:schemeClr val="accent1">
                            <a:lumMod val="30000"/>
                            <a:lumOff val="70000"/>
                          </a:schemeClr>
                        </a:gs>
                      </a:gsLst>
                      <a:lin ang="5400000" scaled="1"/>
                    </a:gra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7-12V</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gs>
                        <a:gs pos="100000">
                          <a:schemeClr val="accent1">
                            <a:lumMod val="30000"/>
                            <a:lumOff val="70000"/>
                          </a:schemeClr>
                        </a:gs>
                      </a:gsLst>
                      <a:lin ang="5400000" scaled="1"/>
                    </a:gradFill>
                  </a:tcPr>
                </a:tc>
                <a:extLst>
                  <a:ext uri="{0D108BD9-81ED-4DB2-BD59-A6C34878D82A}">
                    <a16:rowId xmlns:a16="http://schemas.microsoft.com/office/drawing/2014/main" val="2634109918"/>
                  </a:ext>
                </a:extLst>
              </a:tr>
              <a:tr h="314325">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Input Voltage (limits)</a:t>
                      </a: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lumMod val="85000"/>
                          </a:schemeClr>
                        </a:gs>
                        <a:gs pos="100000">
                          <a:schemeClr val="accent1">
                            <a:lumMod val="30000"/>
                            <a:lumOff val="70000"/>
                          </a:schemeClr>
                        </a:gs>
                      </a:gsLst>
                      <a:lin ang="5400000" scaled="1"/>
                    </a:gra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6-20V</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lumMod val="85000"/>
                          </a:schemeClr>
                        </a:gs>
                        <a:gs pos="100000">
                          <a:schemeClr val="accent1">
                            <a:lumMod val="30000"/>
                            <a:lumOff val="70000"/>
                          </a:schemeClr>
                        </a:gs>
                      </a:gsLst>
                      <a:lin ang="5400000" scaled="1"/>
                    </a:gradFill>
                  </a:tcPr>
                </a:tc>
                <a:extLst>
                  <a:ext uri="{0D108BD9-81ED-4DB2-BD59-A6C34878D82A}">
                    <a16:rowId xmlns:a16="http://schemas.microsoft.com/office/drawing/2014/main" val="327612387"/>
                  </a:ext>
                </a:extLst>
              </a:tr>
              <a:tr h="312738">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Digital I/O Pins</a:t>
                      </a:r>
                      <a:endParaRPr kumimoji="0" lang="en-US" altLang="en-US" sz="20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gs>
                        <a:gs pos="100000">
                          <a:schemeClr val="accent1">
                            <a:lumMod val="30000"/>
                            <a:lumOff val="70000"/>
                          </a:schemeClr>
                        </a:gs>
                      </a:gsLst>
                      <a:lin ang="5400000" scaled="1"/>
                    </a:gra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14</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gs>
                        <a:gs pos="100000">
                          <a:schemeClr val="accent1">
                            <a:lumMod val="30000"/>
                            <a:lumOff val="70000"/>
                          </a:schemeClr>
                        </a:gs>
                      </a:gsLst>
                      <a:lin ang="5400000" scaled="1"/>
                    </a:gradFill>
                  </a:tcPr>
                </a:tc>
                <a:extLst>
                  <a:ext uri="{0D108BD9-81ED-4DB2-BD59-A6C34878D82A}">
                    <a16:rowId xmlns:a16="http://schemas.microsoft.com/office/drawing/2014/main" val="3478144527"/>
                  </a:ext>
                </a:extLst>
              </a:tr>
              <a:tr h="314325">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Analog Input Pins</a:t>
                      </a: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lumMod val="85000"/>
                          </a:schemeClr>
                        </a:gs>
                        <a:gs pos="100000">
                          <a:schemeClr val="accent1">
                            <a:lumMod val="30000"/>
                            <a:lumOff val="70000"/>
                          </a:schemeClr>
                        </a:gs>
                      </a:gsLst>
                      <a:lin ang="5400000" scaled="1"/>
                    </a:gra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6</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lumMod val="85000"/>
                          </a:schemeClr>
                        </a:gs>
                        <a:gs pos="100000">
                          <a:schemeClr val="accent1">
                            <a:lumMod val="30000"/>
                            <a:lumOff val="70000"/>
                          </a:schemeClr>
                        </a:gs>
                      </a:gsLst>
                      <a:lin ang="5400000" scaled="1"/>
                    </a:gradFill>
                  </a:tcPr>
                </a:tc>
                <a:extLst>
                  <a:ext uri="{0D108BD9-81ED-4DB2-BD59-A6C34878D82A}">
                    <a16:rowId xmlns:a16="http://schemas.microsoft.com/office/drawing/2014/main" val="2320791966"/>
                  </a:ext>
                </a:extLst>
              </a:tr>
              <a:tr h="312738">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DC Current per I/O Pin</a:t>
                      </a:r>
                      <a:endParaRPr kumimoji="0" lang="en-US" altLang="en-US" sz="20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gs>
                        <a:gs pos="100000">
                          <a:schemeClr val="accent1">
                            <a:lumMod val="30000"/>
                            <a:lumOff val="70000"/>
                          </a:schemeClr>
                        </a:gs>
                      </a:gsLst>
                      <a:lin ang="5400000" scaled="1"/>
                    </a:gra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40mA</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gs>
                        <a:gs pos="100000">
                          <a:schemeClr val="accent1">
                            <a:lumMod val="30000"/>
                            <a:lumOff val="70000"/>
                          </a:schemeClr>
                        </a:gs>
                      </a:gsLst>
                      <a:lin ang="5400000" scaled="1"/>
                    </a:gradFill>
                  </a:tcPr>
                </a:tc>
                <a:extLst>
                  <a:ext uri="{0D108BD9-81ED-4DB2-BD59-A6C34878D82A}">
                    <a16:rowId xmlns:a16="http://schemas.microsoft.com/office/drawing/2014/main" val="1267081756"/>
                  </a:ext>
                </a:extLst>
              </a:tr>
              <a:tr h="312738">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DC Current for 3.3V Pin</a:t>
                      </a:r>
                      <a:endParaRPr kumimoji="0" lang="en-US" altLang="en-US" sz="20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lumMod val="85000"/>
                          </a:schemeClr>
                        </a:gs>
                        <a:gs pos="100000">
                          <a:schemeClr val="accent1">
                            <a:lumMod val="30000"/>
                            <a:lumOff val="70000"/>
                          </a:schemeClr>
                        </a:gs>
                      </a:gsLst>
                      <a:lin ang="5400000" scaled="1"/>
                    </a:gra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50mA</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lumMod val="85000"/>
                          </a:schemeClr>
                        </a:gs>
                        <a:gs pos="100000">
                          <a:schemeClr val="accent1">
                            <a:lumMod val="30000"/>
                            <a:lumOff val="70000"/>
                          </a:schemeClr>
                        </a:gs>
                      </a:gsLst>
                      <a:lin ang="5400000" scaled="1"/>
                    </a:gradFill>
                  </a:tcPr>
                </a:tc>
                <a:extLst>
                  <a:ext uri="{0D108BD9-81ED-4DB2-BD59-A6C34878D82A}">
                    <a16:rowId xmlns:a16="http://schemas.microsoft.com/office/drawing/2014/main" val="4214110568"/>
                  </a:ext>
                </a:extLst>
              </a:tr>
              <a:tr h="620713">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Flash Memory</a:t>
                      </a:r>
                      <a:endParaRPr kumimoji="0" lang="en-US" altLang="en-US" sz="20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gs>
                        <a:gs pos="100000">
                          <a:schemeClr val="accent1">
                            <a:lumMod val="30000"/>
                            <a:lumOff val="70000"/>
                          </a:schemeClr>
                        </a:gs>
                      </a:gsLst>
                      <a:lin ang="5400000" scaled="1"/>
                    </a:gra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44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32KB(ATmega328) of which 0.5KB used by bootloader</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gs>
                        <a:gs pos="100000">
                          <a:schemeClr val="accent1">
                            <a:lumMod val="30000"/>
                            <a:lumOff val="70000"/>
                          </a:schemeClr>
                        </a:gs>
                      </a:gsLst>
                      <a:lin ang="5400000" scaled="1"/>
                    </a:gradFill>
                  </a:tcPr>
                </a:tc>
                <a:extLst>
                  <a:ext uri="{0D108BD9-81ED-4DB2-BD59-A6C34878D82A}">
                    <a16:rowId xmlns:a16="http://schemas.microsoft.com/office/drawing/2014/main" val="1052889947"/>
                  </a:ext>
                </a:extLst>
              </a:tr>
              <a:tr h="312738">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SRAM</a:t>
                      </a:r>
                      <a:endParaRPr kumimoji="0" lang="en-US" altLang="en-US" sz="20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lumMod val="75000"/>
                          </a:schemeClr>
                        </a:gs>
                        <a:gs pos="100000">
                          <a:schemeClr val="accent1">
                            <a:lumMod val="30000"/>
                            <a:lumOff val="70000"/>
                          </a:schemeClr>
                        </a:gs>
                      </a:gsLst>
                      <a:lin ang="5400000" scaled="1"/>
                    </a:gra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2 KB (ATmega328)</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lumMod val="75000"/>
                          </a:schemeClr>
                        </a:gs>
                        <a:gs pos="100000">
                          <a:schemeClr val="accent1">
                            <a:lumMod val="30000"/>
                            <a:lumOff val="70000"/>
                          </a:schemeClr>
                        </a:gs>
                      </a:gsLst>
                      <a:lin ang="5400000" scaled="1"/>
                    </a:gradFill>
                  </a:tcPr>
                </a:tc>
                <a:extLst>
                  <a:ext uri="{0D108BD9-81ED-4DB2-BD59-A6C34878D82A}">
                    <a16:rowId xmlns:a16="http://schemas.microsoft.com/office/drawing/2014/main" val="261067720"/>
                  </a:ext>
                </a:extLst>
              </a:tr>
              <a:tr h="314325">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EEPROM</a:t>
                      </a:r>
                      <a:endParaRPr kumimoji="0" lang="en-US" altLang="en-US" sz="20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gs>
                        <a:gs pos="100000">
                          <a:schemeClr val="accent1">
                            <a:lumMod val="30000"/>
                            <a:lumOff val="70000"/>
                          </a:schemeClr>
                        </a:gs>
                      </a:gsLst>
                      <a:lin ang="5400000" scaled="1"/>
                    </a:gra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1 KB (ATmega328)</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gs>
                        <a:gs pos="100000">
                          <a:schemeClr val="accent1">
                            <a:lumMod val="30000"/>
                            <a:lumOff val="70000"/>
                          </a:schemeClr>
                        </a:gs>
                      </a:gsLst>
                      <a:lin ang="5400000" scaled="1"/>
                    </a:gradFill>
                  </a:tcPr>
                </a:tc>
                <a:extLst>
                  <a:ext uri="{0D108BD9-81ED-4DB2-BD59-A6C34878D82A}">
                    <a16:rowId xmlns:a16="http://schemas.microsoft.com/office/drawing/2014/main" val="2869051173"/>
                  </a:ext>
                </a:extLst>
              </a:tr>
              <a:tr h="312738">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Clock Speed</a:t>
                      </a:r>
                      <a:endParaRPr kumimoji="0" lang="en-US" altLang="en-US" sz="20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lumMod val="75000"/>
                          </a:schemeClr>
                        </a:gs>
                        <a:gs pos="100000">
                          <a:schemeClr val="accent1">
                            <a:lumMod val="30000"/>
                            <a:lumOff val="70000"/>
                          </a:schemeClr>
                        </a:gs>
                      </a:gsLst>
                      <a:lin ang="5400000" scaled="1"/>
                    </a:gra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16MHz</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lumMod val="75000"/>
                          </a:schemeClr>
                        </a:gs>
                        <a:gs pos="100000">
                          <a:schemeClr val="accent1">
                            <a:lumMod val="30000"/>
                            <a:lumOff val="70000"/>
                          </a:schemeClr>
                        </a:gs>
                      </a:gsLst>
                      <a:lin ang="5400000" scaled="1"/>
                    </a:gradFill>
                  </a:tcPr>
                </a:tc>
                <a:extLst>
                  <a:ext uri="{0D108BD9-81ED-4DB2-BD59-A6C34878D82A}">
                    <a16:rowId xmlns:a16="http://schemas.microsoft.com/office/drawing/2014/main" val="4166068492"/>
                  </a:ext>
                </a:extLst>
              </a:tr>
              <a:tr h="314325">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Length</a:t>
                      </a:r>
                      <a:endParaRPr kumimoji="0" lang="en-US" altLang="en-US" sz="20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gs>
                        <a:gs pos="100000">
                          <a:schemeClr val="accent1">
                            <a:lumMod val="30000"/>
                            <a:lumOff val="70000"/>
                          </a:schemeClr>
                        </a:gs>
                      </a:gsLst>
                      <a:lin ang="5400000" scaled="1"/>
                    </a:gra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68.6 mm</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gs>
                        <a:gs pos="100000">
                          <a:schemeClr val="accent1">
                            <a:lumMod val="30000"/>
                            <a:lumOff val="70000"/>
                          </a:schemeClr>
                        </a:gs>
                      </a:gsLst>
                      <a:lin ang="5400000" scaled="1"/>
                    </a:gradFill>
                  </a:tcPr>
                </a:tc>
                <a:extLst>
                  <a:ext uri="{0D108BD9-81ED-4DB2-BD59-A6C34878D82A}">
                    <a16:rowId xmlns:a16="http://schemas.microsoft.com/office/drawing/2014/main" val="3566590282"/>
                  </a:ext>
                </a:extLst>
              </a:tr>
              <a:tr h="312738">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Width</a:t>
                      </a:r>
                      <a:endParaRPr kumimoji="0" lang="en-US" altLang="en-US" sz="20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lumMod val="75000"/>
                          </a:schemeClr>
                        </a:gs>
                        <a:gs pos="100000">
                          <a:schemeClr val="accent1">
                            <a:lumMod val="30000"/>
                            <a:lumOff val="70000"/>
                          </a:schemeClr>
                        </a:gs>
                      </a:gsLst>
                      <a:lin ang="5400000" scaled="1"/>
                    </a:gra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53.4 mm</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lumMod val="75000"/>
                          </a:schemeClr>
                        </a:gs>
                        <a:gs pos="100000">
                          <a:schemeClr val="accent1">
                            <a:lumMod val="30000"/>
                            <a:lumOff val="70000"/>
                          </a:schemeClr>
                        </a:gs>
                      </a:gsLst>
                      <a:lin ang="5400000" scaled="1"/>
                    </a:gradFill>
                  </a:tcPr>
                </a:tc>
                <a:extLst>
                  <a:ext uri="{0D108BD9-81ED-4DB2-BD59-A6C34878D82A}">
                    <a16:rowId xmlns:a16="http://schemas.microsoft.com/office/drawing/2014/main" val="1325746943"/>
                  </a:ext>
                </a:extLst>
              </a:tr>
              <a:tr h="314325">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Weight</a:t>
                      </a:r>
                      <a:endParaRPr kumimoji="0" lang="en-US" altLang="en-US" sz="20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gs>
                        <a:gs pos="100000">
                          <a:schemeClr val="accent1">
                            <a:lumMod val="30000"/>
                            <a:lumOff val="70000"/>
                          </a:schemeClr>
                        </a:gs>
                      </a:gsLst>
                      <a:lin ang="5400000" scaled="1"/>
                    </a:grad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53gm</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gradFill>
                      <a:gsLst>
                        <a:gs pos="100000">
                          <a:schemeClr val="tx1"/>
                        </a:gs>
                        <a:gs pos="100000">
                          <a:schemeClr val="accent1">
                            <a:lumMod val="30000"/>
                            <a:lumOff val="70000"/>
                          </a:schemeClr>
                        </a:gs>
                      </a:gsLst>
                      <a:lin ang="5400000" scaled="1"/>
                    </a:gradFill>
                  </a:tcPr>
                </a:tc>
                <a:extLst>
                  <a:ext uri="{0D108BD9-81ED-4DB2-BD59-A6C34878D82A}">
                    <a16:rowId xmlns:a16="http://schemas.microsoft.com/office/drawing/2014/main" val="2146363060"/>
                  </a:ext>
                </a:extLst>
              </a:tr>
            </a:tbl>
          </a:graphicData>
        </a:graphic>
      </p:graphicFrame>
      <p:cxnSp>
        <p:nvCxnSpPr>
          <p:cNvPr id="6" name="Straight Connector 5">
            <a:extLst>
              <a:ext uri="{FF2B5EF4-FFF2-40B4-BE49-F238E27FC236}">
                <a16:creationId xmlns:a16="http://schemas.microsoft.com/office/drawing/2014/main" id="{9257F43D-F5C6-4B7A-95A4-78B28306DE70}"/>
              </a:ext>
            </a:extLst>
          </p:cNvPr>
          <p:cNvCxnSpPr>
            <a:cxnSpLocks/>
          </p:cNvCxnSpPr>
          <p:nvPr/>
        </p:nvCxnSpPr>
        <p:spPr>
          <a:xfrm>
            <a:off x="1564819" y="888175"/>
            <a:ext cx="965511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3883131-DC43-47CC-9CAA-B5690A59EF71}"/>
              </a:ext>
            </a:extLst>
          </p:cNvPr>
          <p:cNvSpPr txBox="1"/>
          <p:nvPr/>
        </p:nvSpPr>
        <p:spPr>
          <a:xfrm>
            <a:off x="3340257" y="6400711"/>
            <a:ext cx="6104238" cy="523220"/>
          </a:xfrm>
          <a:prstGeom prst="rect">
            <a:avLst/>
          </a:prstGeom>
          <a:noFill/>
        </p:spPr>
        <p:txBody>
          <a:bodyPr wrap="square">
            <a:spAutoFit/>
          </a:bodyPr>
          <a:lstStyle/>
          <a:p>
            <a:r>
              <a:rPr lang="en-US" altLang="en-US" sz="2800" b="1" dirty="0">
                <a:latin typeface="Garamond" panose="02020404030301010803" pitchFamily="18" charset="0"/>
                <a:ea typeface="Garamond" panose="02020404030301010803" pitchFamily="18" charset="0"/>
                <a:cs typeface="Garamond" panose="02020404030301010803" pitchFamily="18" charset="0"/>
              </a:rPr>
              <a:t>3.1</a:t>
            </a:r>
            <a:r>
              <a:rPr lang="en-US" altLang="en-US" sz="2800" b="1" dirty="0">
                <a:latin typeface="Times New Roman" panose="02020603050405020304" pitchFamily="18" charset="0"/>
                <a:cs typeface="Times New Roman" panose="02020603050405020304" pitchFamily="18" charset="0"/>
              </a:rPr>
              <a:t> </a:t>
            </a:r>
            <a:r>
              <a:rPr lang="en-US" altLang="en-US" sz="2800" b="1" dirty="0">
                <a:latin typeface="Garamond" panose="02020404030301010803" pitchFamily="18" charset="0"/>
                <a:ea typeface="Garamond" panose="02020404030301010803" pitchFamily="18" charset="0"/>
                <a:cs typeface="Garamond" panose="02020404030301010803" pitchFamily="18" charset="0"/>
              </a:rPr>
              <a:t>Table</a:t>
            </a:r>
            <a:r>
              <a:rPr lang="en-US" altLang="en-US" sz="2800" b="1" dirty="0">
                <a:latin typeface="Times New Roman" panose="02020603050405020304" pitchFamily="18" charset="0"/>
                <a:cs typeface="Times New Roman" panose="02020603050405020304" pitchFamily="18" charset="0"/>
              </a:rPr>
              <a:t> </a:t>
            </a:r>
            <a:r>
              <a:rPr lang="en-US" altLang="en-US" sz="2800" b="1" dirty="0">
                <a:latin typeface="Garamond" panose="02020404030301010803" pitchFamily="18" charset="0"/>
                <a:ea typeface="Garamond" panose="02020404030301010803" pitchFamily="18" charset="0"/>
                <a:cs typeface="Garamond" panose="02020404030301010803" pitchFamily="18" charset="0"/>
              </a:rPr>
              <a:t>:Specifications</a:t>
            </a:r>
            <a:r>
              <a:rPr lang="en-US" altLang="en-US" sz="2800" b="1" dirty="0">
                <a:latin typeface="Times New Roman" panose="02020603050405020304" pitchFamily="18" charset="0"/>
                <a:cs typeface="Times New Roman" panose="02020603050405020304" pitchFamily="18" charset="0"/>
              </a:rPr>
              <a:t> </a:t>
            </a:r>
            <a:r>
              <a:rPr lang="en-US" altLang="en-US" sz="2800" b="1" dirty="0">
                <a:latin typeface="Garamond" panose="02020404030301010803" pitchFamily="18" charset="0"/>
                <a:ea typeface="Garamond" panose="02020404030301010803" pitchFamily="18" charset="0"/>
                <a:cs typeface="Garamond" panose="02020404030301010803" pitchFamily="18" charset="0"/>
              </a:rPr>
              <a:t>of</a:t>
            </a:r>
            <a:r>
              <a:rPr lang="en-US" altLang="en-US" sz="2800" b="1" dirty="0">
                <a:latin typeface="Times New Roman" panose="02020603050405020304" pitchFamily="18" charset="0"/>
                <a:cs typeface="Times New Roman" panose="02020603050405020304" pitchFamily="18" charset="0"/>
              </a:rPr>
              <a:t> </a:t>
            </a:r>
            <a:r>
              <a:rPr lang="en-US" altLang="en-US" sz="2800" b="1" dirty="0">
                <a:latin typeface="Garamond" panose="02020404030301010803" pitchFamily="18" charset="0"/>
                <a:ea typeface="Garamond" panose="02020404030301010803" pitchFamily="18" charset="0"/>
                <a:cs typeface="Garamond" panose="02020404030301010803" pitchFamily="18" charset="0"/>
              </a:rPr>
              <a:t>Arduino</a:t>
            </a:r>
            <a:endParaRPr lang="en-US" altLang="en-US" sz="2800" dirty="0">
              <a:latin typeface="Garamond" panose="02020404030301010803" pitchFamily="18" charset="0"/>
              <a:ea typeface="Garamond" panose="02020404030301010803" pitchFamily="18" charset="0"/>
              <a:cs typeface="Garamond" panose="02020404030301010803" pitchFamily="18" charset="0"/>
            </a:endParaRPr>
          </a:p>
        </p:txBody>
      </p:sp>
    </p:spTree>
    <p:extLst>
      <p:ext uri="{BB962C8B-B14F-4D97-AF65-F5344CB8AC3E}">
        <p14:creationId xmlns:p14="http://schemas.microsoft.com/office/powerpoint/2010/main" val="193952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9D13-B79A-4B34-9E19-3F5FA2050C98}"/>
              </a:ext>
            </a:extLst>
          </p:cNvPr>
          <p:cNvSpPr>
            <a:spLocks noGrp="1"/>
          </p:cNvSpPr>
          <p:nvPr>
            <p:ph type="title"/>
          </p:nvPr>
        </p:nvSpPr>
        <p:spPr>
          <a:xfrm>
            <a:off x="1141413" y="185351"/>
            <a:ext cx="9905998" cy="667265"/>
          </a:xfrm>
        </p:spPr>
        <p:txBody>
          <a:bodyPr>
            <a:noAutofit/>
          </a:bodyPr>
          <a:lstStyle/>
          <a:p>
            <a:r>
              <a:rPr lang="en-US" altLang="en-US" sz="4000" b="1" dirty="0">
                <a:solidFill>
                  <a:schemeClr val="bg1"/>
                </a:solidFill>
                <a:latin typeface="Times New Roman" panose="02020603050405020304" pitchFamily="18" charset="0"/>
                <a:cs typeface="Times New Roman" panose="02020603050405020304" pitchFamily="18" charset="0"/>
              </a:rPr>
              <a:t>3.2 HC-SR04 ULTRASONIC SENSOR.</a:t>
            </a:r>
            <a:endParaRPr lang="en-US" sz="4000" dirty="0">
              <a:solidFill>
                <a:schemeClr val="bg1"/>
              </a:solidFill>
            </a:endParaRPr>
          </a:p>
        </p:txBody>
      </p:sp>
      <p:sp>
        <p:nvSpPr>
          <p:cNvPr id="3" name="Content Placeholder 2">
            <a:extLst>
              <a:ext uri="{FF2B5EF4-FFF2-40B4-BE49-F238E27FC236}">
                <a16:creationId xmlns:a16="http://schemas.microsoft.com/office/drawing/2014/main" id="{5CB23E86-1E85-4D27-AAE1-E294DA9A45C5}"/>
              </a:ext>
            </a:extLst>
          </p:cNvPr>
          <p:cNvSpPr>
            <a:spLocks noGrp="1"/>
          </p:cNvSpPr>
          <p:nvPr>
            <p:ph idx="1"/>
          </p:nvPr>
        </p:nvSpPr>
        <p:spPr>
          <a:xfrm>
            <a:off x="1141412" y="956031"/>
            <a:ext cx="9905999" cy="951470"/>
          </a:xfrm>
        </p:spPr>
        <p:txBody>
          <a:bodyPr>
            <a:normAutofit lnSpcReduction="10000"/>
          </a:bodyPr>
          <a:lstStyle/>
          <a:p>
            <a:pPr marL="0" indent="0">
              <a:buNone/>
            </a:pPr>
            <a:r>
              <a:rPr lang="en-US" altLang="en-US" sz="2400" dirty="0">
                <a:solidFill>
                  <a:schemeClr val="bg1">
                    <a:lumMod val="50000"/>
                    <a:lumOff val="50000"/>
                  </a:schemeClr>
                </a:solidFill>
                <a:latin typeface="Times New Roman" panose="02020603050405020304" pitchFamily="18" charset="0"/>
                <a:cs typeface="Times New Roman" panose="02020603050405020304" pitchFamily="18" charset="0"/>
              </a:rPr>
              <a:t>     HC-SR04  is  an  ultrasonic  sensor  which  is  used  for  measuring  the  distance between the top of the lid to the top of the garbage.</a:t>
            </a:r>
          </a:p>
          <a:p>
            <a:pPr marL="0" indent="0">
              <a:buNone/>
            </a:pPr>
            <a:endParaRPr lang="en-US" dirty="0"/>
          </a:p>
        </p:txBody>
      </p:sp>
      <p:graphicFrame>
        <p:nvGraphicFramePr>
          <p:cNvPr id="8" name="object 4">
            <a:extLst>
              <a:ext uri="{FF2B5EF4-FFF2-40B4-BE49-F238E27FC236}">
                <a16:creationId xmlns:a16="http://schemas.microsoft.com/office/drawing/2014/main" id="{79D29A45-639B-496A-BF3B-2764E050E31A}"/>
              </a:ext>
            </a:extLst>
          </p:cNvPr>
          <p:cNvGraphicFramePr>
            <a:graphicFrameLocks noGrp="1"/>
          </p:cNvGraphicFramePr>
          <p:nvPr>
            <p:extLst>
              <p:ext uri="{D42A27DB-BD31-4B8C-83A1-F6EECF244321}">
                <p14:modId xmlns:p14="http://schemas.microsoft.com/office/powerpoint/2010/main" val="4261057317"/>
              </p:ext>
            </p:extLst>
          </p:nvPr>
        </p:nvGraphicFramePr>
        <p:xfrm>
          <a:off x="1141411" y="1907501"/>
          <a:ext cx="9905997" cy="4561313"/>
        </p:xfrm>
        <a:graphic>
          <a:graphicData uri="http://schemas.openxmlformats.org/drawingml/2006/table">
            <a:tbl>
              <a:tblPr/>
              <a:tblGrid>
                <a:gridCol w="1601702">
                  <a:extLst>
                    <a:ext uri="{9D8B030D-6E8A-4147-A177-3AD203B41FA5}">
                      <a16:colId xmlns:a16="http://schemas.microsoft.com/office/drawing/2014/main" val="996839844"/>
                    </a:ext>
                  </a:extLst>
                </a:gridCol>
                <a:gridCol w="1303126">
                  <a:extLst>
                    <a:ext uri="{9D8B030D-6E8A-4147-A177-3AD203B41FA5}">
                      <a16:colId xmlns:a16="http://schemas.microsoft.com/office/drawing/2014/main" val="1898438185"/>
                    </a:ext>
                  </a:extLst>
                </a:gridCol>
                <a:gridCol w="7001169">
                  <a:extLst>
                    <a:ext uri="{9D8B030D-6E8A-4147-A177-3AD203B41FA5}">
                      <a16:colId xmlns:a16="http://schemas.microsoft.com/office/drawing/2014/main" val="427560332"/>
                    </a:ext>
                  </a:extLst>
                </a:gridCol>
              </a:tblGrid>
              <a:tr h="873799">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PIN NUMBR</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PIN NAME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423005"/>
                  </a:ext>
                </a:extLst>
              </a:tr>
              <a:tr h="544285">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VCC</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Vcc pin powers the sensor, typically with +5V</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0540259"/>
                  </a:ext>
                </a:extLst>
              </a:tr>
              <a:tr h="1122331">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Trigger</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44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Trigger pin is an Input pin. This pin has to be kept high</a:t>
                      </a:r>
                    </a:p>
                    <a:p>
                      <a:pPr marL="63500" marR="0" lvl="0" indent="0" algn="l" defTabSz="914400" rtl="0" eaLnBrk="1" fontAlgn="base" latinLnBrk="0" hangingPunct="1">
                        <a:lnSpc>
                          <a:spcPct val="144000"/>
                        </a:lnSpc>
                        <a:spcBef>
                          <a:spcPts val="13"/>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10us to initialize measurement by sending US wave.</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7046567"/>
                  </a:ext>
                </a:extLst>
              </a:tr>
              <a:tr h="1607942">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Echo</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44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Echo pin is an Output pin. This pin goes high for a period of time which will be equal to the time taken for</a:t>
                      </a:r>
                    </a:p>
                    <a:p>
                      <a:pPr marL="63500" marR="0" lvl="0" indent="0" algn="l" defTabSz="914400" rtl="0" eaLnBrk="1" fontAlgn="base" latinLnBrk="0" hangingPunct="1">
                        <a:lnSpc>
                          <a:spcPct val="100000"/>
                        </a:lnSpc>
                        <a:spcBef>
                          <a:spcPts val="738"/>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US wave to return back to the sensor</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3007082"/>
                  </a:ext>
                </a:extLst>
              </a:tr>
              <a:tr h="412956">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GND</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tc>
                  <a:txBody>
                    <a:bodyPr/>
                    <a:lstStyle>
                      <a:lvl1pPr marL="635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pin is connected to the Ground of the system</a:t>
                      </a:r>
                    </a:p>
                  </a:txBody>
                  <a:tcPr marL="0" marR="0" marT="0" marB="0" horzOverflow="overflow">
                    <a:lnL w="7365" cap="flat" cmpd="sng" algn="ctr">
                      <a:solidFill>
                        <a:srgbClr val="BEBEBE"/>
                      </a:solidFill>
                      <a:prstDash val="solid"/>
                      <a:round/>
                      <a:headEnd type="none" w="med" len="med"/>
                      <a:tailEnd type="none" w="med" len="med"/>
                    </a:lnL>
                    <a:lnR w="7365" cap="flat" cmpd="sng" algn="ctr">
                      <a:solidFill>
                        <a:srgbClr val="BEBEBE"/>
                      </a:solidFill>
                      <a:prstDash val="solid"/>
                      <a:round/>
                      <a:headEnd type="none" w="med" len="med"/>
                      <a:tailEnd type="none" w="med" len="med"/>
                    </a:lnR>
                    <a:lnT w="7365" cap="flat" cmpd="sng" algn="ctr">
                      <a:solidFill>
                        <a:srgbClr val="BEBEBE"/>
                      </a:solidFill>
                      <a:prstDash val="solid"/>
                      <a:round/>
                      <a:headEnd type="none" w="med" len="med"/>
                      <a:tailEnd type="none" w="med" len="med"/>
                    </a:lnT>
                    <a:lnB w="7365" cap="flat" cmpd="sng" algn="ctr">
                      <a:solidFill>
                        <a:srgbClr val="BEBEB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0930795"/>
                  </a:ext>
                </a:extLst>
              </a:tr>
            </a:tbl>
          </a:graphicData>
        </a:graphic>
      </p:graphicFrame>
      <p:cxnSp>
        <p:nvCxnSpPr>
          <p:cNvPr id="9" name="Straight Connector 8">
            <a:extLst>
              <a:ext uri="{FF2B5EF4-FFF2-40B4-BE49-F238E27FC236}">
                <a16:creationId xmlns:a16="http://schemas.microsoft.com/office/drawing/2014/main" id="{56C09B7B-9822-48E2-926D-C742E8A57CFE}"/>
              </a:ext>
            </a:extLst>
          </p:cNvPr>
          <p:cNvCxnSpPr>
            <a:cxnSpLocks/>
          </p:cNvCxnSpPr>
          <p:nvPr/>
        </p:nvCxnSpPr>
        <p:spPr>
          <a:xfrm>
            <a:off x="1141411" y="757546"/>
            <a:ext cx="965511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79468A1-F20F-47ED-8F90-C6F7947FFED9}"/>
              </a:ext>
            </a:extLst>
          </p:cNvPr>
          <p:cNvSpPr txBox="1"/>
          <p:nvPr/>
        </p:nvSpPr>
        <p:spPr>
          <a:xfrm>
            <a:off x="2918247" y="6488668"/>
            <a:ext cx="6101442" cy="369332"/>
          </a:xfrm>
          <a:prstGeom prst="rect">
            <a:avLst/>
          </a:prstGeom>
          <a:noFill/>
        </p:spPr>
        <p:txBody>
          <a:bodyPr wrap="square">
            <a:spAutoFit/>
          </a:bodyPr>
          <a:lstStyle/>
          <a:p>
            <a:r>
              <a:rPr lang="en-US" altLang="en-US" sz="1800" b="1" dirty="0">
                <a:latin typeface="Garamond" panose="02020404030301010803" pitchFamily="18" charset="0"/>
                <a:ea typeface="Garamond" panose="02020404030301010803" pitchFamily="18" charset="0"/>
                <a:cs typeface="Garamond" panose="02020404030301010803" pitchFamily="18" charset="0"/>
              </a:rPr>
              <a:t>3.2</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Table:</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Pin</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Number</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and</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Function</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of</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Ultrasonic</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sensor</a:t>
            </a:r>
            <a:endParaRPr lang="en-US" altLang="en-US" sz="1800" dirty="0">
              <a:latin typeface="Garamond" panose="02020404030301010803" pitchFamily="18" charset="0"/>
              <a:ea typeface="Garamond" panose="02020404030301010803" pitchFamily="18" charset="0"/>
              <a:cs typeface="Garamond" panose="02020404030301010803" pitchFamily="18" charset="0"/>
            </a:endParaRPr>
          </a:p>
        </p:txBody>
      </p:sp>
    </p:spTree>
    <p:extLst>
      <p:ext uri="{BB962C8B-B14F-4D97-AF65-F5344CB8AC3E}">
        <p14:creationId xmlns:p14="http://schemas.microsoft.com/office/powerpoint/2010/main" val="321912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3A6B-3903-4B86-AEBE-D2855232A36B}"/>
              </a:ext>
            </a:extLst>
          </p:cNvPr>
          <p:cNvSpPr>
            <a:spLocks noGrp="1"/>
          </p:cNvSpPr>
          <p:nvPr>
            <p:ph type="title"/>
          </p:nvPr>
        </p:nvSpPr>
        <p:spPr>
          <a:xfrm>
            <a:off x="1143001" y="542319"/>
            <a:ext cx="9905998" cy="622453"/>
          </a:xfrm>
        </p:spPr>
        <p:txBody>
          <a:bodyPr>
            <a:normAutofit/>
          </a:bodyPr>
          <a:lstStyle/>
          <a:p>
            <a:r>
              <a:rPr lang="en-US" dirty="0">
                <a:solidFill>
                  <a:schemeClr val="bg1"/>
                </a:solidFill>
              </a:rPr>
              <a:t>3.2.2  </a:t>
            </a:r>
            <a:r>
              <a:rPr lang="en-US" altLang="en-US" sz="3600" b="1" dirty="0">
                <a:solidFill>
                  <a:schemeClr val="bg1"/>
                </a:solidFill>
                <a:latin typeface="Times New Roman" panose="02020603050405020304" pitchFamily="18" charset="0"/>
                <a:cs typeface="Times New Roman" panose="02020603050405020304" pitchFamily="18" charset="0"/>
              </a:rPr>
              <a:t>HC-SR04 SENSOR FEATURES</a:t>
            </a:r>
            <a:r>
              <a:rPr lang="en-US" altLang="en-US" sz="2800" dirty="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a:extLst>
              <a:ext uri="{FF2B5EF4-FFF2-40B4-BE49-F238E27FC236}">
                <a16:creationId xmlns:a16="http://schemas.microsoft.com/office/drawing/2014/main" id="{14F06201-5F6C-44F4-B636-72AE88B7F856}"/>
              </a:ext>
            </a:extLst>
          </p:cNvPr>
          <p:cNvSpPr>
            <a:spLocks noGrp="1"/>
          </p:cNvSpPr>
          <p:nvPr>
            <p:ph idx="1"/>
          </p:nvPr>
        </p:nvSpPr>
        <p:spPr>
          <a:xfrm>
            <a:off x="0" y="1578429"/>
            <a:ext cx="7848600" cy="4572001"/>
          </a:xfrm>
        </p:spPr>
        <p:txBody>
          <a:bodyPr/>
          <a:lstStyle/>
          <a:p>
            <a:pPr lvl="3">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Operating voltage: +5V</a:t>
            </a:r>
          </a:p>
          <a:p>
            <a:pPr lvl="3">
              <a:spcBef>
                <a:spcPts val="725"/>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Theoretical Measuring Distance: 2cm to 450cm</a:t>
            </a:r>
          </a:p>
          <a:p>
            <a:pPr lvl="3">
              <a:spcBef>
                <a:spcPts val="75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Accuracy: 3mm</a:t>
            </a:r>
          </a:p>
          <a:p>
            <a:pPr lvl="3">
              <a:spcBef>
                <a:spcPts val="725"/>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Measuring angle covered: &lt;15°</a:t>
            </a:r>
          </a:p>
          <a:p>
            <a:pPr lvl="3">
              <a:spcBef>
                <a:spcPts val="725"/>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Operating Current: &lt;15ma</a:t>
            </a:r>
          </a:p>
          <a:p>
            <a:pPr lvl="3">
              <a:spcBef>
                <a:spcPts val="738"/>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Operating Frequency: 40Hz</a:t>
            </a:r>
          </a:p>
          <a:p>
            <a:pPr marL="0" indent="0">
              <a:buNone/>
            </a:pPr>
            <a:endParaRPr lang="en-US" dirty="0"/>
          </a:p>
        </p:txBody>
      </p:sp>
      <p:cxnSp>
        <p:nvCxnSpPr>
          <p:cNvPr id="4" name="Straight Connector 3">
            <a:extLst>
              <a:ext uri="{FF2B5EF4-FFF2-40B4-BE49-F238E27FC236}">
                <a16:creationId xmlns:a16="http://schemas.microsoft.com/office/drawing/2014/main" id="{2BF39081-F6BF-4418-8A60-0A774FF90608}"/>
              </a:ext>
            </a:extLst>
          </p:cNvPr>
          <p:cNvCxnSpPr>
            <a:cxnSpLocks/>
          </p:cNvCxnSpPr>
          <p:nvPr/>
        </p:nvCxnSpPr>
        <p:spPr>
          <a:xfrm>
            <a:off x="1143001" y="1164772"/>
            <a:ext cx="801188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553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A8B1-2F2F-49FC-8FE8-7E08FD4668D2}"/>
              </a:ext>
            </a:extLst>
          </p:cNvPr>
          <p:cNvSpPr>
            <a:spLocks noGrp="1"/>
          </p:cNvSpPr>
          <p:nvPr>
            <p:ph type="title"/>
          </p:nvPr>
        </p:nvSpPr>
        <p:spPr>
          <a:xfrm>
            <a:off x="1141412" y="150432"/>
            <a:ext cx="9905998" cy="687768"/>
          </a:xfrm>
        </p:spPr>
        <p:txBody>
          <a:bodyPr>
            <a:normAutofit/>
          </a:bodyPr>
          <a:lstStyle/>
          <a:p>
            <a:r>
              <a:rPr lang="en-US" altLang="en-US" sz="4000" dirty="0">
                <a:solidFill>
                  <a:schemeClr val="bg1"/>
                </a:solidFill>
                <a:latin typeface="Times New Roman" panose="02020603050405020304" pitchFamily="18" charset="0"/>
                <a:cs typeface="Times New Roman" panose="02020603050405020304" pitchFamily="18" charset="0"/>
              </a:rPr>
              <a:t>3.2.3  ULTRASONIC SENSOR WORKING</a:t>
            </a:r>
            <a:endParaRPr lang="en-US" sz="4000" dirty="0">
              <a:solidFill>
                <a:schemeClr val="bg1"/>
              </a:solidFill>
            </a:endParaRPr>
          </a:p>
        </p:txBody>
      </p:sp>
      <p:sp>
        <p:nvSpPr>
          <p:cNvPr id="3" name="Content Placeholder 2">
            <a:extLst>
              <a:ext uri="{FF2B5EF4-FFF2-40B4-BE49-F238E27FC236}">
                <a16:creationId xmlns:a16="http://schemas.microsoft.com/office/drawing/2014/main" id="{08753856-4CA9-4FFE-9568-142BD2DEEFDD}"/>
              </a:ext>
            </a:extLst>
          </p:cNvPr>
          <p:cNvSpPr>
            <a:spLocks noGrp="1"/>
          </p:cNvSpPr>
          <p:nvPr>
            <p:ph idx="1"/>
          </p:nvPr>
        </p:nvSpPr>
        <p:spPr>
          <a:xfrm>
            <a:off x="1141411" y="925286"/>
            <a:ext cx="6162903" cy="5782281"/>
          </a:xfrm>
        </p:spPr>
        <p:txBody>
          <a:bodyPr>
            <a:normAutofit fontScale="62500" lnSpcReduction="20000"/>
          </a:bodyPr>
          <a:lstStyle/>
          <a:p>
            <a:pPr algn="just">
              <a:spcBef>
                <a:spcPts val="800"/>
              </a:spcBef>
            </a:pPr>
            <a:r>
              <a:rPr lang="en-US" altLang="en-US" sz="2600" dirty="0">
                <a:latin typeface="Times New Roman" panose="02020603050405020304" pitchFamily="18" charset="0"/>
                <a:cs typeface="Times New Roman" panose="02020603050405020304" pitchFamily="18" charset="0"/>
              </a:rPr>
              <a:t>The HC-SR04 Ultrasonic (US) sensor is a 4 pin module, whose pin names are Vcc,  Trigger,  Echo  and  Ground  respectively.  This  sensor  is  a  very  popular sensor used in many applications where measuring distance or sensing objects are required. The module has two eyes like projects in the front which forms the Ultrasonic transmitter and Receiver. The sensor works with the simple high school formula that </a:t>
            </a:r>
          </a:p>
          <a:p>
            <a:pPr marL="0" indent="0" algn="just">
              <a:spcBef>
                <a:spcPts val="800"/>
              </a:spcBef>
              <a:buNone/>
            </a:pPr>
            <a:r>
              <a:rPr lang="en-US" altLang="en-US" sz="2600" b="1" dirty="0">
                <a:latin typeface="Times New Roman" panose="02020603050405020304" pitchFamily="18" charset="0"/>
                <a:cs typeface="Times New Roman" panose="02020603050405020304" pitchFamily="18" charset="0"/>
              </a:rPr>
              <a:t>	</a:t>
            </a:r>
            <a:r>
              <a:rPr lang="en-US" altLang="en-US" sz="2600" dirty="0"/>
              <a:t>Distance = Speed × Time	</a:t>
            </a:r>
            <a:endParaRPr lang="en-US" altLang="en-US" sz="2600" dirty="0">
              <a:latin typeface="Times New Roman" panose="02020603050405020304" pitchFamily="18" charset="0"/>
              <a:cs typeface="Times New Roman" panose="02020603050405020304" pitchFamily="18" charset="0"/>
            </a:endParaRPr>
          </a:p>
          <a:p>
            <a:pPr algn="just">
              <a:lnSpc>
                <a:spcPct val="144000"/>
              </a:lnSpc>
              <a:spcBef>
                <a:spcPts val="1175"/>
              </a:spcBef>
            </a:pPr>
            <a:r>
              <a:rPr lang="en-US" altLang="en-US" sz="2600" dirty="0">
                <a:latin typeface="Times New Roman" panose="02020603050405020304" pitchFamily="18" charset="0"/>
                <a:cs typeface="Times New Roman" panose="02020603050405020304" pitchFamily="18" charset="0"/>
              </a:rPr>
              <a:t>The  Ultrasonic  transmitter  transmits  an  </a:t>
            </a:r>
            <a:r>
              <a:rPr lang="en-US" altLang="en-US" sz="2600" dirty="0"/>
              <a:t>ultrasonic</a:t>
            </a:r>
            <a:r>
              <a:rPr lang="en-US" altLang="en-US" sz="2600" dirty="0">
                <a:latin typeface="Times New Roman" panose="02020603050405020304" pitchFamily="18" charset="0"/>
                <a:cs typeface="Times New Roman" panose="02020603050405020304" pitchFamily="18" charset="0"/>
              </a:rPr>
              <a:t>  wave, this wave  travels in air and when it gets objected by any material it gets reflected back toward the sensor this reflected wave is observed by the Ultrasonic receiver module. Now, to calculate the distance using the above formulae, we should know the Speed and time. Since we are using the Ultrasonic wave we know the universal speed of US wave at room conditions which is 330m/s. The circuitry inbuilt on the module will calculate the time taken for the US wave to come back and turns on the echo pin high for that same particular amount of time, this way we can also   know   the   time   taken.   Now   simply   calculate   the   distance   using   a microcontroller or microprocessor</a:t>
            </a:r>
          </a:p>
          <a:p>
            <a:pPr marL="0" indent="0">
              <a:buNone/>
            </a:pPr>
            <a:endParaRPr lang="en-US" altLang="en-US" sz="26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object 4">
            <a:extLst>
              <a:ext uri="{FF2B5EF4-FFF2-40B4-BE49-F238E27FC236}">
                <a16:creationId xmlns:a16="http://schemas.microsoft.com/office/drawing/2014/main" id="{5509AD21-9E07-4F99-919F-F05EFFB6CB0A}"/>
              </a:ext>
            </a:extLst>
          </p:cNvPr>
          <p:cNvSpPr>
            <a:spLocks noChangeArrowheads="1"/>
          </p:cNvSpPr>
          <p:nvPr/>
        </p:nvSpPr>
        <p:spPr bwMode="auto">
          <a:xfrm>
            <a:off x="7538355" y="2253760"/>
            <a:ext cx="4261759" cy="235048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7" name="TextBox 6">
            <a:extLst>
              <a:ext uri="{FF2B5EF4-FFF2-40B4-BE49-F238E27FC236}">
                <a16:creationId xmlns:a16="http://schemas.microsoft.com/office/drawing/2014/main" id="{02DBDD00-9720-442C-A5A5-BBE488C41404}"/>
              </a:ext>
            </a:extLst>
          </p:cNvPr>
          <p:cNvSpPr txBox="1"/>
          <p:nvPr/>
        </p:nvSpPr>
        <p:spPr>
          <a:xfrm>
            <a:off x="7313838" y="4797108"/>
            <a:ext cx="4710792" cy="646331"/>
          </a:xfrm>
          <a:prstGeom prst="rect">
            <a:avLst/>
          </a:prstGeom>
          <a:noFill/>
        </p:spPr>
        <p:txBody>
          <a:bodyPr wrap="square">
            <a:spAutoFit/>
          </a:bodyPr>
          <a:lstStyle/>
          <a:p>
            <a:pPr algn="ctr"/>
            <a:r>
              <a:rPr lang="en-US" altLang="en-US" sz="1800" b="1" dirty="0">
                <a:latin typeface="Garamond" panose="02020404030301010803" pitchFamily="18" charset="0"/>
                <a:ea typeface="Garamond" panose="02020404030301010803" pitchFamily="18" charset="0"/>
                <a:cs typeface="Garamond" panose="02020404030301010803" pitchFamily="18" charset="0"/>
              </a:rPr>
              <a:t>3.2</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Figure</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HCSR04</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ULTRASONIC</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SENSOR</a:t>
            </a:r>
            <a:endParaRPr lang="en-US" altLang="en-US" sz="1800" dirty="0">
              <a:latin typeface="Garamond" panose="02020404030301010803" pitchFamily="18" charset="0"/>
              <a:ea typeface="Garamond" panose="02020404030301010803" pitchFamily="18" charset="0"/>
              <a:cs typeface="Garamond" panose="02020404030301010803" pitchFamily="18" charset="0"/>
            </a:endParaRPr>
          </a:p>
        </p:txBody>
      </p:sp>
      <p:cxnSp>
        <p:nvCxnSpPr>
          <p:cNvPr id="8" name="Straight Connector 7">
            <a:extLst>
              <a:ext uri="{FF2B5EF4-FFF2-40B4-BE49-F238E27FC236}">
                <a16:creationId xmlns:a16="http://schemas.microsoft.com/office/drawing/2014/main" id="{BB111BBA-CA77-44C0-AC11-53AE0762CBAA}"/>
              </a:ext>
            </a:extLst>
          </p:cNvPr>
          <p:cNvCxnSpPr>
            <a:cxnSpLocks/>
          </p:cNvCxnSpPr>
          <p:nvPr/>
        </p:nvCxnSpPr>
        <p:spPr>
          <a:xfrm>
            <a:off x="1141411" y="751115"/>
            <a:ext cx="972253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225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2508-BC07-4AA8-9047-DDEA9FFEB620}"/>
              </a:ext>
            </a:extLst>
          </p:cNvPr>
          <p:cNvSpPr>
            <a:spLocks noGrp="1"/>
          </p:cNvSpPr>
          <p:nvPr>
            <p:ph type="title"/>
          </p:nvPr>
        </p:nvSpPr>
        <p:spPr>
          <a:xfrm>
            <a:off x="1141412" y="215747"/>
            <a:ext cx="9905998" cy="687768"/>
          </a:xfrm>
        </p:spPr>
        <p:txBody>
          <a:bodyPr/>
          <a:lstStyle/>
          <a:p>
            <a:r>
              <a:rPr lang="en-US" dirty="0">
                <a:solidFill>
                  <a:schemeClr val="bg1"/>
                </a:solidFill>
              </a:rPr>
              <a:t>3.3  Gsm module</a:t>
            </a:r>
          </a:p>
        </p:txBody>
      </p:sp>
      <p:sp>
        <p:nvSpPr>
          <p:cNvPr id="3" name="Content Placeholder 2">
            <a:extLst>
              <a:ext uri="{FF2B5EF4-FFF2-40B4-BE49-F238E27FC236}">
                <a16:creationId xmlns:a16="http://schemas.microsoft.com/office/drawing/2014/main" id="{BDE9F88C-B08F-4491-AC8B-28603E018110}"/>
              </a:ext>
            </a:extLst>
          </p:cNvPr>
          <p:cNvSpPr>
            <a:spLocks noGrp="1"/>
          </p:cNvSpPr>
          <p:nvPr>
            <p:ph idx="1"/>
          </p:nvPr>
        </p:nvSpPr>
        <p:spPr>
          <a:xfrm>
            <a:off x="1032555" y="943201"/>
            <a:ext cx="9905999" cy="5699051"/>
          </a:xfrm>
        </p:spPr>
        <p:txBody>
          <a:bodyPr>
            <a:normAutofit fontScale="85000" lnSpcReduction="20000"/>
          </a:bodyPr>
          <a:lstStyle/>
          <a:p>
            <a:pPr marL="0" indent="0">
              <a:buNone/>
            </a:pPr>
            <a:r>
              <a:rPr lang="en-US" altLang="en-US" sz="2400" dirty="0">
                <a:latin typeface="Times New Roman" panose="02020603050405020304" pitchFamily="18" charset="0"/>
                <a:cs typeface="Times New Roman" panose="02020603050405020304" pitchFamily="18" charset="0"/>
              </a:rPr>
              <a:t>	GSM/GPRS module is used to  establish communication between a computer and a GSMGPRS system. Global System for Mobile communication (GSM) is an  architecture  used  for  mobile  communication  in  most  of  the  countries. Global  Packet  Radio  Service  (GPRS)  is  an  extension  of  GSM  that  enables higher data transmission  rate. </a:t>
            </a:r>
          </a:p>
          <a:p>
            <a:pPr marL="0" indent="0">
              <a:buNone/>
            </a:pPr>
            <a:r>
              <a:rPr lang="en-US" altLang="en-US"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GSM/GPRS module consists of a  GSM/GPRS modem  assembled  together  with  power  supply  circuit  and  communication interfaces  (like  RS-232,  USB,  </a:t>
            </a:r>
            <a:r>
              <a:rPr lang="en-US" altLang="en-US" sz="2400" dirty="0" err="1">
                <a:latin typeface="Times New Roman" panose="02020603050405020304" pitchFamily="18" charset="0"/>
                <a:cs typeface="Times New Roman" panose="02020603050405020304" pitchFamily="18" charset="0"/>
              </a:rPr>
              <a:t>etc</a:t>
            </a:r>
            <a:r>
              <a:rPr lang="en-US" altLang="en-US" sz="2400" dirty="0">
                <a:latin typeface="Times New Roman" panose="02020603050405020304" pitchFamily="18" charset="0"/>
                <a:cs typeface="Times New Roman" panose="02020603050405020304" pitchFamily="18" charset="0"/>
              </a:rPr>
              <a:t>)  for  computer.  GSM/GPRS  MODEM  is  a class of wireless MODEM devices that are designed for communication of a </a:t>
            </a:r>
            <a:r>
              <a:rPr lang="en-US" sz="2400" dirty="0">
                <a:latin typeface="Times New Roman"/>
                <a:cs typeface="Times New Roman"/>
              </a:rPr>
              <a:t>c</a:t>
            </a:r>
            <a:r>
              <a:rPr lang="en-US" sz="2400" spc="5" dirty="0">
                <a:latin typeface="Times New Roman"/>
                <a:cs typeface="Times New Roman"/>
              </a:rPr>
              <a:t>o</a:t>
            </a:r>
            <a:r>
              <a:rPr lang="en-US" sz="2400" spc="-25" dirty="0">
                <a:latin typeface="Times New Roman"/>
                <a:cs typeface="Times New Roman"/>
              </a:rPr>
              <a:t>m</a:t>
            </a:r>
            <a:r>
              <a:rPr lang="en-US" sz="2400" dirty="0">
                <a:latin typeface="Times New Roman"/>
                <a:cs typeface="Times New Roman"/>
              </a:rPr>
              <a:t>puter </a:t>
            </a:r>
            <a:r>
              <a:rPr lang="en-US" sz="2400" spc="-114" dirty="0">
                <a:latin typeface="Times New Roman"/>
                <a:cs typeface="Times New Roman"/>
              </a:rPr>
              <a:t> </a:t>
            </a:r>
            <a:r>
              <a:rPr lang="en-US" sz="2400" spc="-10" dirty="0">
                <a:latin typeface="Times New Roman"/>
                <a:cs typeface="Times New Roman"/>
              </a:rPr>
              <a:t>wit</a:t>
            </a:r>
            <a:r>
              <a:rPr lang="en-US" sz="2400" dirty="0">
                <a:latin typeface="Times New Roman"/>
                <a:cs typeface="Times New Roman"/>
              </a:rPr>
              <a:t>h </a:t>
            </a:r>
            <a:r>
              <a:rPr lang="en-US" sz="2400" spc="-110" dirty="0">
                <a:latin typeface="Times New Roman"/>
                <a:cs typeface="Times New Roman"/>
              </a:rPr>
              <a:t> </a:t>
            </a:r>
            <a:r>
              <a:rPr lang="en-US" sz="2400" dirty="0">
                <a:latin typeface="Times New Roman"/>
                <a:cs typeface="Times New Roman"/>
              </a:rPr>
              <a:t>t</a:t>
            </a:r>
            <a:r>
              <a:rPr lang="en-US" sz="2400" spc="-10" dirty="0">
                <a:latin typeface="Times New Roman"/>
                <a:cs typeface="Times New Roman"/>
              </a:rPr>
              <a:t>h</a:t>
            </a:r>
            <a:r>
              <a:rPr lang="en-US" sz="2400" dirty="0">
                <a:latin typeface="Times New Roman"/>
                <a:cs typeface="Times New Roman"/>
              </a:rPr>
              <a:t>e </a:t>
            </a:r>
            <a:r>
              <a:rPr lang="en-US" sz="2400" spc="-114" dirty="0">
                <a:latin typeface="Times New Roman"/>
                <a:cs typeface="Times New Roman"/>
              </a:rPr>
              <a:t> </a:t>
            </a:r>
            <a:r>
              <a:rPr lang="en-US" sz="2400" spc="-10" dirty="0">
                <a:latin typeface="Times New Roman"/>
                <a:cs typeface="Times New Roman"/>
              </a:rPr>
              <a:t>G</a:t>
            </a:r>
            <a:r>
              <a:rPr lang="en-US" sz="2400" dirty="0">
                <a:latin typeface="Times New Roman"/>
                <a:cs typeface="Times New Roman"/>
              </a:rPr>
              <a:t>SM </a:t>
            </a:r>
            <a:r>
              <a:rPr lang="en-US" sz="2400" spc="-114" dirty="0">
                <a:latin typeface="Times New Roman"/>
                <a:cs typeface="Times New Roman"/>
              </a:rPr>
              <a:t> </a:t>
            </a:r>
            <a:r>
              <a:rPr lang="en-US" sz="2400" dirty="0">
                <a:latin typeface="Times New Roman"/>
                <a:cs typeface="Times New Roman"/>
              </a:rPr>
              <a:t>a</a:t>
            </a:r>
            <a:r>
              <a:rPr lang="en-US" sz="2400" spc="-10" dirty="0">
                <a:latin typeface="Times New Roman"/>
                <a:cs typeface="Times New Roman"/>
              </a:rPr>
              <a:t>n</a:t>
            </a:r>
            <a:r>
              <a:rPr lang="en-US" sz="2400" dirty="0">
                <a:latin typeface="Times New Roman"/>
                <a:cs typeface="Times New Roman"/>
              </a:rPr>
              <a:t>d </a:t>
            </a:r>
            <a:r>
              <a:rPr lang="en-US" sz="2400" spc="-110" dirty="0">
                <a:latin typeface="Times New Roman"/>
                <a:cs typeface="Times New Roman"/>
              </a:rPr>
              <a:t> </a:t>
            </a:r>
            <a:r>
              <a:rPr lang="en-US" sz="2400" spc="-10" dirty="0">
                <a:latin typeface="Times New Roman"/>
                <a:cs typeface="Times New Roman"/>
              </a:rPr>
              <a:t>G</a:t>
            </a:r>
            <a:r>
              <a:rPr lang="en-US" sz="2400" dirty="0">
                <a:latin typeface="Times New Roman"/>
                <a:cs typeface="Times New Roman"/>
              </a:rPr>
              <a:t>PRS </a:t>
            </a:r>
            <a:r>
              <a:rPr lang="en-US" sz="2400" spc="-95" dirty="0">
                <a:latin typeface="Times New Roman"/>
                <a:cs typeface="Times New Roman"/>
              </a:rPr>
              <a:t> </a:t>
            </a:r>
            <a:r>
              <a:rPr lang="en-US" sz="2400" dirty="0">
                <a:latin typeface="Times New Roman"/>
                <a:cs typeface="Times New Roman"/>
              </a:rPr>
              <a:t>net</a:t>
            </a:r>
            <a:r>
              <a:rPr lang="en-US" sz="2400" spc="-20" dirty="0">
                <a:latin typeface="Times New Roman"/>
                <a:cs typeface="Times New Roman"/>
              </a:rPr>
              <a:t>w</a:t>
            </a:r>
            <a:r>
              <a:rPr lang="en-US" sz="2400" dirty="0">
                <a:latin typeface="Times New Roman"/>
                <a:cs typeface="Times New Roman"/>
              </a:rPr>
              <a:t>or</a:t>
            </a:r>
            <a:r>
              <a:rPr lang="en-US" sz="2400" spc="5" dirty="0">
                <a:latin typeface="Times New Roman"/>
                <a:cs typeface="Times New Roman"/>
              </a:rPr>
              <a:t>k</a:t>
            </a:r>
            <a:r>
              <a:rPr lang="en-US" sz="2400" dirty="0">
                <a:latin typeface="Times New Roman"/>
                <a:cs typeface="Times New Roman"/>
              </a:rPr>
              <a:t>. </a:t>
            </a:r>
            <a:r>
              <a:rPr lang="en-US" sz="2400" spc="-120" dirty="0">
                <a:latin typeface="Times New Roman"/>
                <a:cs typeface="Times New Roman"/>
              </a:rPr>
              <a:t> </a:t>
            </a:r>
          </a:p>
          <a:p>
            <a:pPr marL="0" indent="0">
              <a:buNone/>
            </a:pPr>
            <a:r>
              <a:rPr lang="en-US" sz="2400" spc="-15" dirty="0">
                <a:latin typeface="Times New Roman"/>
                <a:cs typeface="Times New Roman"/>
              </a:rPr>
              <a:t>	I</a:t>
            </a:r>
            <a:r>
              <a:rPr lang="en-US" sz="2400" dirty="0">
                <a:latin typeface="Times New Roman"/>
                <a:cs typeface="Times New Roman"/>
              </a:rPr>
              <a:t>t </a:t>
            </a:r>
            <a:r>
              <a:rPr lang="en-US" sz="2400" spc="-110" dirty="0">
                <a:latin typeface="Times New Roman"/>
                <a:cs typeface="Times New Roman"/>
              </a:rPr>
              <a:t> </a:t>
            </a:r>
            <a:r>
              <a:rPr lang="en-US" sz="2400" dirty="0">
                <a:latin typeface="Times New Roman"/>
                <a:cs typeface="Times New Roman"/>
              </a:rPr>
              <a:t>re</a:t>
            </a:r>
            <a:r>
              <a:rPr lang="en-US" sz="2400" spc="-5" dirty="0">
                <a:latin typeface="Times New Roman"/>
                <a:cs typeface="Times New Roman"/>
              </a:rPr>
              <a:t>q</a:t>
            </a:r>
            <a:r>
              <a:rPr lang="en-US" sz="2400" spc="-10" dirty="0">
                <a:latin typeface="Times New Roman"/>
                <a:cs typeface="Times New Roman"/>
              </a:rPr>
              <a:t>u</a:t>
            </a:r>
            <a:r>
              <a:rPr lang="en-US" sz="2400" dirty="0">
                <a:latin typeface="Times New Roman"/>
                <a:cs typeface="Times New Roman"/>
              </a:rPr>
              <a:t>ir</a:t>
            </a:r>
            <a:r>
              <a:rPr lang="en-US" sz="2400" spc="-15" dirty="0">
                <a:latin typeface="Times New Roman"/>
                <a:cs typeface="Times New Roman"/>
              </a:rPr>
              <a:t>e</a:t>
            </a:r>
            <a:r>
              <a:rPr lang="en-US" sz="2400" dirty="0">
                <a:latin typeface="Times New Roman"/>
                <a:cs typeface="Times New Roman"/>
              </a:rPr>
              <a:t>s </a:t>
            </a:r>
            <a:r>
              <a:rPr lang="en-US" sz="2400" spc="-110" dirty="0">
                <a:latin typeface="Times New Roman"/>
                <a:cs typeface="Times New Roman"/>
              </a:rPr>
              <a:t> </a:t>
            </a:r>
            <a:r>
              <a:rPr lang="en-US" sz="2400" dirty="0">
                <a:latin typeface="Times New Roman"/>
                <a:cs typeface="Times New Roman"/>
              </a:rPr>
              <a:t>a </a:t>
            </a:r>
            <a:r>
              <a:rPr lang="en-US" sz="2400" spc="-114" dirty="0">
                <a:latin typeface="Times New Roman"/>
                <a:cs typeface="Times New Roman"/>
              </a:rPr>
              <a:t> </a:t>
            </a:r>
            <a:r>
              <a:rPr lang="en-US" sz="2400" dirty="0">
                <a:latin typeface="Times New Roman"/>
                <a:cs typeface="Times New Roman"/>
              </a:rPr>
              <a:t>SIM </a:t>
            </a:r>
            <a:r>
              <a:rPr lang="en-US" sz="2400" spc="-114" dirty="0">
                <a:latin typeface="Times New Roman"/>
                <a:cs typeface="Times New Roman"/>
              </a:rPr>
              <a:t> </a:t>
            </a:r>
            <a:r>
              <a:rPr lang="en-US" sz="2400" dirty="0">
                <a:latin typeface="Times New Roman"/>
                <a:cs typeface="Times New Roman"/>
              </a:rPr>
              <a:t>(Su</a:t>
            </a:r>
            <a:r>
              <a:rPr lang="en-US" sz="2400" spc="-10" dirty="0">
                <a:latin typeface="Times New Roman"/>
                <a:cs typeface="Times New Roman"/>
              </a:rPr>
              <a:t>b</a:t>
            </a:r>
            <a:r>
              <a:rPr lang="en-US" sz="2400" dirty="0">
                <a:latin typeface="Times New Roman"/>
                <a:cs typeface="Times New Roman"/>
              </a:rPr>
              <a:t>sc</a:t>
            </a:r>
            <a:r>
              <a:rPr lang="en-US" sz="2400" spc="-15" dirty="0">
                <a:latin typeface="Times New Roman"/>
                <a:cs typeface="Times New Roman"/>
              </a:rPr>
              <a:t>r</a:t>
            </a:r>
            <a:r>
              <a:rPr lang="en-US" sz="2400" spc="-10" dirty="0">
                <a:latin typeface="Times New Roman"/>
                <a:cs typeface="Times New Roman"/>
              </a:rPr>
              <a:t>i</a:t>
            </a:r>
            <a:r>
              <a:rPr lang="en-US" sz="2400" dirty="0">
                <a:latin typeface="Times New Roman"/>
                <a:cs typeface="Times New Roman"/>
              </a:rPr>
              <a:t>b</a:t>
            </a:r>
            <a:r>
              <a:rPr lang="en-US" sz="2400" spc="-15" dirty="0">
                <a:latin typeface="Times New Roman"/>
                <a:cs typeface="Times New Roman"/>
              </a:rPr>
              <a:t>e</a:t>
            </a:r>
            <a:r>
              <a:rPr lang="en-US" sz="2400" dirty="0">
                <a:latin typeface="Times New Roman"/>
                <a:cs typeface="Times New Roman"/>
              </a:rPr>
              <a:t>r </a:t>
            </a:r>
            <a:r>
              <a:rPr lang="en-US" altLang="en-US" sz="2400" dirty="0">
                <a:latin typeface="Times New Roman" panose="02020603050405020304" pitchFamily="18" charset="0"/>
                <a:cs typeface="Times New Roman" panose="02020603050405020304" pitchFamily="18" charset="0"/>
              </a:rPr>
              <a:t>Identity Module) card just like mobile phones to activate communication with the network. Also they have IMEI (International Mobile Equipment Identity) number similar to mobile phones for their identification. </a:t>
            </a:r>
          </a:p>
          <a:p>
            <a:pPr marL="0" indent="0" algn="just">
              <a:buNone/>
            </a:pPr>
            <a:r>
              <a:rPr lang="en-US" altLang="en-US" sz="2400" dirty="0">
                <a:latin typeface="Times New Roman" panose="02020603050405020304" pitchFamily="18" charset="0"/>
                <a:cs typeface="Times New Roman" panose="02020603050405020304" pitchFamily="18" charset="0"/>
              </a:rPr>
              <a:t>   A GSM/GPRS MODEM can perform the following operations:</a:t>
            </a:r>
          </a:p>
          <a:p>
            <a:pPr algn="just">
              <a:spcBef>
                <a:spcPts val="725"/>
              </a:spcBef>
              <a:buFont typeface="Times New Roman" panose="02020603050405020304" pitchFamily="18" charset="0"/>
              <a:buAutoNum type="arabicPeriod"/>
            </a:pPr>
            <a:r>
              <a:rPr lang="en-US" altLang="en-US" sz="2400" dirty="0">
                <a:latin typeface="Times New Roman" panose="02020603050405020304" pitchFamily="18" charset="0"/>
                <a:cs typeface="Times New Roman" panose="02020603050405020304" pitchFamily="18" charset="0"/>
              </a:rPr>
              <a:t>Receive, send or delete SMS messages in a SIM.</a:t>
            </a:r>
          </a:p>
          <a:p>
            <a:pPr algn="just">
              <a:spcBef>
                <a:spcPts val="725"/>
              </a:spcBef>
              <a:buFont typeface="Times New Roman" panose="02020603050405020304" pitchFamily="18" charset="0"/>
              <a:buAutoNum type="arabicPeriod"/>
            </a:pPr>
            <a:r>
              <a:rPr lang="en-US" altLang="en-US" sz="2400" dirty="0">
                <a:latin typeface="Times New Roman" panose="02020603050405020304" pitchFamily="18" charset="0"/>
                <a:cs typeface="Times New Roman" panose="02020603050405020304" pitchFamily="18" charset="0"/>
              </a:rPr>
              <a:t>Read, add, search phonebook entries of the SIM.</a:t>
            </a:r>
          </a:p>
          <a:p>
            <a:pPr algn="just">
              <a:spcBef>
                <a:spcPts val="738"/>
              </a:spcBef>
              <a:buFont typeface="Times New Roman" panose="02020603050405020304" pitchFamily="18" charset="0"/>
              <a:buAutoNum type="arabicPeriod"/>
            </a:pPr>
            <a:r>
              <a:rPr lang="en-US" altLang="en-US" sz="2400" dirty="0">
                <a:latin typeface="Times New Roman" panose="02020603050405020304" pitchFamily="18" charset="0"/>
                <a:cs typeface="Times New Roman" panose="02020603050405020304" pitchFamily="18" charset="0"/>
              </a:rPr>
              <a:t>Make, Receive, or reject a voice call.</a:t>
            </a:r>
          </a:p>
          <a:p>
            <a:pPr marL="0" indent="0">
              <a:buNone/>
            </a:pPr>
            <a:endParaRPr lang="en-US" alt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a:cs typeface="Times New Roman"/>
            </a:endParaRPr>
          </a:p>
          <a:p>
            <a:pPr marL="0" indent="0">
              <a:buNone/>
            </a:pPr>
            <a:endParaRPr lang="en-US" dirty="0"/>
          </a:p>
        </p:txBody>
      </p:sp>
      <p:cxnSp>
        <p:nvCxnSpPr>
          <p:cNvPr id="4" name="Straight Connector 3">
            <a:extLst>
              <a:ext uri="{FF2B5EF4-FFF2-40B4-BE49-F238E27FC236}">
                <a16:creationId xmlns:a16="http://schemas.microsoft.com/office/drawing/2014/main" id="{F0C3A8C1-207C-4E16-861D-F882D3F5AF1A}"/>
              </a:ext>
            </a:extLst>
          </p:cNvPr>
          <p:cNvCxnSpPr>
            <a:cxnSpLocks/>
          </p:cNvCxnSpPr>
          <p:nvPr/>
        </p:nvCxnSpPr>
        <p:spPr>
          <a:xfrm>
            <a:off x="1032555" y="816429"/>
            <a:ext cx="972253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9107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F80F5-E801-4FAA-89BB-78A90B693B73}"/>
              </a:ext>
            </a:extLst>
          </p:cNvPr>
          <p:cNvSpPr>
            <a:spLocks noGrp="1"/>
          </p:cNvSpPr>
          <p:nvPr>
            <p:ph idx="1"/>
          </p:nvPr>
        </p:nvSpPr>
        <p:spPr>
          <a:xfrm>
            <a:off x="1141412" y="544286"/>
            <a:ext cx="9905999" cy="5856514"/>
          </a:xfrm>
        </p:spPr>
        <p:txBody>
          <a:bodyPr>
            <a:normAutofit fontScale="92500" lnSpcReduction="20000"/>
          </a:bodyPr>
          <a:lstStyle/>
          <a:p>
            <a:pPr marL="0" indent="0">
              <a:buNone/>
            </a:pPr>
            <a:r>
              <a:rPr lang="en-US" altLang="en-US" sz="2400" dirty="0">
                <a:latin typeface="Times New Roman" panose="02020603050405020304" pitchFamily="18" charset="0"/>
                <a:cs typeface="Times New Roman" panose="02020603050405020304" pitchFamily="18" charset="0"/>
              </a:rPr>
              <a:t>	The   MODEM   needs   AT   commands,   for   interacting   with   processor   or controller,  which  are  communicated  through  serial  communication.  These commands  are  sent  by  the  controller/processor.  The  MODEM  sends  back  a result after it receives a command. Different AT commands supported by the MODEM can be sent by the processor/controller/computer to interact with the GSM and GPRS cellular network.</a:t>
            </a:r>
          </a:p>
          <a:p>
            <a:pPr marL="0" indent="0">
              <a:buNone/>
            </a:pPr>
            <a:r>
              <a:rPr lang="en-US" altLang="en-US" sz="2400" dirty="0">
                <a:latin typeface="Times New Roman" panose="02020603050405020304" pitchFamily="18" charset="0"/>
                <a:cs typeface="Times New Roman" panose="02020603050405020304" pitchFamily="18" charset="0"/>
              </a:rPr>
              <a:t>	 A GSM modem is a wireless modem that works with a GSM wireless network. A wireless modem behaves like a dial-up modem. The main difference between them is that a dial-up modem sends and receives data through a fixed telephone line while a wireless modem sends and receives data through radio waves .A GSM modem can be an external device or a PC Card / PCMCIA Card. </a:t>
            </a:r>
          </a:p>
          <a:p>
            <a:pPr marL="0" indent="0">
              <a:buNone/>
            </a:pPr>
            <a:r>
              <a:rPr lang="en-US" altLang="en-US" sz="2400" dirty="0">
                <a:latin typeface="Times New Roman" panose="02020603050405020304" pitchFamily="18" charset="0"/>
                <a:cs typeface="Times New Roman" panose="02020603050405020304" pitchFamily="18" charset="0"/>
              </a:rPr>
              <a:t>	Typically, an external PC Card / PCMCIA Card is designed for use with a laptop computer. It should be inserted into one of the PC  Card  /  PCMCIA  Card  slots  of  a  laptop  computer.  Like  a  GSM  mobile phone, a GSM modem requires a SIM card from a wireless carrier in order to operate.</a:t>
            </a:r>
          </a:p>
          <a:p>
            <a:pPr marL="0" indent="0">
              <a:buNone/>
            </a:pPr>
            <a:endParaRPr lang="en-US" dirty="0"/>
          </a:p>
        </p:txBody>
      </p:sp>
    </p:spTree>
    <p:extLst>
      <p:ext uri="{BB962C8B-B14F-4D97-AF65-F5344CB8AC3E}">
        <p14:creationId xmlns:p14="http://schemas.microsoft.com/office/powerpoint/2010/main" val="37530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9DC3B-591C-44DC-95FF-B7244357D591}"/>
              </a:ext>
            </a:extLst>
          </p:cNvPr>
          <p:cNvSpPr>
            <a:spLocks noGrp="1"/>
          </p:cNvSpPr>
          <p:nvPr>
            <p:ph idx="1"/>
          </p:nvPr>
        </p:nvSpPr>
        <p:spPr>
          <a:xfrm>
            <a:off x="1141412" y="500744"/>
            <a:ext cx="9905999" cy="3418113"/>
          </a:xfrm>
        </p:spPr>
        <p:txBody>
          <a:bodyPr/>
          <a:lstStyle/>
          <a:p>
            <a:pPr marL="0" indent="0" algn="just">
              <a:buNone/>
            </a:pPr>
            <a:r>
              <a:rPr lang="en-US" altLang="en-US" sz="2000" dirty="0">
                <a:latin typeface="Times New Roman" panose="02020603050405020304" pitchFamily="18" charset="0"/>
                <a:cs typeface="Times New Roman" panose="02020603050405020304" pitchFamily="18" charset="0"/>
              </a:rPr>
              <a:t>A SIM card contains the following information:</a:t>
            </a:r>
          </a:p>
          <a:p>
            <a:pPr lvl="1">
              <a:spcBef>
                <a:spcPts val="725"/>
              </a:spcBef>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Subscriber telephone number (MSISDN)</a:t>
            </a:r>
          </a:p>
          <a:p>
            <a:pPr lvl="1">
              <a:lnSpc>
                <a:spcPct val="144000"/>
              </a:lnSpc>
              <a:spcBef>
                <a:spcPts val="13"/>
              </a:spcBef>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International subscriber number (IMSI, International Mobile Subscriber Identity)</a:t>
            </a:r>
          </a:p>
          <a:p>
            <a:pPr lvl="1">
              <a:lnSpc>
                <a:spcPct val="144000"/>
              </a:lnSpc>
              <a:spcBef>
                <a:spcPts val="13"/>
              </a:spcBef>
              <a:buFont typeface="Wingdings" panose="05000000000000000000" pitchFamily="2" charset="2"/>
              <a:buChar char=""/>
            </a:pPr>
            <a:r>
              <a:rPr lang="en-US" sz="1800" dirty="0">
                <a:latin typeface="Times New Roman"/>
                <a:cs typeface="Times New Roman"/>
              </a:rPr>
              <a:t>Sta</a:t>
            </a:r>
            <a:r>
              <a:rPr lang="en-US" sz="1800" spc="-10" dirty="0">
                <a:latin typeface="Times New Roman"/>
                <a:cs typeface="Times New Roman"/>
              </a:rPr>
              <a:t>t</a:t>
            </a:r>
            <a:r>
              <a:rPr lang="en-US" sz="1800" dirty="0">
                <a:latin typeface="Times New Roman"/>
                <a:cs typeface="Times New Roman"/>
              </a:rPr>
              <a:t>e of</a:t>
            </a:r>
            <a:r>
              <a:rPr lang="en-US" sz="1800" spc="-15" dirty="0">
                <a:latin typeface="Times New Roman"/>
                <a:cs typeface="Times New Roman"/>
              </a:rPr>
              <a:t> </a:t>
            </a:r>
            <a:r>
              <a:rPr lang="en-US" sz="1800" dirty="0">
                <a:latin typeface="Times New Roman"/>
                <a:cs typeface="Times New Roman"/>
              </a:rPr>
              <a:t>t</a:t>
            </a:r>
            <a:r>
              <a:rPr lang="en-US" sz="1800" spc="-10" dirty="0">
                <a:latin typeface="Times New Roman"/>
                <a:cs typeface="Times New Roman"/>
              </a:rPr>
              <a:t>h</a:t>
            </a:r>
            <a:r>
              <a:rPr lang="en-US" sz="1800" dirty="0">
                <a:latin typeface="Times New Roman"/>
                <a:cs typeface="Times New Roman"/>
              </a:rPr>
              <a:t>e SIM</a:t>
            </a:r>
            <a:r>
              <a:rPr lang="en-US" sz="1800" spc="-5" dirty="0">
                <a:latin typeface="Times New Roman"/>
                <a:cs typeface="Times New Roman"/>
              </a:rPr>
              <a:t> </a:t>
            </a:r>
            <a:r>
              <a:rPr lang="en-US" sz="1800" dirty="0">
                <a:latin typeface="Times New Roman"/>
                <a:cs typeface="Times New Roman"/>
              </a:rPr>
              <a:t>ca</a:t>
            </a:r>
            <a:r>
              <a:rPr lang="en-US" sz="1800" spc="-10" dirty="0">
                <a:latin typeface="Times New Roman"/>
                <a:cs typeface="Times New Roman"/>
              </a:rPr>
              <a:t>r</a:t>
            </a:r>
            <a:r>
              <a:rPr lang="en-US" sz="1800" dirty="0">
                <a:latin typeface="Times New Roman"/>
                <a:cs typeface="Times New Roman"/>
              </a:rPr>
              <a:t>d</a:t>
            </a:r>
          </a:p>
          <a:p>
            <a:pPr lvl="1">
              <a:lnSpc>
                <a:spcPct val="144000"/>
              </a:lnSpc>
              <a:spcBef>
                <a:spcPts val="13"/>
              </a:spcBef>
              <a:buFont typeface="Wingdings" panose="05000000000000000000" pitchFamily="2" charset="2"/>
              <a:buChar char=""/>
            </a:pPr>
            <a:r>
              <a:rPr lang="en-US" sz="1800" dirty="0">
                <a:latin typeface="Times New Roman"/>
                <a:cs typeface="Times New Roman"/>
              </a:rPr>
              <a:t>Ser</a:t>
            </a:r>
            <a:r>
              <a:rPr lang="en-US" sz="1800" spc="-10" dirty="0">
                <a:latin typeface="Times New Roman"/>
                <a:cs typeface="Times New Roman"/>
              </a:rPr>
              <a:t>v</a:t>
            </a:r>
            <a:r>
              <a:rPr lang="en-US" sz="1800" dirty="0">
                <a:latin typeface="Times New Roman"/>
                <a:cs typeface="Times New Roman"/>
              </a:rPr>
              <a:t>ice </a:t>
            </a:r>
            <a:r>
              <a:rPr lang="en-US" sz="1800" spc="-15" dirty="0">
                <a:latin typeface="Times New Roman"/>
                <a:cs typeface="Times New Roman"/>
              </a:rPr>
              <a:t>c</a:t>
            </a:r>
            <a:r>
              <a:rPr lang="en-US" sz="1800" spc="-10" dirty="0">
                <a:latin typeface="Times New Roman"/>
                <a:cs typeface="Times New Roman"/>
              </a:rPr>
              <a:t>o</a:t>
            </a:r>
            <a:r>
              <a:rPr lang="en-US" sz="1800" dirty="0">
                <a:latin typeface="Times New Roman"/>
                <a:cs typeface="Times New Roman"/>
              </a:rPr>
              <a:t>de (</a:t>
            </a:r>
            <a:r>
              <a:rPr lang="en-US" sz="1800" spc="-10" dirty="0">
                <a:latin typeface="Times New Roman"/>
                <a:cs typeface="Times New Roman"/>
              </a:rPr>
              <a:t>o</a:t>
            </a:r>
            <a:r>
              <a:rPr lang="en-US" sz="1800" dirty="0">
                <a:latin typeface="Times New Roman"/>
                <a:cs typeface="Times New Roman"/>
              </a:rPr>
              <a:t>pe</a:t>
            </a:r>
            <a:r>
              <a:rPr lang="en-US" sz="1800" spc="-15" dirty="0">
                <a:latin typeface="Times New Roman"/>
                <a:cs typeface="Times New Roman"/>
              </a:rPr>
              <a:t>r</a:t>
            </a:r>
            <a:r>
              <a:rPr lang="en-US" sz="1800" dirty="0">
                <a:latin typeface="Times New Roman"/>
                <a:cs typeface="Times New Roman"/>
              </a:rPr>
              <a:t>a</a:t>
            </a:r>
            <a:r>
              <a:rPr lang="en-US" sz="1800" spc="-10" dirty="0">
                <a:latin typeface="Times New Roman"/>
                <a:cs typeface="Times New Roman"/>
              </a:rPr>
              <a:t>to</a:t>
            </a:r>
            <a:r>
              <a:rPr lang="en-US" sz="1800" dirty="0">
                <a:latin typeface="Times New Roman"/>
                <a:cs typeface="Times New Roman"/>
              </a:rPr>
              <a:t>r)</a:t>
            </a:r>
          </a:p>
          <a:p>
            <a:pPr lvl="1">
              <a:lnSpc>
                <a:spcPct val="144000"/>
              </a:lnSpc>
              <a:spcBef>
                <a:spcPts val="13"/>
              </a:spcBef>
              <a:buFont typeface="Wingdings" panose="05000000000000000000" pitchFamily="2" charset="2"/>
              <a:buChar char=""/>
            </a:pPr>
            <a:r>
              <a:rPr lang="en-US" sz="1800" spc="-10" dirty="0">
                <a:latin typeface="Times New Roman"/>
                <a:cs typeface="Times New Roman"/>
              </a:rPr>
              <a:t>A</a:t>
            </a:r>
            <a:r>
              <a:rPr lang="en-US" sz="1800" dirty="0">
                <a:latin typeface="Times New Roman"/>
                <a:cs typeface="Times New Roman"/>
              </a:rPr>
              <a:t>u</a:t>
            </a:r>
            <a:r>
              <a:rPr lang="en-US" sz="1800" spc="-10" dirty="0">
                <a:latin typeface="Times New Roman"/>
                <a:cs typeface="Times New Roman"/>
              </a:rPr>
              <a:t>t</a:t>
            </a:r>
            <a:r>
              <a:rPr lang="en-US" sz="1800" dirty="0">
                <a:latin typeface="Times New Roman"/>
                <a:cs typeface="Times New Roman"/>
              </a:rPr>
              <a:t>h</a:t>
            </a:r>
            <a:r>
              <a:rPr lang="en-US" sz="1800" spc="-15" dirty="0">
                <a:latin typeface="Times New Roman"/>
                <a:cs typeface="Times New Roman"/>
              </a:rPr>
              <a:t>e</a:t>
            </a:r>
            <a:r>
              <a:rPr lang="en-US" sz="1800" dirty="0">
                <a:latin typeface="Times New Roman"/>
                <a:cs typeface="Times New Roman"/>
              </a:rPr>
              <a:t>n</a:t>
            </a:r>
            <a:r>
              <a:rPr lang="en-US" sz="1800" spc="-10" dirty="0">
                <a:latin typeface="Times New Roman"/>
                <a:cs typeface="Times New Roman"/>
              </a:rPr>
              <a:t>t</a:t>
            </a:r>
            <a:r>
              <a:rPr lang="en-US" sz="1800" dirty="0">
                <a:latin typeface="Times New Roman"/>
                <a:cs typeface="Times New Roman"/>
              </a:rPr>
              <a:t>ic</a:t>
            </a:r>
            <a:r>
              <a:rPr lang="en-US" sz="1800" spc="-15" dirty="0">
                <a:latin typeface="Times New Roman"/>
                <a:cs typeface="Times New Roman"/>
              </a:rPr>
              <a:t>a</a:t>
            </a:r>
            <a:r>
              <a:rPr lang="en-US" sz="1800" dirty="0">
                <a:latin typeface="Times New Roman"/>
                <a:cs typeface="Times New Roman"/>
              </a:rPr>
              <a:t>t</a:t>
            </a:r>
            <a:r>
              <a:rPr lang="en-US" sz="1800" spc="-10" dirty="0">
                <a:latin typeface="Times New Roman"/>
                <a:cs typeface="Times New Roman"/>
              </a:rPr>
              <a:t>io</a:t>
            </a:r>
            <a:r>
              <a:rPr lang="en-US" sz="1800" dirty="0">
                <a:latin typeface="Times New Roman"/>
                <a:cs typeface="Times New Roman"/>
              </a:rPr>
              <a:t>n</a:t>
            </a:r>
            <a:r>
              <a:rPr lang="en-US" sz="1800" spc="5" dirty="0">
                <a:latin typeface="Times New Roman"/>
                <a:cs typeface="Times New Roman"/>
              </a:rPr>
              <a:t> </a:t>
            </a:r>
            <a:r>
              <a:rPr lang="en-US" sz="1800" dirty="0">
                <a:latin typeface="Times New Roman"/>
                <a:cs typeface="Times New Roman"/>
              </a:rPr>
              <a:t>key</a:t>
            </a:r>
          </a:p>
          <a:p>
            <a:pPr lvl="1">
              <a:lnSpc>
                <a:spcPct val="144000"/>
              </a:lnSpc>
              <a:spcBef>
                <a:spcPts val="13"/>
              </a:spcBef>
              <a:buFont typeface="Wingdings" panose="05000000000000000000" pitchFamily="2" charset="2"/>
              <a:buChar char=""/>
            </a:pPr>
            <a:r>
              <a:rPr lang="en-US" sz="1800" dirty="0">
                <a:latin typeface="Times New Roman"/>
                <a:cs typeface="Times New Roman"/>
              </a:rPr>
              <a:t>PIN</a:t>
            </a:r>
            <a:r>
              <a:rPr lang="en-US" sz="1800" spc="-5" dirty="0">
                <a:latin typeface="Times New Roman"/>
                <a:cs typeface="Times New Roman"/>
              </a:rPr>
              <a:t> (</a:t>
            </a:r>
            <a:r>
              <a:rPr lang="en-US" sz="1800" i="1" spc="-10" dirty="0">
                <a:latin typeface="Times New Roman"/>
                <a:cs typeface="Times New Roman"/>
              </a:rPr>
              <a:t>P</a:t>
            </a:r>
            <a:r>
              <a:rPr lang="en-US" sz="1800" i="1" dirty="0">
                <a:latin typeface="Times New Roman"/>
                <a:cs typeface="Times New Roman"/>
              </a:rPr>
              <a:t>e</a:t>
            </a:r>
            <a:r>
              <a:rPr lang="en-US" sz="1800" i="1" spc="5" dirty="0">
                <a:latin typeface="Times New Roman"/>
                <a:cs typeface="Times New Roman"/>
              </a:rPr>
              <a:t>r</a:t>
            </a:r>
            <a:r>
              <a:rPr lang="en-US" sz="1800" i="1" spc="-10" dirty="0">
                <a:latin typeface="Times New Roman"/>
                <a:cs typeface="Times New Roman"/>
              </a:rPr>
              <a:t>s</a:t>
            </a:r>
            <a:r>
              <a:rPr lang="en-US" sz="1800" i="1" dirty="0">
                <a:latin typeface="Times New Roman"/>
                <a:cs typeface="Times New Roman"/>
              </a:rPr>
              <a:t>o</a:t>
            </a:r>
            <a:r>
              <a:rPr lang="en-US" sz="1800" i="1" spc="-10" dirty="0">
                <a:latin typeface="Times New Roman"/>
                <a:cs typeface="Times New Roman"/>
              </a:rPr>
              <a:t>na</a:t>
            </a:r>
            <a:r>
              <a:rPr lang="en-US" sz="1800" i="1" dirty="0">
                <a:latin typeface="Times New Roman"/>
                <a:cs typeface="Times New Roman"/>
              </a:rPr>
              <a:t>l</a:t>
            </a:r>
            <a:r>
              <a:rPr lang="en-US" sz="1800" i="1" spc="5" dirty="0">
                <a:latin typeface="Times New Roman"/>
                <a:cs typeface="Times New Roman"/>
              </a:rPr>
              <a:t> </a:t>
            </a:r>
            <a:r>
              <a:rPr lang="en-US" sz="1800" i="1" dirty="0">
                <a:latin typeface="Times New Roman"/>
                <a:cs typeface="Times New Roman"/>
              </a:rPr>
              <a:t>I</a:t>
            </a:r>
            <a:r>
              <a:rPr lang="en-US" sz="1800" i="1" spc="-10" dirty="0">
                <a:latin typeface="Times New Roman"/>
                <a:cs typeface="Times New Roman"/>
              </a:rPr>
              <a:t>d</a:t>
            </a:r>
            <a:r>
              <a:rPr lang="en-US" sz="1800" i="1" dirty="0">
                <a:latin typeface="Times New Roman"/>
                <a:cs typeface="Times New Roman"/>
              </a:rPr>
              <a:t>e</a:t>
            </a:r>
            <a:r>
              <a:rPr lang="en-US" sz="1800" i="1" spc="-10" dirty="0">
                <a:latin typeface="Times New Roman"/>
                <a:cs typeface="Times New Roman"/>
              </a:rPr>
              <a:t>n</a:t>
            </a:r>
            <a:r>
              <a:rPr lang="en-US" sz="1800" i="1" dirty="0">
                <a:latin typeface="Times New Roman"/>
                <a:cs typeface="Times New Roman"/>
              </a:rPr>
              <a:t>t</a:t>
            </a:r>
            <a:r>
              <a:rPr lang="en-US" sz="1800" i="1" spc="-10" dirty="0">
                <a:latin typeface="Times New Roman"/>
                <a:cs typeface="Times New Roman"/>
              </a:rPr>
              <a:t>if</a:t>
            </a:r>
            <a:r>
              <a:rPr lang="en-US" sz="1800" i="1" dirty="0">
                <a:latin typeface="Times New Roman"/>
                <a:cs typeface="Times New Roman"/>
              </a:rPr>
              <a:t>ica</a:t>
            </a:r>
            <a:r>
              <a:rPr lang="en-US" sz="1800" i="1" spc="-10" dirty="0">
                <a:latin typeface="Times New Roman"/>
                <a:cs typeface="Times New Roman"/>
              </a:rPr>
              <a:t>t</a:t>
            </a:r>
            <a:r>
              <a:rPr lang="en-US" sz="1800" i="1" dirty="0">
                <a:latin typeface="Times New Roman"/>
                <a:cs typeface="Times New Roman"/>
              </a:rPr>
              <a:t>i</a:t>
            </a:r>
            <a:r>
              <a:rPr lang="en-US" sz="1800" i="1" spc="-10" dirty="0">
                <a:latin typeface="Times New Roman"/>
                <a:cs typeface="Times New Roman"/>
              </a:rPr>
              <a:t>o</a:t>
            </a:r>
            <a:r>
              <a:rPr lang="en-US" sz="1800" i="1" dirty="0">
                <a:latin typeface="Times New Roman"/>
                <a:cs typeface="Times New Roman"/>
              </a:rPr>
              <a:t>n</a:t>
            </a:r>
            <a:r>
              <a:rPr lang="en-US" sz="1800" i="1" spc="5" dirty="0">
                <a:latin typeface="Times New Roman"/>
                <a:cs typeface="Times New Roman"/>
              </a:rPr>
              <a:t> </a:t>
            </a:r>
            <a:r>
              <a:rPr lang="en-US" sz="1800" i="1" spc="-20" dirty="0">
                <a:latin typeface="Times New Roman"/>
                <a:cs typeface="Times New Roman"/>
              </a:rPr>
              <a:t>C</a:t>
            </a:r>
            <a:r>
              <a:rPr lang="en-US" sz="1800" i="1" dirty="0">
                <a:latin typeface="Times New Roman"/>
                <a:cs typeface="Times New Roman"/>
              </a:rPr>
              <a:t>od</a:t>
            </a:r>
            <a:r>
              <a:rPr lang="en-US" sz="1800" i="1" spc="-5" dirty="0">
                <a:latin typeface="Times New Roman"/>
                <a:cs typeface="Times New Roman"/>
              </a:rPr>
              <a:t>e</a:t>
            </a:r>
            <a:r>
              <a:rPr lang="en-US" sz="1800" dirty="0">
                <a:latin typeface="Times New Roman"/>
                <a:cs typeface="Times New Roman"/>
              </a:rPr>
              <a:t>)</a:t>
            </a:r>
          </a:p>
          <a:p>
            <a:pPr lvl="1">
              <a:lnSpc>
                <a:spcPct val="144000"/>
              </a:lnSpc>
              <a:spcBef>
                <a:spcPts val="13"/>
              </a:spcBef>
              <a:buFont typeface="Wingdings" panose="05000000000000000000" pitchFamily="2" charset="2"/>
              <a:buChar char=""/>
            </a:pPr>
            <a:r>
              <a:rPr lang="en-US" sz="1800" dirty="0">
                <a:latin typeface="Times New Roman"/>
                <a:cs typeface="Times New Roman"/>
              </a:rPr>
              <a:t>P</a:t>
            </a:r>
            <a:r>
              <a:rPr lang="en-US" sz="1800" spc="-10" dirty="0">
                <a:latin typeface="Times New Roman"/>
                <a:cs typeface="Times New Roman"/>
              </a:rPr>
              <a:t>U</a:t>
            </a:r>
            <a:r>
              <a:rPr lang="en-US" sz="1800" dirty="0">
                <a:latin typeface="Times New Roman"/>
                <a:cs typeface="Times New Roman"/>
              </a:rPr>
              <a:t>K</a:t>
            </a:r>
            <a:r>
              <a:rPr lang="en-US" sz="1800" spc="-5" dirty="0">
                <a:latin typeface="Times New Roman"/>
                <a:cs typeface="Times New Roman"/>
              </a:rPr>
              <a:t> (</a:t>
            </a:r>
            <a:r>
              <a:rPr lang="en-US" sz="1800" i="1" spc="-10" dirty="0">
                <a:latin typeface="Times New Roman"/>
                <a:cs typeface="Times New Roman"/>
              </a:rPr>
              <a:t>P</a:t>
            </a:r>
            <a:r>
              <a:rPr lang="en-US" sz="1800" i="1" dirty="0">
                <a:latin typeface="Times New Roman"/>
                <a:cs typeface="Times New Roman"/>
              </a:rPr>
              <a:t>e</a:t>
            </a:r>
            <a:r>
              <a:rPr lang="en-US" sz="1800" i="1" spc="5" dirty="0">
                <a:latin typeface="Times New Roman"/>
                <a:cs typeface="Times New Roman"/>
              </a:rPr>
              <a:t>r</a:t>
            </a:r>
            <a:r>
              <a:rPr lang="en-US" sz="1800" i="1" dirty="0">
                <a:latin typeface="Times New Roman"/>
                <a:cs typeface="Times New Roman"/>
              </a:rPr>
              <a:t>s</a:t>
            </a:r>
            <a:r>
              <a:rPr lang="en-US" sz="1800" i="1" spc="-10" dirty="0">
                <a:latin typeface="Times New Roman"/>
                <a:cs typeface="Times New Roman"/>
              </a:rPr>
              <a:t>on</a:t>
            </a:r>
            <a:r>
              <a:rPr lang="en-US" sz="1800" i="1" dirty="0">
                <a:latin typeface="Times New Roman"/>
                <a:cs typeface="Times New Roman"/>
              </a:rPr>
              <a:t>al</a:t>
            </a:r>
            <a:r>
              <a:rPr lang="en-US" sz="1800" i="1" spc="5" dirty="0">
                <a:latin typeface="Times New Roman"/>
                <a:cs typeface="Times New Roman"/>
              </a:rPr>
              <a:t> </a:t>
            </a:r>
            <a:r>
              <a:rPr lang="en-US" sz="1800" i="1" spc="-25" dirty="0">
                <a:latin typeface="Times New Roman"/>
                <a:cs typeface="Times New Roman"/>
              </a:rPr>
              <a:t>U</a:t>
            </a:r>
            <a:r>
              <a:rPr lang="en-US" sz="1800" i="1" dirty="0">
                <a:latin typeface="Times New Roman"/>
                <a:cs typeface="Times New Roman"/>
              </a:rPr>
              <a:t>n</a:t>
            </a:r>
            <a:r>
              <a:rPr lang="en-US" sz="1800" i="1" spc="-10" dirty="0">
                <a:latin typeface="Times New Roman"/>
                <a:cs typeface="Times New Roman"/>
              </a:rPr>
              <a:t>lo</a:t>
            </a:r>
            <a:r>
              <a:rPr lang="en-US" sz="1800" i="1" dirty="0">
                <a:latin typeface="Times New Roman"/>
                <a:cs typeface="Times New Roman"/>
              </a:rPr>
              <a:t>ck C</a:t>
            </a:r>
            <a:r>
              <a:rPr lang="en-US" sz="1800" i="1" spc="-10" dirty="0">
                <a:latin typeface="Times New Roman"/>
                <a:cs typeface="Times New Roman"/>
              </a:rPr>
              <a:t>o</a:t>
            </a:r>
            <a:r>
              <a:rPr lang="en-US" sz="1800" i="1" dirty="0">
                <a:latin typeface="Times New Roman"/>
                <a:cs typeface="Times New Roman"/>
              </a:rPr>
              <a:t>d</a:t>
            </a:r>
            <a:r>
              <a:rPr lang="en-US" sz="1800" i="1" spc="10" dirty="0">
                <a:latin typeface="Times New Roman"/>
                <a:cs typeface="Times New Roman"/>
              </a:rPr>
              <a:t>e</a:t>
            </a:r>
            <a:r>
              <a:rPr lang="en-US" sz="1800" dirty="0">
                <a:latin typeface="Times New Roman"/>
                <a:cs typeface="Times New Roman"/>
              </a:rPr>
              <a:t>)</a:t>
            </a:r>
          </a:p>
          <a:p>
            <a:pPr marL="457200" lvl="1" indent="0">
              <a:lnSpc>
                <a:spcPct val="144000"/>
              </a:lnSpc>
              <a:spcBef>
                <a:spcPts val="13"/>
              </a:spcBef>
              <a:buNone/>
            </a:pPr>
            <a:endParaRPr lang="en-US" sz="1800" dirty="0">
              <a:latin typeface="Times New Roman"/>
              <a:cs typeface="Times New Roman"/>
            </a:endParaRPr>
          </a:p>
          <a:p>
            <a:pPr lvl="1">
              <a:lnSpc>
                <a:spcPct val="144000"/>
              </a:lnSpc>
              <a:spcBef>
                <a:spcPts val="13"/>
              </a:spcBef>
              <a:buFont typeface="Wingdings" panose="05000000000000000000" pitchFamily="2" charset="2"/>
              <a:buChar char=""/>
            </a:pPr>
            <a:endParaRPr lang="en-US" sz="1800" dirty="0">
              <a:latin typeface="Times New Roman"/>
              <a:cs typeface="Times New Roman"/>
            </a:endParaRPr>
          </a:p>
          <a:p>
            <a:pPr lvl="1">
              <a:lnSpc>
                <a:spcPct val="144000"/>
              </a:lnSpc>
              <a:spcBef>
                <a:spcPts val="13"/>
              </a:spcBef>
              <a:buFont typeface="Wingdings" panose="05000000000000000000" pitchFamily="2" charset="2"/>
              <a:buChar char=""/>
            </a:pPr>
            <a:endParaRPr lang="en-US" sz="1800" dirty="0">
              <a:latin typeface="Times New Roman"/>
              <a:cs typeface="Times New Roman"/>
            </a:endParaRPr>
          </a:p>
          <a:p>
            <a:pPr lvl="1">
              <a:lnSpc>
                <a:spcPct val="144000"/>
              </a:lnSpc>
              <a:spcBef>
                <a:spcPts val="13"/>
              </a:spcBef>
              <a:buFont typeface="Wingdings" panose="05000000000000000000" pitchFamily="2" charset="2"/>
              <a:buChar char=""/>
            </a:pPr>
            <a:endParaRPr lang="en-US" sz="1800" dirty="0">
              <a:latin typeface="Times New Roman"/>
              <a:cs typeface="Times New Roman"/>
            </a:endParaRPr>
          </a:p>
          <a:p>
            <a:pPr lvl="1">
              <a:lnSpc>
                <a:spcPct val="144000"/>
              </a:lnSpc>
              <a:spcBef>
                <a:spcPts val="13"/>
              </a:spcBef>
              <a:buFont typeface="Wingdings" panose="05000000000000000000" pitchFamily="2" charset="2"/>
              <a:buChar char=""/>
            </a:pPr>
            <a:endParaRPr lang="en-US" dirty="0">
              <a:latin typeface="Times New Roman"/>
              <a:cs typeface="Times New Roman"/>
            </a:endParaRPr>
          </a:p>
          <a:p>
            <a:pPr marL="0" indent="0">
              <a:buNone/>
            </a:pPr>
            <a:endParaRPr lang="en-US" dirty="0">
              <a:solidFill>
                <a:schemeClr val="bg1"/>
              </a:solidFill>
            </a:endParaRPr>
          </a:p>
        </p:txBody>
      </p:sp>
      <p:sp>
        <p:nvSpPr>
          <p:cNvPr id="4" name="object 4">
            <a:extLst>
              <a:ext uri="{FF2B5EF4-FFF2-40B4-BE49-F238E27FC236}">
                <a16:creationId xmlns:a16="http://schemas.microsoft.com/office/drawing/2014/main" id="{94BF4564-9485-4889-BD6D-7965EBE19DDC}"/>
              </a:ext>
            </a:extLst>
          </p:cNvPr>
          <p:cNvSpPr>
            <a:spLocks noChangeArrowheads="1"/>
          </p:cNvSpPr>
          <p:nvPr/>
        </p:nvSpPr>
        <p:spPr bwMode="auto">
          <a:xfrm>
            <a:off x="3287485" y="3918857"/>
            <a:ext cx="3365500" cy="26114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6" name="TextBox 5">
            <a:extLst>
              <a:ext uri="{FF2B5EF4-FFF2-40B4-BE49-F238E27FC236}">
                <a16:creationId xmlns:a16="http://schemas.microsoft.com/office/drawing/2014/main" id="{2CB4C0BC-BDF5-465B-AA0C-7863BD1713FC}"/>
              </a:ext>
            </a:extLst>
          </p:cNvPr>
          <p:cNvSpPr txBox="1"/>
          <p:nvPr/>
        </p:nvSpPr>
        <p:spPr>
          <a:xfrm>
            <a:off x="6425293" y="4942506"/>
            <a:ext cx="2784021" cy="646331"/>
          </a:xfrm>
          <a:prstGeom prst="rect">
            <a:avLst/>
          </a:prstGeom>
          <a:noFill/>
        </p:spPr>
        <p:txBody>
          <a:bodyPr wrap="square">
            <a:spAutoFit/>
          </a:bodyPr>
          <a:lstStyle/>
          <a:p>
            <a:pPr lvl="1" algn="just">
              <a:buFont typeface="Garamond" panose="02020404030301010803" pitchFamily="18" charset="0"/>
              <a:buAutoNum type="arabicPeriod" startAt="3"/>
            </a:pPr>
            <a:r>
              <a:rPr lang="en-US" altLang="en-US" sz="1800" b="1" spc="-150" dirty="0">
                <a:latin typeface="Garamond" panose="02020404030301010803" pitchFamily="18" charset="0"/>
                <a:ea typeface="Garamond" panose="02020404030301010803" pitchFamily="18" charset="0"/>
                <a:cs typeface="Garamond" panose="02020404030301010803" pitchFamily="18" charset="0"/>
              </a:rPr>
              <a:t> Figure GSM</a:t>
            </a:r>
            <a:r>
              <a:rPr lang="en-US" altLang="en-US" sz="1800" b="1" spc="-150" dirty="0">
                <a:latin typeface="Times New Roman" panose="02020603050405020304" pitchFamily="18" charset="0"/>
                <a:cs typeface="Times New Roman" panose="02020603050405020304" pitchFamily="18" charset="0"/>
              </a:rPr>
              <a:t> </a:t>
            </a:r>
            <a:r>
              <a:rPr lang="en-US" altLang="en-US" sz="1800" b="1" spc="-150" dirty="0">
                <a:latin typeface="Garamond" panose="02020404030301010803" pitchFamily="18" charset="0"/>
                <a:ea typeface="Garamond" panose="02020404030301010803" pitchFamily="18" charset="0"/>
                <a:cs typeface="Garamond" panose="02020404030301010803" pitchFamily="18" charset="0"/>
              </a:rPr>
              <a:t>Module</a:t>
            </a:r>
            <a:r>
              <a:rPr lang="en-US" altLang="en-US" sz="1800" b="1" spc="-150" dirty="0">
                <a:latin typeface="Times New Roman" panose="02020603050405020304" pitchFamily="18" charset="0"/>
                <a:cs typeface="Times New Roman" panose="02020603050405020304" pitchFamily="18" charset="0"/>
              </a:rPr>
              <a:t> </a:t>
            </a:r>
            <a:r>
              <a:rPr lang="en-US" altLang="en-US" sz="1800" b="1" spc="-150" dirty="0">
                <a:latin typeface="Garamond" panose="02020404030301010803" pitchFamily="18" charset="0"/>
                <a:ea typeface="Garamond" panose="02020404030301010803" pitchFamily="18" charset="0"/>
                <a:cs typeface="Garamond" panose="02020404030301010803" pitchFamily="18" charset="0"/>
              </a:rPr>
              <a:t>Block</a:t>
            </a:r>
            <a:r>
              <a:rPr lang="en-US" altLang="en-US" sz="1800" b="1" spc="-150" dirty="0">
                <a:latin typeface="Times New Roman" panose="02020603050405020304" pitchFamily="18" charset="0"/>
                <a:cs typeface="Times New Roman" panose="02020603050405020304" pitchFamily="18" charset="0"/>
              </a:rPr>
              <a:t> </a:t>
            </a:r>
            <a:r>
              <a:rPr lang="en-US" altLang="en-US" sz="1800" b="1" spc="-150" dirty="0">
                <a:latin typeface="Garamond" panose="02020404030301010803" pitchFamily="18" charset="0"/>
                <a:ea typeface="Garamond" panose="02020404030301010803" pitchFamily="18" charset="0"/>
                <a:cs typeface="Garamond" panose="02020404030301010803" pitchFamily="18" charset="0"/>
              </a:rPr>
              <a:t>Diagram</a:t>
            </a:r>
            <a:endParaRPr lang="en-US" altLang="en-US" sz="1800" spc="-150" dirty="0">
              <a:latin typeface="Garamond" panose="02020404030301010803" pitchFamily="18" charset="0"/>
              <a:ea typeface="Garamond" panose="02020404030301010803" pitchFamily="18" charset="0"/>
              <a:cs typeface="Garamond" panose="02020404030301010803" pitchFamily="18" charset="0"/>
            </a:endParaRPr>
          </a:p>
        </p:txBody>
      </p:sp>
    </p:spTree>
    <p:extLst>
      <p:ext uri="{BB962C8B-B14F-4D97-AF65-F5344CB8AC3E}">
        <p14:creationId xmlns:p14="http://schemas.microsoft.com/office/powerpoint/2010/main" val="2102679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6BC098-587C-0205-E346-99A9AB2E81E2}"/>
              </a:ext>
            </a:extLst>
          </p:cNvPr>
          <p:cNvSpPr>
            <a:spLocks noGrp="1"/>
          </p:cNvSpPr>
          <p:nvPr>
            <p:ph idx="1"/>
          </p:nvPr>
        </p:nvSpPr>
        <p:spPr>
          <a:xfrm>
            <a:off x="1141412" y="720761"/>
            <a:ext cx="9905999" cy="5443371"/>
          </a:xfrm>
        </p:spPr>
        <p:txBody>
          <a:bodyPr/>
          <a:lstStyle/>
          <a:p>
            <a:pPr>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Computers  use  AT  commands  to  control  modems.  Both  GSM  modems  and dial-up modems support a common set of standard AT commands. In addition to the standard AT commands, GSM modems support an extended set of AT commands. These extended AT commands are defined in the GSM standards.</a:t>
            </a:r>
          </a:p>
          <a:p>
            <a:pPr marL="0" indent="0" algn="just">
              <a:spcBef>
                <a:spcPts val="725"/>
              </a:spcBef>
              <a:buNone/>
            </a:pPr>
            <a:r>
              <a:rPr lang="en-US" altLang="en-US" dirty="0">
                <a:latin typeface="Times New Roman" panose="02020603050405020304" pitchFamily="18" charset="0"/>
                <a:cs typeface="Times New Roman" panose="02020603050405020304" pitchFamily="18" charset="0"/>
              </a:rPr>
              <a:t>With the extended AT commands, the following operations can be performed:</a:t>
            </a:r>
          </a:p>
          <a:p>
            <a:pPr lvl="2">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Reading, writing and deleting SMS messages.</a:t>
            </a:r>
          </a:p>
          <a:p>
            <a:pPr lvl="2">
              <a:spcBef>
                <a:spcPts val="75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Sending SMS messages.</a:t>
            </a:r>
          </a:p>
          <a:p>
            <a:pPr lvl="2">
              <a:spcBef>
                <a:spcPts val="725"/>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Monitoring the signal strength</a:t>
            </a:r>
          </a:p>
          <a:p>
            <a:pPr lvl="2">
              <a:spcBef>
                <a:spcPts val="725"/>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Reading, writing and searching phone book entries</a:t>
            </a:r>
            <a:r>
              <a:rPr lang="en-US" altLang="en-US" sz="14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686588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094B-7805-9FBA-D0B4-87EA9317DD27}"/>
              </a:ext>
            </a:extLst>
          </p:cNvPr>
          <p:cNvSpPr>
            <a:spLocks noGrp="1"/>
          </p:cNvSpPr>
          <p:nvPr>
            <p:ph type="title"/>
          </p:nvPr>
        </p:nvSpPr>
        <p:spPr>
          <a:xfrm>
            <a:off x="1141412" y="102151"/>
            <a:ext cx="9905998" cy="801491"/>
          </a:xfrm>
        </p:spPr>
        <p:txBody>
          <a:bodyPr>
            <a:normAutofit fontScale="90000"/>
          </a:bodyPr>
          <a:lstStyle/>
          <a:p>
            <a:r>
              <a:rPr lang="en-US" altLang="en-US" sz="3600" b="1" dirty="0">
                <a:solidFill>
                  <a:schemeClr val="bg1"/>
                </a:solidFill>
                <a:latin typeface="Times New Roman" panose="02020603050405020304" pitchFamily="18" charset="0"/>
                <a:cs typeface="Times New Roman" panose="02020603050405020304" pitchFamily="18" charset="0"/>
              </a:rPr>
              <a:t>3.4  LCD (Liquid Crystal Display)</a:t>
            </a:r>
            <a:br>
              <a:rPr lang="en-US" altLang="en-US" sz="3600"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endParaRPr>
          </a:p>
        </p:txBody>
      </p:sp>
      <p:sp>
        <p:nvSpPr>
          <p:cNvPr id="3" name="Content Placeholder 2">
            <a:extLst>
              <a:ext uri="{FF2B5EF4-FFF2-40B4-BE49-F238E27FC236}">
                <a16:creationId xmlns:a16="http://schemas.microsoft.com/office/drawing/2014/main" id="{7B7D24D1-C2A6-6566-0D13-BAFB1EA6C5CD}"/>
              </a:ext>
            </a:extLst>
          </p:cNvPr>
          <p:cNvSpPr>
            <a:spLocks noGrp="1"/>
          </p:cNvSpPr>
          <p:nvPr>
            <p:ph idx="1"/>
          </p:nvPr>
        </p:nvSpPr>
        <p:spPr>
          <a:xfrm>
            <a:off x="1141412" y="710006"/>
            <a:ext cx="9905999" cy="3646839"/>
          </a:xfrm>
        </p:spPr>
        <p:txBody>
          <a:bodyPr>
            <a:normAutofit fontScale="70000" lnSpcReduction="20000"/>
          </a:bodyPr>
          <a:lstStyle/>
          <a:p>
            <a:pPr>
              <a:lnSpc>
                <a:spcPct val="144000"/>
              </a:lnSpc>
              <a:spcBef>
                <a:spcPts val="38"/>
              </a:spcBef>
            </a:pPr>
            <a:r>
              <a:rPr lang="en-US" altLang="en-US" sz="2600" dirty="0">
                <a:latin typeface="Times New Roman" panose="02020603050405020304" pitchFamily="18" charset="0"/>
                <a:cs typeface="Times New Roman" panose="02020603050405020304" pitchFamily="18" charset="0"/>
              </a:rPr>
              <a:t>LCD is used in a project to visualize the output of the application. We have used  16x2  LCD  .So  we  can  write  16  characters  in  each  line.  Total  32 characters we can display on 16x2 LCD.LCD can also use in a project to check the output of different modules interfaced with the microcontroller. Thus LCD plays a vital role in a project to see the output will come with a message that the basket is full .this mess display on the lcd.</a:t>
            </a:r>
          </a:p>
          <a:p>
            <a:pPr algn="just">
              <a:lnSpc>
                <a:spcPct val="144000"/>
              </a:lnSpc>
              <a:spcBef>
                <a:spcPts val="813"/>
              </a:spcBef>
            </a:pPr>
            <a:r>
              <a:rPr lang="en-US" altLang="en-US" sz="2600" dirty="0">
                <a:latin typeface="Times New Roman" panose="02020603050405020304" pitchFamily="18" charset="0"/>
                <a:cs typeface="Times New Roman" panose="02020603050405020304" pitchFamily="18" charset="0"/>
              </a:rPr>
              <a:t>The level of the dustbin is calculated by measuring the distance of the nearest obstacle   using   an   ultrasonic   sensor.   Arduino   UNO   R3   is   used   as   the microcontroller to read the data from the ultrasonic sensor. It is programmed to send  a  GSM  alert  to  the  message  on  the  garbage  reaches  a  certain  distance. Arduino for the verification process. The ultrasonic sensor checks the status of the dustbin and sends it to the GSM. The GSM </a:t>
            </a:r>
            <a:r>
              <a:rPr lang="en-US" altLang="en-US" sz="2600" dirty="0" err="1">
                <a:latin typeface="Times New Roman" panose="02020603050405020304" pitchFamily="18" charset="0"/>
                <a:cs typeface="Times New Roman" panose="02020603050405020304" pitchFamily="18" charset="0"/>
              </a:rPr>
              <a:t>sendan</a:t>
            </a:r>
            <a:r>
              <a:rPr lang="en-US" altLang="en-US" sz="2600" dirty="0">
                <a:latin typeface="Times New Roman" panose="02020603050405020304" pitchFamily="18" charset="0"/>
                <a:cs typeface="Times New Roman" panose="02020603050405020304" pitchFamily="18" charset="0"/>
              </a:rPr>
              <a:t> alert message through the mobile phone.</a:t>
            </a:r>
          </a:p>
          <a:p>
            <a:pPr>
              <a:lnSpc>
                <a:spcPct val="144000"/>
              </a:lnSpc>
              <a:spcBef>
                <a:spcPts val="38"/>
              </a:spcBef>
            </a:pPr>
            <a:endParaRPr lang="en-US" altLang="en-US"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23E7F79D-7520-DA6F-79FB-F848D219D697}"/>
              </a:ext>
            </a:extLst>
          </p:cNvPr>
          <p:cNvCxnSpPr>
            <a:cxnSpLocks/>
          </p:cNvCxnSpPr>
          <p:nvPr/>
        </p:nvCxnSpPr>
        <p:spPr>
          <a:xfrm>
            <a:off x="1141412" y="558245"/>
            <a:ext cx="972253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 name="object 4">
            <a:extLst>
              <a:ext uri="{FF2B5EF4-FFF2-40B4-BE49-F238E27FC236}">
                <a16:creationId xmlns:a16="http://schemas.microsoft.com/office/drawing/2014/main" id="{F8970EE6-AFCF-7CAD-D54A-74A0AD3CF565}"/>
              </a:ext>
            </a:extLst>
          </p:cNvPr>
          <p:cNvSpPr>
            <a:spLocks noChangeArrowheads="1"/>
          </p:cNvSpPr>
          <p:nvPr/>
        </p:nvSpPr>
        <p:spPr bwMode="auto">
          <a:xfrm>
            <a:off x="3689220" y="4356845"/>
            <a:ext cx="4186237" cy="182646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7" name="TextBox 6">
            <a:extLst>
              <a:ext uri="{FF2B5EF4-FFF2-40B4-BE49-F238E27FC236}">
                <a16:creationId xmlns:a16="http://schemas.microsoft.com/office/drawing/2014/main" id="{A5B28FAF-7BCB-C8F1-83BA-B70F178689D8}"/>
              </a:ext>
            </a:extLst>
          </p:cNvPr>
          <p:cNvSpPr txBox="1"/>
          <p:nvPr/>
        </p:nvSpPr>
        <p:spPr>
          <a:xfrm>
            <a:off x="4108524" y="6183313"/>
            <a:ext cx="6099586" cy="461665"/>
          </a:xfrm>
          <a:prstGeom prst="rect">
            <a:avLst/>
          </a:prstGeom>
          <a:noFill/>
        </p:spPr>
        <p:txBody>
          <a:bodyPr wrap="square">
            <a:spAutoFit/>
          </a:bodyPr>
          <a:lstStyle/>
          <a:p>
            <a:pPr marL="12700" fontAlgn="auto">
              <a:spcBef>
                <a:spcPts val="0"/>
              </a:spcBef>
              <a:spcAft>
                <a:spcPts val="0"/>
              </a:spcAft>
              <a:defRPr/>
            </a:pPr>
            <a:r>
              <a:rPr lang="en-US" sz="2400" b="1" spc="-5" dirty="0">
                <a:latin typeface="Garamond"/>
                <a:cs typeface="Garamond"/>
              </a:rPr>
              <a:t>3.4</a:t>
            </a:r>
            <a:r>
              <a:rPr lang="en-US" sz="2400" b="1" spc="-5" dirty="0">
                <a:latin typeface="Times New Roman"/>
                <a:cs typeface="Times New Roman"/>
              </a:rPr>
              <a:t> </a:t>
            </a:r>
            <a:r>
              <a:rPr lang="en-US" sz="2400" b="1" spc="-20" dirty="0">
                <a:latin typeface="Garamond"/>
                <a:cs typeface="Garamond"/>
              </a:rPr>
              <a:t>F</a:t>
            </a:r>
            <a:r>
              <a:rPr lang="en-US" sz="2400" b="1" spc="-5" dirty="0">
                <a:latin typeface="Garamond"/>
                <a:cs typeface="Garamond"/>
              </a:rPr>
              <a:t>ig</a:t>
            </a:r>
            <a:r>
              <a:rPr lang="en-US" sz="2400" b="1" spc="-10" dirty="0">
                <a:latin typeface="Garamond"/>
                <a:cs typeface="Garamond"/>
              </a:rPr>
              <a:t>ure</a:t>
            </a:r>
            <a:r>
              <a:rPr lang="en-US" sz="2400" b="1" dirty="0">
                <a:latin typeface="Times New Roman"/>
                <a:cs typeface="Times New Roman"/>
              </a:rPr>
              <a:t> </a:t>
            </a:r>
            <a:r>
              <a:rPr lang="en-US" sz="2400" b="1" dirty="0">
                <a:latin typeface="Garamond"/>
                <a:cs typeface="Garamond"/>
              </a:rPr>
              <a:t>:</a:t>
            </a:r>
            <a:r>
              <a:rPr lang="en-US" sz="2400" b="1" spc="-5" dirty="0">
                <a:latin typeface="Times New Roman"/>
                <a:cs typeface="Times New Roman"/>
              </a:rPr>
              <a:t> </a:t>
            </a:r>
            <a:r>
              <a:rPr lang="en-US" sz="2400" b="1" dirty="0">
                <a:latin typeface="Garamond"/>
                <a:cs typeface="Garamond"/>
              </a:rPr>
              <a:t>LCD</a:t>
            </a:r>
            <a:r>
              <a:rPr lang="en-US" sz="2400" b="1" spc="-5" dirty="0">
                <a:latin typeface="Times New Roman"/>
                <a:cs typeface="Times New Roman"/>
              </a:rPr>
              <a:t> </a:t>
            </a:r>
            <a:r>
              <a:rPr lang="en-US" sz="2400" b="1" spc="-5" dirty="0">
                <a:latin typeface="Garamond"/>
                <a:cs typeface="Garamond"/>
              </a:rPr>
              <a:t>Di</a:t>
            </a:r>
            <a:r>
              <a:rPr lang="en-US" sz="2400" b="1" dirty="0">
                <a:latin typeface="Garamond"/>
                <a:cs typeface="Garamond"/>
              </a:rPr>
              <a:t>spl</a:t>
            </a:r>
            <a:r>
              <a:rPr lang="en-US" sz="2400" b="1" spc="10" dirty="0">
                <a:latin typeface="Garamond"/>
                <a:cs typeface="Garamond"/>
              </a:rPr>
              <a:t>a</a:t>
            </a:r>
            <a:r>
              <a:rPr lang="en-US" sz="2400" b="1" spc="-10" dirty="0">
                <a:latin typeface="Garamond"/>
                <a:cs typeface="Garamond"/>
              </a:rPr>
              <a:t>y</a:t>
            </a:r>
            <a:endParaRPr lang="en-US" sz="2400" dirty="0">
              <a:latin typeface="Garamond"/>
              <a:cs typeface="Garamond"/>
            </a:endParaRPr>
          </a:p>
        </p:txBody>
      </p:sp>
    </p:spTree>
    <p:extLst>
      <p:ext uri="{BB962C8B-B14F-4D97-AF65-F5344CB8AC3E}">
        <p14:creationId xmlns:p14="http://schemas.microsoft.com/office/powerpoint/2010/main" val="490782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E12E-4C02-5CA3-8681-3D219829B37F}"/>
              </a:ext>
            </a:extLst>
          </p:cNvPr>
          <p:cNvSpPr>
            <a:spLocks noGrp="1"/>
          </p:cNvSpPr>
          <p:nvPr>
            <p:ph type="title"/>
          </p:nvPr>
        </p:nvSpPr>
        <p:spPr>
          <a:xfrm>
            <a:off x="1141413" y="0"/>
            <a:ext cx="9905998" cy="892881"/>
          </a:xfrm>
        </p:spPr>
        <p:txBody>
          <a:bodyPr/>
          <a:lstStyle/>
          <a:p>
            <a:r>
              <a:rPr lang="en-US" dirty="0">
                <a:solidFill>
                  <a:schemeClr val="bg1"/>
                </a:solidFill>
              </a:rPr>
              <a:t>4.1 SYSTEM DESIGN</a:t>
            </a:r>
          </a:p>
        </p:txBody>
      </p:sp>
      <p:sp>
        <p:nvSpPr>
          <p:cNvPr id="3" name="Content Placeholder 2">
            <a:extLst>
              <a:ext uri="{FF2B5EF4-FFF2-40B4-BE49-F238E27FC236}">
                <a16:creationId xmlns:a16="http://schemas.microsoft.com/office/drawing/2014/main" id="{B2F7E17C-B2CA-D2EF-2165-C2391B54E9FB}"/>
              </a:ext>
            </a:extLst>
          </p:cNvPr>
          <p:cNvSpPr>
            <a:spLocks noGrp="1"/>
          </p:cNvSpPr>
          <p:nvPr>
            <p:ph idx="1"/>
          </p:nvPr>
        </p:nvSpPr>
        <p:spPr>
          <a:xfrm>
            <a:off x="1141412" y="892882"/>
            <a:ext cx="9905999" cy="3377902"/>
          </a:xfrm>
        </p:spPr>
        <p:txBody>
          <a:bodyPr>
            <a:noAutofit/>
          </a:bodyPr>
          <a:lstStyle/>
          <a:p>
            <a:pPr marL="0" indent="0" algn="just">
              <a:lnSpc>
                <a:spcPct val="144000"/>
              </a:lnSpc>
              <a:spcBef>
                <a:spcPts val="825"/>
              </a:spcBef>
              <a:buNone/>
            </a:pPr>
            <a:r>
              <a:rPr lang="en-US" altLang="en-US" sz="1800" dirty="0">
                <a:latin typeface="Times New Roman" panose="02020603050405020304" pitchFamily="18" charset="0"/>
                <a:cs typeface="Times New Roman" panose="02020603050405020304" pitchFamily="18" charset="0"/>
              </a:rPr>
              <a:t>        In  this  section  we  design  structure  of  the  system  before  implementation  of circuit. we use advanced microcontroller called Arduino (ATmega8). It has in built with many components like analog to digital converter, clock of 16 MHz, shift registers. In this project we put the ultrasonic sensor on top of the garbage bin/ dump.</a:t>
            </a:r>
          </a:p>
          <a:p>
            <a:pPr marL="0" indent="0" algn="just">
              <a:lnSpc>
                <a:spcPct val="144000"/>
              </a:lnSpc>
              <a:spcBef>
                <a:spcPts val="813"/>
              </a:spcBef>
              <a:buNone/>
            </a:pPr>
            <a:r>
              <a:rPr lang="en-US" altLang="en-US" sz="1800" dirty="0">
                <a:latin typeface="Times New Roman" panose="02020603050405020304" pitchFamily="18" charset="0"/>
                <a:cs typeface="Times New Roman" panose="02020603050405020304" pitchFamily="18" charset="0"/>
              </a:rPr>
              <a:t>         The output of the ultrasonic sensor is processed by the Arduino and the output is then sent to the GSM module which sends a text message to the concerned person. We have a threshold value of 10cm.Which means that if the distance of  the  sensor  from the  top  of  the  garbage  is  less  than  10cm,  the  output  will come with a message that the basket is full. this mess display on the lcd.</a:t>
            </a:r>
          </a:p>
          <a:p>
            <a:endParaRPr lang="en-US" sz="1800" dirty="0"/>
          </a:p>
        </p:txBody>
      </p:sp>
      <p:cxnSp>
        <p:nvCxnSpPr>
          <p:cNvPr id="4" name="Straight Connector 3">
            <a:extLst>
              <a:ext uri="{FF2B5EF4-FFF2-40B4-BE49-F238E27FC236}">
                <a16:creationId xmlns:a16="http://schemas.microsoft.com/office/drawing/2014/main" id="{4F1A0C5F-8CD6-9BF5-92E6-F58EF3B3CBE0}"/>
              </a:ext>
            </a:extLst>
          </p:cNvPr>
          <p:cNvCxnSpPr>
            <a:cxnSpLocks/>
          </p:cNvCxnSpPr>
          <p:nvPr/>
        </p:nvCxnSpPr>
        <p:spPr>
          <a:xfrm>
            <a:off x="1141412" y="719609"/>
            <a:ext cx="972253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 name="object 6">
            <a:extLst>
              <a:ext uri="{FF2B5EF4-FFF2-40B4-BE49-F238E27FC236}">
                <a16:creationId xmlns:a16="http://schemas.microsoft.com/office/drawing/2014/main" id="{208934DE-6F6B-26FB-0AA5-F75DE9EF73B9}"/>
              </a:ext>
            </a:extLst>
          </p:cNvPr>
          <p:cNvSpPr>
            <a:spLocks noChangeArrowheads="1"/>
          </p:cNvSpPr>
          <p:nvPr/>
        </p:nvSpPr>
        <p:spPr bwMode="auto">
          <a:xfrm>
            <a:off x="1737360" y="4270784"/>
            <a:ext cx="5419725" cy="22606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7" name="TextBox 6">
            <a:extLst>
              <a:ext uri="{FF2B5EF4-FFF2-40B4-BE49-F238E27FC236}">
                <a16:creationId xmlns:a16="http://schemas.microsoft.com/office/drawing/2014/main" id="{DE834BCD-3B1B-B1B1-074F-1BBE456BFF3E}"/>
              </a:ext>
            </a:extLst>
          </p:cNvPr>
          <p:cNvSpPr txBox="1"/>
          <p:nvPr/>
        </p:nvSpPr>
        <p:spPr>
          <a:xfrm>
            <a:off x="7404848" y="4763850"/>
            <a:ext cx="1922032" cy="646331"/>
          </a:xfrm>
          <a:prstGeom prst="rect">
            <a:avLst/>
          </a:prstGeom>
          <a:noFill/>
        </p:spPr>
        <p:txBody>
          <a:bodyPr wrap="square">
            <a:spAutoFit/>
          </a:bodyPr>
          <a:lstStyle/>
          <a:p>
            <a:pPr marL="12700" fontAlgn="auto">
              <a:spcBef>
                <a:spcPts val="0"/>
              </a:spcBef>
              <a:spcAft>
                <a:spcPts val="0"/>
              </a:spcAft>
              <a:defRPr/>
            </a:pPr>
            <a:r>
              <a:rPr lang="en-US" sz="1800" b="1" spc="-10" dirty="0">
                <a:latin typeface="Garamond"/>
                <a:cs typeface="Garamond"/>
              </a:rPr>
              <a:t>4</a:t>
            </a:r>
            <a:r>
              <a:rPr lang="en-US" sz="1800" b="1" spc="-5" dirty="0">
                <a:latin typeface="Garamond"/>
                <a:cs typeface="Garamond"/>
              </a:rPr>
              <a:t>.</a:t>
            </a:r>
            <a:r>
              <a:rPr lang="en-US" sz="1800" b="1" dirty="0">
                <a:latin typeface="Garamond"/>
                <a:cs typeface="Garamond"/>
              </a:rPr>
              <a:t>1</a:t>
            </a:r>
            <a:r>
              <a:rPr lang="en-US" sz="1800" b="1" dirty="0">
                <a:latin typeface="Times New Roman"/>
                <a:cs typeface="Times New Roman"/>
              </a:rPr>
              <a:t> </a:t>
            </a:r>
            <a:r>
              <a:rPr lang="en-US" sz="1800" b="1" spc="-20" dirty="0">
                <a:latin typeface="Garamond"/>
                <a:cs typeface="Garamond"/>
              </a:rPr>
              <a:t>F</a:t>
            </a:r>
            <a:r>
              <a:rPr lang="en-US" sz="1800" b="1" spc="-5" dirty="0">
                <a:latin typeface="Garamond"/>
                <a:cs typeface="Garamond"/>
              </a:rPr>
              <a:t>ig</a:t>
            </a:r>
            <a:r>
              <a:rPr lang="en-US" sz="1800" b="1" spc="-10" dirty="0">
                <a:latin typeface="Garamond"/>
                <a:cs typeface="Garamond"/>
              </a:rPr>
              <a:t>ure</a:t>
            </a:r>
            <a:r>
              <a:rPr lang="en-US" sz="1800" b="1" dirty="0">
                <a:latin typeface="Times New Roman"/>
                <a:cs typeface="Times New Roman"/>
              </a:rPr>
              <a:t> </a:t>
            </a:r>
            <a:r>
              <a:rPr lang="en-US" sz="1800" b="1" dirty="0">
                <a:latin typeface="Garamond"/>
                <a:cs typeface="Garamond"/>
              </a:rPr>
              <a:t>:</a:t>
            </a:r>
            <a:r>
              <a:rPr lang="en-US" sz="1800" b="1" spc="10" dirty="0">
                <a:latin typeface="Times New Roman"/>
                <a:cs typeface="Times New Roman"/>
              </a:rPr>
              <a:t> </a:t>
            </a:r>
            <a:r>
              <a:rPr lang="en-US" b="1" spc="-15" dirty="0">
                <a:latin typeface="Garamond"/>
                <a:cs typeface="Times New Roman"/>
              </a:rPr>
              <a:t>P</a:t>
            </a:r>
            <a:r>
              <a:rPr lang="en-US" sz="1800" b="1" spc="-15" dirty="0">
                <a:latin typeface="Garamond"/>
                <a:cs typeface="Garamond"/>
              </a:rPr>
              <a:t>r</a:t>
            </a:r>
            <a:r>
              <a:rPr lang="en-US" sz="1800" b="1" spc="-5" dirty="0">
                <a:latin typeface="Garamond"/>
                <a:cs typeface="Garamond"/>
              </a:rPr>
              <a:t>oject</a:t>
            </a:r>
            <a:r>
              <a:rPr lang="en-US" sz="1800" b="1" dirty="0">
                <a:latin typeface="Times New Roman"/>
                <a:cs typeface="Times New Roman"/>
              </a:rPr>
              <a:t> </a:t>
            </a:r>
            <a:r>
              <a:rPr lang="en-US" b="1" spc="-5" dirty="0">
                <a:latin typeface="Garamond"/>
                <a:cs typeface="Times New Roman"/>
              </a:rPr>
              <a:t>D</a:t>
            </a:r>
            <a:r>
              <a:rPr lang="en-US" sz="1800" b="1" spc="-10" dirty="0">
                <a:latin typeface="Garamond"/>
                <a:cs typeface="Garamond"/>
              </a:rPr>
              <a:t>ia</a:t>
            </a:r>
            <a:r>
              <a:rPr lang="en-US" sz="1800" b="1" spc="-5" dirty="0">
                <a:latin typeface="Garamond"/>
                <a:cs typeface="Garamond"/>
              </a:rPr>
              <a:t>g</a:t>
            </a:r>
            <a:r>
              <a:rPr lang="en-US" sz="1800" b="1" spc="-10" dirty="0">
                <a:latin typeface="Garamond"/>
                <a:cs typeface="Garamond"/>
              </a:rPr>
              <a:t>r</a:t>
            </a:r>
            <a:r>
              <a:rPr lang="en-US" sz="1800" b="1" spc="10" dirty="0">
                <a:latin typeface="Garamond"/>
                <a:cs typeface="Garamond"/>
              </a:rPr>
              <a:t>a</a:t>
            </a:r>
            <a:r>
              <a:rPr lang="en-US" sz="1800" b="1" spc="-15" dirty="0">
                <a:latin typeface="Garamond"/>
                <a:cs typeface="Garamond"/>
              </a:rPr>
              <a:t>m</a:t>
            </a:r>
            <a:endParaRPr lang="en-US" sz="1800" dirty="0">
              <a:latin typeface="Garamond"/>
              <a:cs typeface="Garamond"/>
            </a:endParaRPr>
          </a:p>
        </p:txBody>
      </p:sp>
    </p:spTree>
    <p:extLst>
      <p:ext uri="{BB962C8B-B14F-4D97-AF65-F5344CB8AC3E}">
        <p14:creationId xmlns:p14="http://schemas.microsoft.com/office/powerpoint/2010/main" val="193334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2ED8B-E01D-4DD0-BB15-443E66E43886}"/>
              </a:ext>
            </a:extLst>
          </p:cNvPr>
          <p:cNvSpPr>
            <a:spLocks noGrp="1"/>
          </p:cNvSpPr>
          <p:nvPr>
            <p:ph idx="1"/>
          </p:nvPr>
        </p:nvSpPr>
        <p:spPr>
          <a:xfrm>
            <a:off x="1141412" y="589280"/>
            <a:ext cx="9905999" cy="6268720"/>
          </a:xfrm>
        </p:spPr>
        <p:txBody>
          <a:bodyPr>
            <a:normAutofit lnSpcReduction="10000"/>
          </a:bodyPr>
          <a:lstStyle/>
          <a:p>
            <a:pPr>
              <a:buFont typeface="Wingdings" panose="05000000000000000000" pitchFamily="2" charset="2"/>
              <a:buChar char="Ø"/>
            </a:pPr>
            <a:r>
              <a:rPr lang="en-US" sz="2800" spc="300" dirty="0">
                <a:latin typeface="Britannic Bold" panose="020B0903060703020204" pitchFamily="34" charset="0"/>
              </a:rPr>
              <a:t>  </a:t>
            </a:r>
            <a:r>
              <a:rPr lang="en-US" sz="2800" spc="300" dirty="0">
                <a:solidFill>
                  <a:schemeClr val="tx2">
                    <a:lumMod val="60000"/>
                    <a:lumOff val="40000"/>
                  </a:schemeClr>
                </a:solidFill>
                <a:latin typeface="Britannic Bold" panose="020B0903060703020204" pitchFamily="34" charset="0"/>
              </a:rPr>
              <a:t>Introduction</a:t>
            </a:r>
          </a:p>
          <a:p>
            <a:pPr>
              <a:buFont typeface="Wingdings" panose="05000000000000000000" pitchFamily="2" charset="2"/>
              <a:buChar char="Ø"/>
            </a:pPr>
            <a:r>
              <a:rPr lang="en-US" sz="2800" spc="300" dirty="0">
                <a:solidFill>
                  <a:schemeClr val="tx2">
                    <a:lumMod val="60000"/>
                    <a:lumOff val="40000"/>
                  </a:schemeClr>
                </a:solidFill>
                <a:latin typeface="Britannic Bold" panose="020B0903060703020204" pitchFamily="34" charset="0"/>
              </a:rPr>
              <a:t>  </a:t>
            </a:r>
            <a:r>
              <a:rPr lang="en-US" sz="2800" spc="300" dirty="0">
                <a:solidFill>
                  <a:schemeClr val="accent2">
                    <a:lumMod val="40000"/>
                    <a:lumOff val="60000"/>
                  </a:schemeClr>
                </a:solidFill>
                <a:latin typeface="Britannic Bold" panose="020B0903060703020204" pitchFamily="34" charset="0"/>
              </a:rPr>
              <a:t>Literature Survey</a:t>
            </a:r>
          </a:p>
          <a:p>
            <a:pPr>
              <a:buFont typeface="Wingdings" panose="05000000000000000000" pitchFamily="2" charset="2"/>
              <a:buChar char="Ø"/>
            </a:pPr>
            <a:r>
              <a:rPr lang="en-US" sz="2800" spc="300" dirty="0">
                <a:solidFill>
                  <a:schemeClr val="tx2">
                    <a:lumMod val="60000"/>
                    <a:lumOff val="40000"/>
                  </a:schemeClr>
                </a:solidFill>
                <a:latin typeface="Britannic Bold" panose="020B0903060703020204" pitchFamily="34" charset="0"/>
              </a:rPr>
              <a:t>  </a:t>
            </a:r>
            <a:r>
              <a:rPr lang="en-US" sz="2800" spc="300" dirty="0">
                <a:solidFill>
                  <a:schemeClr val="accent4">
                    <a:lumMod val="50000"/>
                  </a:schemeClr>
                </a:solidFill>
                <a:latin typeface="Britannic Bold" panose="020B0903060703020204" pitchFamily="34" charset="0"/>
              </a:rPr>
              <a:t>Hardware Requirements</a:t>
            </a:r>
          </a:p>
          <a:p>
            <a:pPr>
              <a:buFont typeface="Wingdings" panose="05000000000000000000" pitchFamily="2" charset="2"/>
              <a:buChar char="Ø"/>
            </a:pPr>
            <a:r>
              <a:rPr lang="en-US" sz="2800" spc="300" dirty="0">
                <a:solidFill>
                  <a:schemeClr val="tx2">
                    <a:lumMod val="60000"/>
                    <a:lumOff val="40000"/>
                  </a:schemeClr>
                </a:solidFill>
                <a:latin typeface="Britannic Bold" panose="020B0903060703020204" pitchFamily="34" charset="0"/>
              </a:rPr>
              <a:t>  </a:t>
            </a:r>
            <a:r>
              <a:rPr lang="en-US" sz="2800" spc="300" dirty="0">
                <a:solidFill>
                  <a:schemeClr val="tx1">
                    <a:lumMod val="50000"/>
                  </a:schemeClr>
                </a:solidFill>
                <a:latin typeface="Britannic Bold" panose="020B0903060703020204" pitchFamily="34" charset="0"/>
              </a:rPr>
              <a:t>System Design</a:t>
            </a:r>
          </a:p>
          <a:p>
            <a:pPr>
              <a:buFont typeface="Wingdings" panose="05000000000000000000" pitchFamily="2" charset="2"/>
              <a:buChar char="Ø"/>
            </a:pPr>
            <a:r>
              <a:rPr lang="en-US" sz="2800" spc="300" dirty="0">
                <a:solidFill>
                  <a:schemeClr val="tx2">
                    <a:lumMod val="60000"/>
                    <a:lumOff val="40000"/>
                  </a:schemeClr>
                </a:solidFill>
                <a:latin typeface="Britannic Bold" panose="020B0903060703020204" pitchFamily="34" charset="0"/>
              </a:rPr>
              <a:t>  </a:t>
            </a:r>
            <a:r>
              <a:rPr lang="en-US" sz="2800" spc="300" dirty="0">
                <a:solidFill>
                  <a:srgbClr val="FFFF00"/>
                </a:solidFill>
                <a:latin typeface="Britannic Bold" panose="020B0903060703020204" pitchFamily="34" charset="0"/>
              </a:rPr>
              <a:t>Hardware Implementation</a:t>
            </a:r>
          </a:p>
          <a:p>
            <a:pPr>
              <a:buFont typeface="Wingdings" panose="05000000000000000000" pitchFamily="2" charset="2"/>
              <a:buChar char="Ø"/>
            </a:pPr>
            <a:r>
              <a:rPr lang="en-US" sz="2800" spc="300" dirty="0">
                <a:solidFill>
                  <a:schemeClr val="tx2">
                    <a:lumMod val="60000"/>
                    <a:lumOff val="40000"/>
                  </a:schemeClr>
                </a:solidFill>
                <a:latin typeface="Britannic Bold" panose="020B0903060703020204" pitchFamily="34" charset="0"/>
              </a:rPr>
              <a:t>  </a:t>
            </a:r>
            <a:r>
              <a:rPr lang="en-US" sz="2800" spc="300" dirty="0">
                <a:solidFill>
                  <a:schemeClr val="bg2">
                    <a:lumMod val="75000"/>
                  </a:schemeClr>
                </a:solidFill>
                <a:latin typeface="Britannic Bold" panose="020B0903060703020204" pitchFamily="34" charset="0"/>
              </a:rPr>
              <a:t>System Testing </a:t>
            </a:r>
          </a:p>
          <a:p>
            <a:pPr>
              <a:buFont typeface="Wingdings" panose="05000000000000000000" pitchFamily="2" charset="2"/>
              <a:buChar char="Ø"/>
            </a:pPr>
            <a:r>
              <a:rPr lang="en-US" sz="2800" spc="300" dirty="0">
                <a:solidFill>
                  <a:schemeClr val="tx2">
                    <a:lumMod val="60000"/>
                    <a:lumOff val="40000"/>
                  </a:schemeClr>
                </a:solidFill>
                <a:latin typeface="Britannic Bold" panose="020B0903060703020204" pitchFamily="34" charset="0"/>
              </a:rPr>
              <a:t>  </a:t>
            </a:r>
            <a:r>
              <a:rPr lang="en-US" sz="2800" spc="300" dirty="0">
                <a:latin typeface="Britannic Bold" panose="020B0903060703020204" pitchFamily="34" charset="0"/>
              </a:rPr>
              <a:t>Advantages</a:t>
            </a:r>
          </a:p>
          <a:p>
            <a:pPr>
              <a:buFont typeface="Wingdings" panose="05000000000000000000" pitchFamily="2" charset="2"/>
              <a:buChar char="Ø"/>
            </a:pPr>
            <a:r>
              <a:rPr lang="en-US" sz="2800" spc="300" dirty="0">
                <a:solidFill>
                  <a:schemeClr val="tx2">
                    <a:lumMod val="60000"/>
                    <a:lumOff val="40000"/>
                  </a:schemeClr>
                </a:solidFill>
                <a:latin typeface="Britannic Bold" panose="020B0903060703020204" pitchFamily="34" charset="0"/>
              </a:rPr>
              <a:t>  </a:t>
            </a:r>
            <a:r>
              <a:rPr lang="en-US" sz="2800" spc="300" dirty="0">
                <a:solidFill>
                  <a:schemeClr val="bg2">
                    <a:lumMod val="40000"/>
                    <a:lumOff val="60000"/>
                  </a:schemeClr>
                </a:solidFill>
                <a:latin typeface="Britannic Bold" panose="020B0903060703020204" pitchFamily="34" charset="0"/>
              </a:rPr>
              <a:t>Applications</a:t>
            </a:r>
            <a:r>
              <a:rPr lang="en-US" sz="2800" spc="300" dirty="0">
                <a:solidFill>
                  <a:schemeClr val="tx2">
                    <a:lumMod val="60000"/>
                    <a:lumOff val="40000"/>
                  </a:schemeClr>
                </a:solidFill>
                <a:latin typeface="Britannic Bold" panose="020B0903060703020204" pitchFamily="34" charset="0"/>
              </a:rPr>
              <a:t> </a:t>
            </a:r>
          </a:p>
          <a:p>
            <a:pPr>
              <a:buFont typeface="Wingdings" panose="05000000000000000000" pitchFamily="2" charset="2"/>
              <a:buChar char="Ø"/>
            </a:pPr>
            <a:r>
              <a:rPr lang="en-US" sz="2800" spc="300" dirty="0">
                <a:solidFill>
                  <a:schemeClr val="tx2">
                    <a:lumMod val="60000"/>
                    <a:lumOff val="40000"/>
                  </a:schemeClr>
                </a:solidFill>
                <a:latin typeface="Britannic Bold" panose="020B0903060703020204" pitchFamily="34" charset="0"/>
              </a:rPr>
              <a:t>  </a:t>
            </a:r>
            <a:r>
              <a:rPr lang="en-US" sz="2800" spc="300" dirty="0">
                <a:solidFill>
                  <a:schemeClr val="accent4"/>
                </a:solidFill>
                <a:latin typeface="Britannic Bold" panose="020B0903060703020204" pitchFamily="34" charset="0"/>
              </a:rPr>
              <a:t>Future Scope</a:t>
            </a:r>
          </a:p>
          <a:p>
            <a:pPr>
              <a:buFont typeface="Wingdings" panose="05000000000000000000" pitchFamily="2" charset="2"/>
              <a:buChar char="Ø"/>
            </a:pPr>
            <a:r>
              <a:rPr lang="en-US" sz="2800" spc="300" dirty="0">
                <a:solidFill>
                  <a:schemeClr val="tx2">
                    <a:lumMod val="60000"/>
                    <a:lumOff val="40000"/>
                  </a:schemeClr>
                </a:solidFill>
                <a:latin typeface="Britannic Bold" panose="020B0903060703020204" pitchFamily="34" charset="0"/>
              </a:rPr>
              <a:t>  </a:t>
            </a:r>
            <a:r>
              <a:rPr lang="en-US" sz="2800" spc="300" dirty="0">
                <a:solidFill>
                  <a:srgbClr val="F7E057"/>
                </a:solidFill>
                <a:latin typeface="Britannic Bold" panose="020B0903060703020204" pitchFamily="34" charset="0"/>
              </a:rPr>
              <a:t>Conclusion</a:t>
            </a:r>
          </a:p>
        </p:txBody>
      </p:sp>
    </p:spTree>
    <p:extLst>
      <p:ext uri="{BB962C8B-B14F-4D97-AF65-F5344CB8AC3E}">
        <p14:creationId xmlns:p14="http://schemas.microsoft.com/office/powerpoint/2010/main" val="520957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EBD3-E18F-9BBF-2E8F-BFAD78A11E47}"/>
              </a:ext>
            </a:extLst>
          </p:cNvPr>
          <p:cNvSpPr>
            <a:spLocks noGrp="1"/>
          </p:cNvSpPr>
          <p:nvPr>
            <p:ph type="title"/>
          </p:nvPr>
        </p:nvSpPr>
        <p:spPr>
          <a:xfrm>
            <a:off x="2630590" y="56930"/>
            <a:ext cx="4098664" cy="824743"/>
          </a:xfrm>
        </p:spPr>
        <p:txBody>
          <a:bodyPr/>
          <a:lstStyle/>
          <a:p>
            <a:r>
              <a:rPr lang="en-US" dirty="0">
                <a:solidFill>
                  <a:schemeClr val="bg1"/>
                </a:solidFill>
              </a:rPr>
              <a:t>4.2  FLOW CHART</a:t>
            </a:r>
          </a:p>
        </p:txBody>
      </p:sp>
      <p:sp>
        <p:nvSpPr>
          <p:cNvPr id="4" name="object 4">
            <a:extLst>
              <a:ext uri="{FF2B5EF4-FFF2-40B4-BE49-F238E27FC236}">
                <a16:creationId xmlns:a16="http://schemas.microsoft.com/office/drawing/2014/main" id="{D1BEE768-7447-40E3-FC52-38CE2F968750}"/>
              </a:ext>
            </a:extLst>
          </p:cNvPr>
          <p:cNvSpPr>
            <a:spLocks noGrp="1" noChangeArrowheads="1"/>
          </p:cNvSpPr>
          <p:nvPr>
            <p:ph idx="1"/>
          </p:nvPr>
        </p:nvSpPr>
        <p:spPr bwMode="auto">
          <a:xfrm>
            <a:off x="2630590" y="938604"/>
            <a:ext cx="5636316" cy="498079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indent="0">
              <a:buNone/>
            </a:pPr>
            <a:endParaRPr lang="en-US" dirty="0"/>
          </a:p>
        </p:txBody>
      </p:sp>
      <p:sp>
        <p:nvSpPr>
          <p:cNvPr id="6" name="TextBox 5">
            <a:extLst>
              <a:ext uri="{FF2B5EF4-FFF2-40B4-BE49-F238E27FC236}">
                <a16:creationId xmlns:a16="http://schemas.microsoft.com/office/drawing/2014/main" id="{C983D5A6-750F-7E7B-A0EB-5F5BA589FCE4}"/>
              </a:ext>
            </a:extLst>
          </p:cNvPr>
          <p:cNvSpPr txBox="1"/>
          <p:nvPr/>
        </p:nvSpPr>
        <p:spPr>
          <a:xfrm>
            <a:off x="3538920" y="6033256"/>
            <a:ext cx="6099586" cy="369332"/>
          </a:xfrm>
          <a:prstGeom prst="rect">
            <a:avLst/>
          </a:prstGeom>
          <a:noFill/>
        </p:spPr>
        <p:txBody>
          <a:bodyPr wrap="square">
            <a:spAutoFit/>
          </a:bodyPr>
          <a:lstStyle/>
          <a:p>
            <a:pPr marL="12700" fontAlgn="auto">
              <a:spcBef>
                <a:spcPts val="0"/>
              </a:spcBef>
              <a:spcAft>
                <a:spcPts val="0"/>
              </a:spcAft>
              <a:defRPr/>
            </a:pPr>
            <a:r>
              <a:rPr lang="en-US" sz="1800" b="1" spc="-5" dirty="0">
                <a:latin typeface="Garamond"/>
                <a:cs typeface="Garamond"/>
              </a:rPr>
              <a:t>4.2</a:t>
            </a:r>
            <a:r>
              <a:rPr lang="en-US" sz="1800" b="1" spc="-5" dirty="0">
                <a:latin typeface="Times New Roman"/>
                <a:cs typeface="Times New Roman"/>
              </a:rPr>
              <a:t> </a:t>
            </a:r>
            <a:r>
              <a:rPr lang="en-US" sz="1800" b="1" spc="-20" dirty="0">
                <a:latin typeface="Garamond"/>
                <a:cs typeface="Garamond"/>
              </a:rPr>
              <a:t>F</a:t>
            </a:r>
            <a:r>
              <a:rPr lang="en-US" sz="1800" b="1" spc="-5" dirty="0">
                <a:latin typeface="Garamond"/>
                <a:cs typeface="Garamond"/>
              </a:rPr>
              <a:t>ig</a:t>
            </a:r>
            <a:r>
              <a:rPr lang="en-US" sz="1800" b="1" spc="-10" dirty="0">
                <a:latin typeface="Garamond"/>
                <a:cs typeface="Garamond"/>
              </a:rPr>
              <a:t>ure</a:t>
            </a:r>
            <a:r>
              <a:rPr lang="en-US" sz="1800" b="1" dirty="0">
                <a:latin typeface="Times New Roman"/>
                <a:cs typeface="Times New Roman"/>
              </a:rPr>
              <a:t> </a:t>
            </a:r>
            <a:r>
              <a:rPr lang="en-US" sz="1800" b="1" dirty="0">
                <a:latin typeface="Garamond"/>
                <a:cs typeface="Garamond"/>
              </a:rPr>
              <a:t>:</a:t>
            </a:r>
            <a:r>
              <a:rPr lang="en-US" sz="1800" b="1" spc="10" dirty="0">
                <a:latin typeface="Times New Roman"/>
                <a:cs typeface="Times New Roman"/>
              </a:rPr>
              <a:t> </a:t>
            </a:r>
            <a:r>
              <a:rPr lang="en-US" sz="1800" b="1" spc="-20" dirty="0">
                <a:latin typeface="Garamond"/>
                <a:cs typeface="Garamond"/>
              </a:rPr>
              <a:t>F</a:t>
            </a:r>
            <a:r>
              <a:rPr lang="en-US" sz="1800" b="1" spc="-5" dirty="0">
                <a:latin typeface="Garamond"/>
                <a:cs typeface="Garamond"/>
              </a:rPr>
              <a:t>lo</a:t>
            </a:r>
            <a:r>
              <a:rPr lang="en-US" sz="1800" b="1" dirty="0">
                <a:latin typeface="Garamond"/>
                <a:cs typeface="Garamond"/>
              </a:rPr>
              <a:t>w</a:t>
            </a:r>
            <a:r>
              <a:rPr lang="en-US" sz="1800" b="1" dirty="0">
                <a:latin typeface="Times New Roman"/>
                <a:cs typeface="Times New Roman"/>
              </a:rPr>
              <a:t> </a:t>
            </a:r>
            <a:r>
              <a:rPr lang="en-US" sz="1800" b="1" spc="-10" dirty="0">
                <a:latin typeface="Garamond"/>
                <a:cs typeface="Garamond"/>
              </a:rPr>
              <a:t>char</a:t>
            </a:r>
            <a:r>
              <a:rPr lang="en-US" sz="1800" b="1" spc="-5" dirty="0">
                <a:latin typeface="Garamond"/>
                <a:cs typeface="Garamond"/>
              </a:rPr>
              <a:t>t</a:t>
            </a:r>
            <a:r>
              <a:rPr lang="en-US" sz="1800" b="1" spc="5" dirty="0">
                <a:latin typeface="Times New Roman"/>
                <a:cs typeface="Times New Roman"/>
              </a:rPr>
              <a:t> </a:t>
            </a:r>
            <a:r>
              <a:rPr lang="en-US" sz="1800" b="1" dirty="0">
                <a:latin typeface="Garamond"/>
                <a:cs typeface="Garamond"/>
              </a:rPr>
              <a:t>of</a:t>
            </a:r>
            <a:r>
              <a:rPr lang="en-US" sz="1800" b="1" spc="-5" dirty="0">
                <a:latin typeface="Times New Roman"/>
                <a:cs typeface="Times New Roman"/>
              </a:rPr>
              <a:t> </a:t>
            </a:r>
            <a:r>
              <a:rPr lang="en-US" sz="1800" b="1" spc="-15" dirty="0">
                <a:latin typeface="Garamond"/>
                <a:cs typeface="Garamond"/>
              </a:rPr>
              <a:t>pr</a:t>
            </a:r>
            <a:r>
              <a:rPr lang="en-US" sz="1800" b="1" spc="-5" dirty="0">
                <a:latin typeface="Garamond"/>
                <a:cs typeface="Garamond"/>
              </a:rPr>
              <a:t>oject</a:t>
            </a:r>
            <a:endParaRPr lang="en-US" sz="1800" dirty="0">
              <a:latin typeface="Garamond"/>
              <a:cs typeface="Garamond"/>
            </a:endParaRPr>
          </a:p>
        </p:txBody>
      </p:sp>
      <p:cxnSp>
        <p:nvCxnSpPr>
          <p:cNvPr id="7" name="Straight Connector 6">
            <a:extLst>
              <a:ext uri="{FF2B5EF4-FFF2-40B4-BE49-F238E27FC236}">
                <a16:creationId xmlns:a16="http://schemas.microsoft.com/office/drawing/2014/main" id="{84EEB9B7-9B96-8B61-1C1D-1F9B84D0A64C}"/>
              </a:ext>
            </a:extLst>
          </p:cNvPr>
          <p:cNvCxnSpPr>
            <a:cxnSpLocks/>
          </p:cNvCxnSpPr>
          <p:nvPr/>
        </p:nvCxnSpPr>
        <p:spPr>
          <a:xfrm>
            <a:off x="2630590" y="708851"/>
            <a:ext cx="563631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1185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06B22-9CE6-71B6-65E7-7837B3BE3E81}"/>
              </a:ext>
            </a:extLst>
          </p:cNvPr>
          <p:cNvSpPr>
            <a:spLocks noGrp="1"/>
          </p:cNvSpPr>
          <p:nvPr>
            <p:ph type="title"/>
          </p:nvPr>
        </p:nvSpPr>
        <p:spPr>
          <a:xfrm>
            <a:off x="1141412" y="0"/>
            <a:ext cx="9905998" cy="726188"/>
          </a:xfrm>
        </p:spPr>
        <p:txBody>
          <a:bodyPr/>
          <a:lstStyle/>
          <a:p>
            <a:r>
              <a:rPr lang="en-US" dirty="0">
                <a:solidFill>
                  <a:schemeClr val="bg1"/>
                </a:solidFill>
              </a:rPr>
              <a:t>5.1 HARDWARE IMPLEMENTATION</a:t>
            </a:r>
          </a:p>
        </p:txBody>
      </p:sp>
      <p:sp>
        <p:nvSpPr>
          <p:cNvPr id="3" name="Content Placeholder 2">
            <a:extLst>
              <a:ext uri="{FF2B5EF4-FFF2-40B4-BE49-F238E27FC236}">
                <a16:creationId xmlns:a16="http://schemas.microsoft.com/office/drawing/2014/main" id="{A41B5F62-FA36-D1D1-727A-AD42366E7919}"/>
              </a:ext>
            </a:extLst>
          </p:cNvPr>
          <p:cNvSpPr>
            <a:spLocks noGrp="1"/>
          </p:cNvSpPr>
          <p:nvPr>
            <p:ph idx="1"/>
          </p:nvPr>
        </p:nvSpPr>
        <p:spPr>
          <a:xfrm>
            <a:off x="807924" y="856419"/>
            <a:ext cx="5119540" cy="5824080"/>
          </a:xfrm>
        </p:spPr>
        <p:txBody>
          <a:bodyPr>
            <a:normAutofit fontScale="55000" lnSpcReduction="20000"/>
          </a:bodyPr>
          <a:lstStyle/>
          <a:p>
            <a:pPr algn="just">
              <a:lnSpc>
                <a:spcPct val="144000"/>
              </a:lnSpc>
              <a:spcBef>
                <a:spcPts val="825"/>
              </a:spcBef>
            </a:pPr>
            <a:r>
              <a:rPr lang="en-US" altLang="en-US" sz="2400" dirty="0">
                <a:latin typeface="Times New Roman" panose="02020603050405020304" pitchFamily="18" charset="0"/>
                <a:cs typeface="Times New Roman" panose="02020603050405020304" pitchFamily="18" charset="0"/>
              </a:rPr>
              <a:t>The  circuit  diagram  for  </a:t>
            </a:r>
            <a:r>
              <a:rPr lang="en-US" altLang="en-US" sz="2400" dirty="0" err="1">
                <a:latin typeface="Times New Roman" panose="02020603050405020304" pitchFamily="18" charset="0"/>
                <a:cs typeface="Times New Roman" panose="02020603050405020304" pitchFamily="18" charset="0"/>
              </a:rPr>
              <a:t>arduino</a:t>
            </a:r>
            <a:r>
              <a:rPr lang="en-US" altLang="en-US" sz="2400" dirty="0">
                <a:latin typeface="Times New Roman" panose="02020603050405020304" pitchFamily="18" charset="0"/>
                <a:cs typeface="Times New Roman" panose="02020603050405020304" pitchFamily="18" charset="0"/>
              </a:rPr>
              <a:t>  and  ultrasonic  sensor  </a:t>
            </a:r>
            <a:r>
              <a:rPr lang="en-US" altLang="en-US" sz="2400" dirty="0" err="1">
                <a:latin typeface="Times New Roman" panose="02020603050405020304" pitchFamily="18" charset="0"/>
                <a:cs typeface="Times New Roman" panose="02020603050405020304" pitchFamily="18" charset="0"/>
              </a:rPr>
              <a:t>Isuseto</a:t>
            </a:r>
            <a:r>
              <a:rPr lang="en-US" altLang="en-US" sz="2400" dirty="0">
                <a:latin typeface="Times New Roman" panose="02020603050405020304" pitchFamily="18" charset="0"/>
                <a:cs typeface="Times New Roman" panose="02020603050405020304" pitchFamily="18" charset="0"/>
              </a:rPr>
              <a:t>  measure  the measure  the  distance.  In  Circuit  connections  Ultrasonic  sensor  module’s “trigger”    and    “</a:t>
            </a:r>
            <a:r>
              <a:rPr lang="en-US" altLang="en-US" sz="2400" dirty="0" err="1">
                <a:latin typeface="Times New Roman" panose="02020603050405020304" pitchFamily="18" charset="0"/>
                <a:cs typeface="Times New Roman" panose="02020603050405020304" pitchFamily="18" charset="0"/>
              </a:rPr>
              <a:t>echo”pins</a:t>
            </a:r>
            <a:r>
              <a:rPr lang="en-US" altLang="en-US" sz="2400" dirty="0">
                <a:latin typeface="Times New Roman" panose="02020603050405020304" pitchFamily="18" charset="0"/>
                <a:cs typeface="Times New Roman" panose="02020603050405020304" pitchFamily="18" charset="0"/>
              </a:rPr>
              <a:t>    are    directly    connected    to    Digital    pin    of arduino.A16x2LCD   is   connected   with   </a:t>
            </a:r>
            <a:r>
              <a:rPr lang="en-US" altLang="en-US" sz="2400" dirty="0" err="1">
                <a:latin typeface="Times New Roman" panose="02020603050405020304" pitchFamily="18" charset="0"/>
                <a:cs typeface="Times New Roman" panose="02020603050405020304" pitchFamily="18" charset="0"/>
              </a:rPr>
              <a:t>arduino</a:t>
            </a:r>
            <a:r>
              <a:rPr lang="en-US" altLang="en-US" sz="2400" dirty="0">
                <a:latin typeface="Times New Roman" panose="02020603050405020304" pitchFamily="18" charset="0"/>
                <a:cs typeface="Times New Roman" panose="02020603050405020304" pitchFamily="18" charset="0"/>
              </a:rPr>
              <a:t>   in   4-bitmode.Control   pin RS,RW And </a:t>
            </a:r>
            <a:r>
              <a:rPr lang="en-US" altLang="en-US" sz="2400" dirty="0" err="1">
                <a:latin typeface="Times New Roman" panose="02020603050405020304" pitchFamily="18" charset="0"/>
                <a:cs typeface="Times New Roman" panose="02020603050405020304" pitchFamily="18" charset="0"/>
              </a:rPr>
              <a:t>En</a:t>
            </a:r>
            <a:r>
              <a:rPr lang="en-US" altLang="en-US" sz="2400" dirty="0">
                <a:latin typeface="Times New Roman" panose="02020603050405020304" pitchFamily="18" charset="0"/>
                <a:cs typeface="Times New Roman" panose="02020603050405020304" pitchFamily="18" charset="0"/>
              </a:rPr>
              <a:t> are directly connected to </a:t>
            </a:r>
            <a:r>
              <a:rPr lang="en-US" altLang="en-US" sz="2400" dirty="0" err="1">
                <a:latin typeface="Times New Roman" panose="02020603050405020304" pitchFamily="18" charset="0"/>
                <a:cs typeface="Times New Roman" panose="02020603050405020304" pitchFamily="18" charset="0"/>
              </a:rPr>
              <a:t>arduino</a:t>
            </a:r>
            <a:r>
              <a:rPr lang="en-US" altLang="en-US" sz="2400" dirty="0">
                <a:latin typeface="Times New Roman" panose="02020603050405020304" pitchFamily="18" charset="0"/>
                <a:cs typeface="Times New Roman" panose="02020603050405020304" pitchFamily="18" charset="0"/>
              </a:rPr>
              <a:t> pin2,GNDand3.And </a:t>
            </a:r>
            <a:r>
              <a:rPr lang="en-US" altLang="en-US" sz="2400" dirty="0" err="1">
                <a:latin typeface="Times New Roman" panose="02020603050405020304" pitchFamily="18" charset="0"/>
                <a:cs typeface="Times New Roman" panose="02020603050405020304" pitchFamily="18" charset="0"/>
              </a:rPr>
              <a:t>datapin</a:t>
            </a:r>
            <a:r>
              <a:rPr lang="en-US" altLang="en-US" sz="2400" dirty="0">
                <a:latin typeface="Times New Roman" panose="02020603050405020304" pitchFamily="18" charset="0"/>
                <a:cs typeface="Times New Roman" panose="02020603050405020304" pitchFamily="18" charset="0"/>
              </a:rPr>
              <a:t> D4-D7 is connected to 4, 5,6 and 7 of </a:t>
            </a:r>
            <a:r>
              <a:rPr lang="en-US" altLang="en-US" sz="2400" dirty="0" err="1">
                <a:latin typeface="Times New Roman" panose="02020603050405020304" pitchFamily="18" charset="0"/>
                <a:cs typeface="Times New Roman" panose="02020603050405020304" pitchFamily="18" charset="0"/>
              </a:rPr>
              <a:t>arduino</a:t>
            </a:r>
            <a:r>
              <a:rPr lang="en-US" altLang="en-US" sz="2400" dirty="0">
                <a:latin typeface="Times New Roman" panose="02020603050405020304" pitchFamily="18" charset="0"/>
                <a:cs typeface="Times New Roman" panose="02020603050405020304" pitchFamily="18" charset="0"/>
              </a:rPr>
              <a:t>. First to fall we need to trigger the ultrasonic sensor module to transmit signal by using </a:t>
            </a:r>
            <a:r>
              <a:rPr lang="en-US" altLang="en-US" sz="2400" dirty="0" err="1">
                <a:latin typeface="Times New Roman" panose="02020603050405020304" pitchFamily="18" charset="0"/>
                <a:cs typeface="Times New Roman" panose="02020603050405020304" pitchFamily="18" charset="0"/>
              </a:rPr>
              <a:t>arduino</a:t>
            </a:r>
            <a:r>
              <a:rPr lang="en-US" altLang="en-US" sz="2400" dirty="0">
                <a:latin typeface="Times New Roman" panose="02020603050405020304" pitchFamily="18" charset="0"/>
                <a:cs typeface="Times New Roman" panose="02020603050405020304" pitchFamily="18" charset="0"/>
              </a:rPr>
              <a:t> And then wait for receive ECHO. Arduino reads the time between trigger in </a:t>
            </a:r>
            <a:r>
              <a:rPr lang="en-US" altLang="en-US" sz="2400" dirty="0" err="1">
                <a:latin typeface="Times New Roman" panose="02020603050405020304" pitchFamily="18" charset="0"/>
                <a:cs typeface="Times New Roman" panose="02020603050405020304" pitchFamily="18" charset="0"/>
              </a:rPr>
              <a:t>gand</a:t>
            </a:r>
            <a:r>
              <a:rPr lang="en-US" altLang="en-US" sz="2400" dirty="0">
                <a:latin typeface="Times New Roman" panose="02020603050405020304" pitchFamily="18" charset="0"/>
                <a:cs typeface="Times New Roman" panose="02020603050405020304" pitchFamily="18" charset="0"/>
              </a:rPr>
              <a:t> Received ECHO.  We  know that  speed of sound  is around 340m/s.so  we  </a:t>
            </a:r>
            <a:r>
              <a:rPr lang="en-US" altLang="en-US" sz="2400" dirty="0" err="1">
                <a:latin typeface="Times New Roman" panose="02020603050405020304" pitchFamily="18" charset="0"/>
                <a:cs typeface="Times New Roman" panose="02020603050405020304" pitchFamily="18" charset="0"/>
              </a:rPr>
              <a:t>cancal</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culate</a:t>
            </a:r>
            <a:r>
              <a:rPr lang="en-US" altLang="en-US" sz="2400" dirty="0">
                <a:latin typeface="Times New Roman" panose="02020603050405020304" pitchFamily="18" charset="0"/>
                <a:cs typeface="Times New Roman" panose="02020603050405020304" pitchFamily="18" charset="0"/>
              </a:rPr>
              <a:t> distance by using given </a:t>
            </a:r>
            <a:r>
              <a:rPr lang="en-US" altLang="en-US" sz="2400" b="1" dirty="0">
                <a:latin typeface="Times New Roman" panose="02020603050405020304" pitchFamily="18" charset="0"/>
                <a:cs typeface="Times New Roman" panose="02020603050405020304" pitchFamily="18" charset="0"/>
              </a:rPr>
              <a:t>formula: Distance=(</a:t>
            </a:r>
            <a:r>
              <a:rPr lang="en-US" altLang="en-US" sz="2400" b="1" dirty="0" err="1">
                <a:latin typeface="Times New Roman" panose="02020603050405020304" pitchFamily="18" charset="0"/>
                <a:cs typeface="Times New Roman" panose="02020603050405020304" pitchFamily="18" charset="0"/>
              </a:rPr>
              <a:t>traveltime</a:t>
            </a:r>
            <a:r>
              <a:rPr lang="en-US" altLang="en-US" sz="2400" b="1" dirty="0">
                <a:latin typeface="Times New Roman" panose="02020603050405020304" pitchFamily="18" charset="0"/>
                <a:cs typeface="Times New Roman" panose="02020603050405020304" pitchFamily="18" charset="0"/>
              </a:rPr>
              <a:t>/2)*</a:t>
            </a:r>
            <a:r>
              <a:rPr lang="en-US" altLang="en-US" sz="2400" b="1" dirty="0" err="1">
                <a:latin typeface="Times New Roman" panose="02020603050405020304" pitchFamily="18" charset="0"/>
                <a:cs typeface="Times New Roman" panose="02020603050405020304" pitchFamily="18" charset="0"/>
              </a:rPr>
              <a:t>speedofsound</a:t>
            </a:r>
            <a:r>
              <a:rPr lang="en-US" altLang="en-US" sz="2400" b="1" dirty="0">
                <a:latin typeface="Times New Roman" panose="02020603050405020304" pitchFamily="18" charset="0"/>
                <a:cs typeface="Times New Roman" panose="02020603050405020304" pitchFamily="18" charset="0"/>
              </a:rPr>
              <a:t>  </a:t>
            </a:r>
          </a:p>
          <a:p>
            <a:pPr algn="just">
              <a:lnSpc>
                <a:spcPct val="144000"/>
              </a:lnSpc>
              <a:spcBef>
                <a:spcPts val="825"/>
              </a:spcBef>
            </a:pPr>
            <a:r>
              <a:rPr lang="en-US" altLang="en-US" sz="2400" dirty="0">
                <a:latin typeface="Times New Roman" panose="02020603050405020304" pitchFamily="18" charset="0"/>
                <a:cs typeface="Times New Roman" panose="02020603050405020304" pitchFamily="18" charset="0"/>
              </a:rPr>
              <a:t>The  </a:t>
            </a:r>
            <a:r>
              <a:rPr lang="en-US" altLang="en-US" sz="2400" dirty="0" err="1">
                <a:latin typeface="Times New Roman" panose="02020603050405020304" pitchFamily="18" charset="0"/>
                <a:cs typeface="Times New Roman" panose="02020603050405020304" pitchFamily="18" charset="0"/>
              </a:rPr>
              <a:t>recived</a:t>
            </a:r>
            <a:r>
              <a:rPr lang="en-US" altLang="en-US" sz="2400" dirty="0">
                <a:latin typeface="Times New Roman" panose="02020603050405020304" pitchFamily="18" charset="0"/>
                <a:cs typeface="Times New Roman" panose="02020603050405020304" pitchFamily="18" charset="0"/>
              </a:rPr>
              <a:t>  single  are  send  to  </a:t>
            </a:r>
            <a:r>
              <a:rPr lang="en-US" altLang="en-US" sz="2400" dirty="0" err="1">
                <a:latin typeface="Times New Roman" panose="02020603050405020304" pitchFamily="18" charset="0"/>
                <a:cs typeface="Times New Roman" panose="02020603050405020304" pitchFamily="18" charset="0"/>
              </a:rPr>
              <a:t>gsm</a:t>
            </a:r>
            <a:r>
              <a:rPr lang="en-US" altLang="en-US" sz="2400" dirty="0">
                <a:latin typeface="Times New Roman" panose="02020603050405020304" pitchFamily="18" charset="0"/>
                <a:cs typeface="Times New Roman" panose="02020603050405020304" pitchFamily="18" charset="0"/>
              </a:rPr>
              <a:t>  module  are  connected  to  </a:t>
            </a:r>
            <a:r>
              <a:rPr lang="en-US" altLang="en-US" sz="2400" dirty="0" err="1">
                <a:latin typeface="Times New Roman" panose="02020603050405020304" pitchFamily="18" charset="0"/>
                <a:cs typeface="Times New Roman" panose="02020603050405020304" pitchFamily="18" charset="0"/>
              </a:rPr>
              <a:t>tx</a:t>
            </a:r>
            <a:r>
              <a:rPr lang="en-US" altLang="en-US" sz="2400" dirty="0">
                <a:latin typeface="Times New Roman" panose="02020603050405020304" pitchFamily="18" charset="0"/>
                <a:cs typeface="Times New Roman" panose="02020603050405020304" pitchFamily="18" charset="0"/>
              </a:rPr>
              <a:t>  and  </a:t>
            </a:r>
            <a:r>
              <a:rPr lang="en-US" altLang="en-US" sz="2400" dirty="0" err="1">
                <a:latin typeface="Times New Roman" panose="02020603050405020304" pitchFamily="18" charset="0"/>
                <a:cs typeface="Times New Roman" panose="02020603050405020304" pitchFamily="18" charset="0"/>
              </a:rPr>
              <a:t>rx</a:t>
            </a:r>
            <a:r>
              <a:rPr lang="en-US" altLang="en-US" sz="2400" dirty="0">
                <a:latin typeface="Times New Roman" panose="02020603050405020304" pitchFamily="18" charset="0"/>
                <a:cs typeface="Times New Roman" panose="02020603050405020304" pitchFamily="18" charset="0"/>
              </a:rPr>
              <a:t>  Pin when garbage are </a:t>
            </a:r>
            <a:r>
              <a:rPr lang="en-US" altLang="en-US" sz="2400" dirty="0" err="1">
                <a:latin typeface="Times New Roman" panose="02020603050405020304" pitchFamily="18" charset="0"/>
                <a:cs typeface="Times New Roman" panose="02020603050405020304" pitchFamily="18" charset="0"/>
              </a:rPr>
              <a:t>Ditected</a:t>
            </a:r>
            <a:r>
              <a:rPr lang="en-US" altLang="en-US" sz="2400" dirty="0">
                <a:latin typeface="Times New Roman" panose="02020603050405020304" pitchFamily="18" charset="0"/>
                <a:cs typeface="Times New Roman" panose="02020603050405020304" pitchFamily="18" charset="0"/>
              </a:rPr>
              <a:t> by ultrasonic </a:t>
            </a:r>
            <a:r>
              <a:rPr lang="en-US" altLang="en-US" sz="2400" dirty="0" err="1">
                <a:latin typeface="Times New Roman" panose="02020603050405020304" pitchFamily="18" charset="0"/>
                <a:cs typeface="Times New Roman" panose="02020603050405020304" pitchFamily="18" charset="0"/>
              </a:rPr>
              <a:t>sensorits</a:t>
            </a:r>
            <a:r>
              <a:rPr lang="en-US" altLang="en-US" sz="2400" dirty="0">
                <a:latin typeface="Times New Roman" panose="02020603050405020304" pitchFamily="18" charset="0"/>
                <a:cs typeface="Times New Roman" panose="02020603050405020304" pitchFamily="18" charset="0"/>
              </a:rPr>
              <a:t> send data to </a:t>
            </a:r>
            <a:r>
              <a:rPr lang="en-US" altLang="en-US" sz="2400" dirty="0" err="1">
                <a:latin typeface="Times New Roman" panose="02020603050405020304" pitchFamily="18" charset="0"/>
                <a:cs typeface="Times New Roman" panose="02020603050405020304" pitchFamily="18" charset="0"/>
              </a:rPr>
              <a:t>arduino</a:t>
            </a:r>
            <a:r>
              <a:rPr lang="en-US" altLang="en-US" sz="2400" dirty="0">
                <a:latin typeface="Times New Roman" panose="02020603050405020304" pitchFamily="18" charset="0"/>
                <a:cs typeface="Times New Roman" panose="02020603050405020304" pitchFamily="18" charset="0"/>
              </a:rPr>
              <a:t> If  dust bines full </a:t>
            </a:r>
            <a:r>
              <a:rPr lang="en-US" altLang="en-US" sz="2400" dirty="0" err="1">
                <a:latin typeface="Times New Roman" panose="02020603050405020304" pitchFamily="18" charset="0"/>
                <a:cs typeface="Times New Roman" panose="02020603050405020304" pitchFamily="18" charset="0"/>
              </a:rPr>
              <a:t>arduino</a:t>
            </a:r>
            <a:r>
              <a:rPr lang="en-US" altLang="en-US" sz="2400" dirty="0">
                <a:latin typeface="Times New Roman" panose="02020603050405020304" pitchFamily="18" charset="0"/>
                <a:cs typeface="Times New Roman" panose="02020603050405020304" pitchFamily="18" charset="0"/>
              </a:rPr>
              <a:t> send data </a:t>
            </a:r>
            <a:r>
              <a:rPr lang="en-US" altLang="en-US" sz="2400" dirty="0" err="1">
                <a:latin typeface="Times New Roman" panose="02020603050405020304" pitchFamily="18" charset="0"/>
                <a:cs typeface="Times New Roman" panose="02020603050405020304" pitchFamily="18" charset="0"/>
              </a:rPr>
              <a:t>serialy</a:t>
            </a:r>
            <a:r>
              <a:rPr lang="en-US" altLang="en-US" sz="2400" dirty="0">
                <a:latin typeface="Times New Roman" panose="02020603050405020304" pitchFamily="18" charset="0"/>
                <a:cs typeface="Times New Roman" panose="02020603050405020304" pitchFamily="18" charset="0"/>
              </a:rPr>
              <a:t> To </a:t>
            </a:r>
            <a:r>
              <a:rPr lang="en-US" altLang="en-US" sz="2400" dirty="0" err="1">
                <a:latin typeface="Times New Roman" panose="02020603050405020304" pitchFamily="18" charset="0"/>
                <a:cs typeface="Times New Roman" panose="02020603050405020304" pitchFamily="18" charset="0"/>
              </a:rPr>
              <a:t>gsm</a:t>
            </a:r>
            <a:r>
              <a:rPr lang="en-US" altLang="en-US" sz="2400" dirty="0">
                <a:latin typeface="Times New Roman" panose="02020603050405020304" pitchFamily="18" charset="0"/>
                <a:cs typeface="Times New Roman" panose="02020603050405020304" pitchFamily="18" charset="0"/>
              </a:rPr>
              <a:t> and </a:t>
            </a:r>
            <a:r>
              <a:rPr lang="en-US" altLang="en-US" sz="2400" dirty="0" err="1">
                <a:latin typeface="Times New Roman" panose="02020603050405020304" pitchFamily="18" charset="0"/>
                <a:cs typeface="Times New Roman" panose="02020603050405020304" pitchFamily="18" charset="0"/>
              </a:rPr>
              <a:t>gsm</a:t>
            </a:r>
            <a:r>
              <a:rPr lang="en-US" altLang="en-US" sz="2400" dirty="0">
                <a:latin typeface="Times New Roman" panose="02020603050405020304" pitchFamily="18" charset="0"/>
                <a:cs typeface="Times New Roman" panose="02020603050405020304" pitchFamily="18" charset="0"/>
              </a:rPr>
              <a:t> is send to mobile. Also the output will come with a message that the basket is full this mess display on the lcd.</a:t>
            </a:r>
            <a:endParaRPr lang="en-US" altLang="en-US" sz="2400" dirty="0">
              <a:latin typeface="Garamond" panose="02020404030301010803" pitchFamily="18" charset="0"/>
              <a:ea typeface="Garamond" panose="02020404030301010803" pitchFamily="18" charset="0"/>
              <a:cs typeface="Garamond" panose="02020404030301010803" pitchFamily="18" charset="0"/>
            </a:endParaRPr>
          </a:p>
          <a:p>
            <a:endParaRPr lang="en-US" dirty="0"/>
          </a:p>
        </p:txBody>
      </p:sp>
      <p:sp>
        <p:nvSpPr>
          <p:cNvPr id="4" name="Content Placeholder 2">
            <a:extLst>
              <a:ext uri="{FF2B5EF4-FFF2-40B4-BE49-F238E27FC236}">
                <a16:creationId xmlns:a16="http://schemas.microsoft.com/office/drawing/2014/main" id="{132CB91D-0C54-B8A6-07AD-BEDB97A688F2}"/>
              </a:ext>
            </a:extLst>
          </p:cNvPr>
          <p:cNvSpPr txBox="1">
            <a:spLocks/>
          </p:cNvSpPr>
          <p:nvPr/>
        </p:nvSpPr>
        <p:spPr>
          <a:xfrm>
            <a:off x="1141411" y="1044631"/>
            <a:ext cx="9905999" cy="54960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
        <p:nvSpPr>
          <p:cNvPr id="5" name="object 4">
            <a:extLst>
              <a:ext uri="{FF2B5EF4-FFF2-40B4-BE49-F238E27FC236}">
                <a16:creationId xmlns:a16="http://schemas.microsoft.com/office/drawing/2014/main" id="{18CB3E3D-064B-5D17-1F44-7EDE15805FEA}"/>
              </a:ext>
            </a:extLst>
          </p:cNvPr>
          <p:cNvSpPr>
            <a:spLocks noChangeArrowheads="1"/>
          </p:cNvSpPr>
          <p:nvPr/>
        </p:nvSpPr>
        <p:spPr bwMode="auto">
          <a:xfrm>
            <a:off x="6002768" y="856419"/>
            <a:ext cx="5705475" cy="4887074"/>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r>
              <a:rPr lang="en-US" altLang="en-US" sz="1400" b="1">
                <a:solidFill>
                  <a:prstClr val="white"/>
                </a:solidFill>
                <a:latin typeface="Garamond" panose="02020404030301010803" pitchFamily="18" charset="0"/>
                <a:ea typeface="Garamond" panose="02020404030301010803" pitchFamily="18" charset="0"/>
                <a:cs typeface="Garamond" panose="02020404030301010803" pitchFamily="18" charset="0"/>
              </a:rPr>
              <a:t>5.1</a:t>
            </a:r>
            <a:r>
              <a:rPr lang="en-US" altLang="en-US" sz="1400" b="1">
                <a:solidFill>
                  <a:prstClr val="white"/>
                </a:solidFill>
                <a:latin typeface="Times New Roman" panose="02020603050405020304" pitchFamily="18" charset="0"/>
                <a:cs typeface="Times New Roman" panose="02020603050405020304" pitchFamily="18" charset="0"/>
              </a:rPr>
              <a:t> </a:t>
            </a:r>
            <a:r>
              <a:rPr lang="en-US" altLang="en-US" sz="1400" b="1">
                <a:solidFill>
                  <a:prstClr val="white"/>
                </a:solidFill>
                <a:latin typeface="Garamond" panose="02020404030301010803" pitchFamily="18" charset="0"/>
                <a:ea typeface="Garamond" panose="02020404030301010803" pitchFamily="18" charset="0"/>
                <a:cs typeface="Garamond" panose="02020404030301010803" pitchFamily="18" charset="0"/>
              </a:rPr>
              <a:t>Figure</a:t>
            </a:r>
            <a:r>
              <a:rPr lang="en-US" altLang="en-US" sz="1400" b="1">
                <a:solidFill>
                  <a:prstClr val="white"/>
                </a:solidFill>
                <a:latin typeface="Times New Roman" panose="02020603050405020304" pitchFamily="18" charset="0"/>
                <a:cs typeface="Times New Roman" panose="02020603050405020304" pitchFamily="18" charset="0"/>
              </a:rPr>
              <a:t> </a:t>
            </a:r>
            <a:r>
              <a:rPr lang="en-US" altLang="en-US" sz="1400" b="1">
                <a:solidFill>
                  <a:prstClr val="white"/>
                </a:solidFill>
                <a:latin typeface="Garamond" panose="02020404030301010803" pitchFamily="18" charset="0"/>
                <a:ea typeface="Garamond" panose="02020404030301010803" pitchFamily="18" charset="0"/>
                <a:cs typeface="Garamond" panose="02020404030301010803" pitchFamily="18" charset="0"/>
              </a:rPr>
              <a:t>:</a:t>
            </a:r>
            <a:r>
              <a:rPr lang="en-US" altLang="en-US" sz="1400" b="1">
                <a:solidFill>
                  <a:prstClr val="white"/>
                </a:solidFill>
                <a:latin typeface="Times New Roman" panose="02020603050405020304" pitchFamily="18" charset="0"/>
                <a:cs typeface="Times New Roman" panose="02020603050405020304" pitchFamily="18" charset="0"/>
              </a:rPr>
              <a:t> </a:t>
            </a:r>
            <a:r>
              <a:rPr lang="en-US" altLang="en-US" sz="1400" b="1">
                <a:solidFill>
                  <a:prstClr val="white"/>
                </a:solidFill>
                <a:latin typeface="Garamond" panose="02020404030301010803" pitchFamily="18" charset="0"/>
                <a:ea typeface="Garamond" panose="02020404030301010803" pitchFamily="18" charset="0"/>
                <a:cs typeface="Garamond" panose="02020404030301010803" pitchFamily="18" charset="0"/>
              </a:rPr>
              <a:t>circuit</a:t>
            </a:r>
            <a:r>
              <a:rPr lang="en-US" altLang="en-US" sz="1400" b="1">
                <a:solidFill>
                  <a:prstClr val="white"/>
                </a:solidFill>
                <a:latin typeface="Times New Roman" panose="02020603050405020304" pitchFamily="18" charset="0"/>
                <a:cs typeface="Times New Roman" panose="02020603050405020304" pitchFamily="18" charset="0"/>
              </a:rPr>
              <a:t> </a:t>
            </a:r>
            <a:r>
              <a:rPr lang="en-US" altLang="en-US" sz="1400" b="1">
                <a:solidFill>
                  <a:prstClr val="white"/>
                </a:solidFill>
                <a:latin typeface="Garamond" panose="02020404030301010803" pitchFamily="18" charset="0"/>
                <a:ea typeface="Garamond" panose="02020404030301010803" pitchFamily="18" charset="0"/>
                <a:cs typeface="Garamond" panose="02020404030301010803" pitchFamily="18" charset="0"/>
              </a:rPr>
              <a:t>diagram</a:t>
            </a:r>
            <a:endParaRPr lang="en-US" altLang="en-US" sz="1400" dirty="0">
              <a:solidFill>
                <a:prstClr val="white"/>
              </a:solidFill>
              <a:latin typeface="Garamond" panose="02020404030301010803" pitchFamily="18" charset="0"/>
              <a:ea typeface="Garamond" panose="02020404030301010803" pitchFamily="18" charset="0"/>
              <a:cs typeface="Garamond" panose="02020404030301010803" pitchFamily="18" charset="0"/>
            </a:endParaRPr>
          </a:p>
        </p:txBody>
      </p:sp>
      <p:sp>
        <p:nvSpPr>
          <p:cNvPr id="7" name="TextBox 6">
            <a:extLst>
              <a:ext uri="{FF2B5EF4-FFF2-40B4-BE49-F238E27FC236}">
                <a16:creationId xmlns:a16="http://schemas.microsoft.com/office/drawing/2014/main" id="{354D3B7F-7A49-F4C6-C477-A52EC51C2840}"/>
              </a:ext>
            </a:extLst>
          </p:cNvPr>
          <p:cNvSpPr txBox="1"/>
          <p:nvPr/>
        </p:nvSpPr>
        <p:spPr>
          <a:xfrm>
            <a:off x="7342094" y="5772739"/>
            <a:ext cx="3575622" cy="369332"/>
          </a:xfrm>
          <a:prstGeom prst="rect">
            <a:avLst/>
          </a:prstGeom>
          <a:noFill/>
        </p:spPr>
        <p:txBody>
          <a:bodyPr wrap="square">
            <a:spAutoFit/>
          </a:bodyPr>
          <a:lstStyle/>
          <a:p>
            <a:r>
              <a:rPr lang="en-US" altLang="en-US" sz="1800" b="1" dirty="0">
                <a:latin typeface="Garamond" panose="02020404030301010803" pitchFamily="18" charset="0"/>
                <a:ea typeface="Garamond" panose="02020404030301010803" pitchFamily="18" charset="0"/>
                <a:cs typeface="Garamond" panose="02020404030301010803" pitchFamily="18" charset="0"/>
              </a:rPr>
              <a:t>5.1</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Figure</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circuit</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Garamond" panose="02020404030301010803" pitchFamily="18" charset="0"/>
                <a:ea typeface="Garamond" panose="02020404030301010803" pitchFamily="18" charset="0"/>
                <a:cs typeface="Garamond" panose="02020404030301010803" pitchFamily="18" charset="0"/>
              </a:rPr>
              <a:t>diagram</a:t>
            </a:r>
            <a:endParaRPr lang="en-US" altLang="en-US" sz="1800" dirty="0">
              <a:latin typeface="Garamond" panose="02020404030301010803" pitchFamily="18" charset="0"/>
              <a:ea typeface="Garamond" panose="02020404030301010803" pitchFamily="18" charset="0"/>
              <a:cs typeface="Garamond" panose="02020404030301010803" pitchFamily="18" charset="0"/>
            </a:endParaRPr>
          </a:p>
        </p:txBody>
      </p:sp>
      <p:cxnSp>
        <p:nvCxnSpPr>
          <p:cNvPr id="8" name="Straight Connector 7">
            <a:extLst>
              <a:ext uri="{FF2B5EF4-FFF2-40B4-BE49-F238E27FC236}">
                <a16:creationId xmlns:a16="http://schemas.microsoft.com/office/drawing/2014/main" id="{BDBE69CF-02E7-F9D1-B07D-E3E0129D6845}"/>
              </a:ext>
            </a:extLst>
          </p:cNvPr>
          <p:cNvCxnSpPr>
            <a:cxnSpLocks/>
          </p:cNvCxnSpPr>
          <p:nvPr/>
        </p:nvCxnSpPr>
        <p:spPr>
          <a:xfrm>
            <a:off x="1141411" y="708851"/>
            <a:ext cx="1056683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8284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7BA4-9206-596A-747D-1275EEA900DF}"/>
              </a:ext>
            </a:extLst>
          </p:cNvPr>
          <p:cNvSpPr>
            <a:spLocks noGrp="1"/>
          </p:cNvSpPr>
          <p:nvPr>
            <p:ph type="title"/>
          </p:nvPr>
        </p:nvSpPr>
        <p:spPr>
          <a:xfrm>
            <a:off x="1141413" y="136216"/>
            <a:ext cx="9905998" cy="683157"/>
          </a:xfrm>
        </p:spPr>
        <p:txBody>
          <a:bodyPr/>
          <a:lstStyle/>
          <a:p>
            <a:r>
              <a:rPr lang="en-US" altLang="en-US" sz="3600" b="1" dirty="0">
                <a:solidFill>
                  <a:schemeClr val="bg1"/>
                </a:solidFill>
                <a:ea typeface="Segoe UI Emoji" panose="020B0502040204020203" pitchFamily="34" charset="0"/>
                <a:cs typeface="Times New Roman" panose="02020603050405020304" pitchFamily="18" charset="0"/>
              </a:rPr>
              <a:t>5.2  Software implementation</a:t>
            </a:r>
            <a:endParaRPr lang="en-US" dirty="0">
              <a:solidFill>
                <a:schemeClr val="bg1"/>
              </a:solidFill>
              <a:ea typeface="Segoe UI Emoji" panose="020B0502040204020203" pitchFamily="34" charset="0"/>
            </a:endParaRPr>
          </a:p>
        </p:txBody>
      </p:sp>
      <p:sp>
        <p:nvSpPr>
          <p:cNvPr id="3" name="Content Placeholder 2">
            <a:extLst>
              <a:ext uri="{FF2B5EF4-FFF2-40B4-BE49-F238E27FC236}">
                <a16:creationId xmlns:a16="http://schemas.microsoft.com/office/drawing/2014/main" id="{F34456E1-8481-5500-4DF5-150FFB4C22D2}"/>
              </a:ext>
            </a:extLst>
          </p:cNvPr>
          <p:cNvSpPr>
            <a:spLocks noGrp="1"/>
          </p:cNvSpPr>
          <p:nvPr>
            <p:ph idx="1"/>
          </p:nvPr>
        </p:nvSpPr>
        <p:spPr>
          <a:xfrm>
            <a:off x="1141412" y="1000462"/>
            <a:ext cx="9905999" cy="4790740"/>
          </a:xfrm>
        </p:spPr>
        <p:txBody>
          <a:bodyPr>
            <a:normAutofit fontScale="85000" lnSpcReduction="20000"/>
          </a:bodyPr>
          <a:lstStyle/>
          <a:p>
            <a:r>
              <a:rPr lang="en-US" altLang="en-US" sz="2400" dirty="0">
                <a:latin typeface="Times New Roman" panose="02020603050405020304" pitchFamily="18" charset="0"/>
                <a:cs typeface="Times New Roman" panose="02020603050405020304" pitchFamily="18" charset="0"/>
              </a:rPr>
              <a:t>The  open-source  Arduino  Software  (IDE)  makes  it  easy  to  write  code  and upload  it  to  the  board.  It  runs  on  Windows,  Mac  OS  X,  and  Linux.  The environment is written in Java and based on Processing and other open-source software.  This  software  can  be  used  with  any  Arduino  board.  The  Arduino development  environment  contains  a  text  editor  for  writing  code,  a  message area, a text console, a toolbar with buttons for common functions, and a series of menus.</a:t>
            </a:r>
          </a:p>
          <a:p>
            <a:r>
              <a:rPr lang="en-US" altLang="en-US" sz="2400" dirty="0">
                <a:latin typeface="Times New Roman" panose="02020603050405020304" pitchFamily="18" charset="0"/>
                <a:cs typeface="Times New Roman" panose="02020603050405020304" pitchFamily="18" charset="0"/>
              </a:rPr>
              <a:t>It  connects  to  the  Arduino  hardware  to  upload  programs  and  communicate with them. Software written using Arduino are called sketches. These sketches are written in the text editor. Sketches are saved with the file extension . It has features  for  cutting  for  searching/replacing  text.  The  message  area  gives feedback  while  saving  and  exporting  and  also  displays  errors.  The  console displays  text  output  by  the  Arduino  environment  including  complete  error messages and other information. The bottom right-hand corner of the window displays  the  current  board  and  serial  port.  The  toolbar  buttons  allow  you  to verify  and  upload  programs,  create,  open,  and  save  sketches,  and  open  the serial monitor.</a:t>
            </a:r>
          </a:p>
          <a:p>
            <a:endParaRPr lang="en-US" altLang="en-US" sz="2400" dirty="0">
              <a:latin typeface="Times New Roman" panose="02020603050405020304" pitchFamily="18" charset="0"/>
              <a:cs typeface="Times New Roman" panose="02020603050405020304" pitchFamily="18" charset="0"/>
            </a:endParaRPr>
          </a:p>
          <a:p>
            <a:pPr marL="0" indent="0">
              <a:buNone/>
            </a:pPr>
            <a:endParaRPr lang="en-US" dirty="0"/>
          </a:p>
        </p:txBody>
      </p:sp>
      <p:cxnSp>
        <p:nvCxnSpPr>
          <p:cNvPr id="4" name="Straight Connector 3">
            <a:extLst>
              <a:ext uri="{FF2B5EF4-FFF2-40B4-BE49-F238E27FC236}">
                <a16:creationId xmlns:a16="http://schemas.microsoft.com/office/drawing/2014/main" id="{494C0FA1-9D80-EB3C-8171-C01ED03BCF44}"/>
              </a:ext>
            </a:extLst>
          </p:cNvPr>
          <p:cNvCxnSpPr>
            <a:cxnSpLocks/>
          </p:cNvCxnSpPr>
          <p:nvPr/>
        </p:nvCxnSpPr>
        <p:spPr>
          <a:xfrm>
            <a:off x="1141412" y="796704"/>
            <a:ext cx="965926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6564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E975-D491-D399-2BA1-458E472A7BEE}"/>
              </a:ext>
            </a:extLst>
          </p:cNvPr>
          <p:cNvSpPr>
            <a:spLocks noGrp="1"/>
          </p:cNvSpPr>
          <p:nvPr>
            <p:ph type="title"/>
          </p:nvPr>
        </p:nvSpPr>
        <p:spPr>
          <a:xfrm>
            <a:off x="1141413" y="0"/>
            <a:ext cx="9905998" cy="747703"/>
          </a:xfrm>
        </p:spPr>
        <p:txBody>
          <a:bodyPr/>
          <a:lstStyle/>
          <a:p>
            <a:r>
              <a:rPr lang="en-US" dirty="0">
                <a:solidFill>
                  <a:schemeClr val="bg1"/>
                </a:solidFill>
              </a:rPr>
              <a:t>6.1 SYSTEM TESTING</a:t>
            </a:r>
          </a:p>
        </p:txBody>
      </p:sp>
      <p:sp>
        <p:nvSpPr>
          <p:cNvPr id="3" name="Content Placeholder 2">
            <a:extLst>
              <a:ext uri="{FF2B5EF4-FFF2-40B4-BE49-F238E27FC236}">
                <a16:creationId xmlns:a16="http://schemas.microsoft.com/office/drawing/2014/main" id="{24B7B2C7-8E43-B802-C52A-B34C6A56AB42}"/>
              </a:ext>
            </a:extLst>
          </p:cNvPr>
          <p:cNvSpPr>
            <a:spLocks noGrp="1"/>
          </p:cNvSpPr>
          <p:nvPr>
            <p:ph idx="1"/>
          </p:nvPr>
        </p:nvSpPr>
        <p:spPr>
          <a:xfrm>
            <a:off x="1141413" y="1097281"/>
            <a:ext cx="9756084" cy="4959276"/>
          </a:xfrm>
        </p:spPr>
        <p:txBody>
          <a:bodyPr>
            <a:normAutofit lnSpcReduction="10000"/>
          </a:bodyPr>
          <a:lstStyle/>
          <a:p>
            <a:pPr marL="457200" lvl="1" indent="0" algn="just">
              <a:buNone/>
            </a:pPr>
            <a:r>
              <a:rPr lang="en-US" altLang="en-US" sz="1600" b="1" dirty="0">
                <a:solidFill>
                  <a:schemeClr val="bg1"/>
                </a:solidFill>
                <a:latin typeface="Times New Roman" panose="02020603050405020304" pitchFamily="18" charset="0"/>
                <a:cs typeface="Times New Roman" panose="02020603050405020304" pitchFamily="18" charset="0"/>
              </a:rPr>
              <a:t>6.1  Test approach</a:t>
            </a:r>
            <a:endParaRPr lang="en-US" altLang="en-US" sz="1600" dirty="0">
              <a:solidFill>
                <a:schemeClr val="bg1"/>
              </a:solidFill>
              <a:latin typeface="Times New Roman" panose="02020603050405020304" pitchFamily="18" charset="0"/>
              <a:cs typeface="Times New Roman" panose="02020603050405020304" pitchFamily="18" charset="0"/>
            </a:endParaRPr>
          </a:p>
          <a:p>
            <a:pPr algn="just">
              <a:lnSpc>
                <a:spcPct val="144000"/>
              </a:lnSpc>
              <a:spcBef>
                <a:spcPts val="25"/>
              </a:spcBef>
            </a:pPr>
            <a:r>
              <a:rPr lang="en-US" altLang="en-US" sz="1600" dirty="0">
                <a:latin typeface="Times New Roman" panose="02020603050405020304" pitchFamily="18" charset="0"/>
                <a:cs typeface="Times New Roman" panose="02020603050405020304" pitchFamily="18" charset="0"/>
              </a:rPr>
              <a:t>We  will  test  the project  in  two  stages:  software  and hardware. The  software part is to be tested via the Arduino IDE, whereas the hardware part has to be tested  physically.  It  is  necessary  to  check  whether  the  system  is  working properly or not. To check whether the readings are accurate, we will check the distance pointed out by the sensor by a meter tap</a:t>
            </a:r>
          </a:p>
          <a:p>
            <a:pPr marL="0" indent="0" algn="just">
              <a:lnSpc>
                <a:spcPct val="144000"/>
              </a:lnSpc>
              <a:spcBef>
                <a:spcPts val="25"/>
              </a:spcBef>
              <a:buNone/>
            </a:pPr>
            <a:r>
              <a:rPr lang="en-US" altLang="en-US" sz="1600" b="1" dirty="0">
                <a:solidFill>
                  <a:schemeClr val="bg1"/>
                </a:solidFill>
                <a:latin typeface="Times New Roman" panose="02020603050405020304" pitchFamily="18" charset="0"/>
                <a:cs typeface="Times New Roman" panose="02020603050405020304" pitchFamily="18" charset="0"/>
              </a:rPr>
              <a:t>          6.2  Features to be tested</a:t>
            </a:r>
            <a:endParaRPr lang="en-US" altLang="en-US" sz="1600" dirty="0">
              <a:solidFill>
                <a:schemeClr val="bg1"/>
              </a:solidFill>
              <a:latin typeface="Times New Roman" panose="02020603050405020304" pitchFamily="18" charset="0"/>
              <a:cs typeface="Times New Roman" panose="02020603050405020304" pitchFamily="18" charset="0"/>
            </a:endParaRPr>
          </a:p>
          <a:p>
            <a:pPr algn="just">
              <a:lnSpc>
                <a:spcPct val="144000"/>
              </a:lnSpc>
              <a:spcBef>
                <a:spcPts val="38"/>
              </a:spcBef>
            </a:pPr>
            <a:r>
              <a:rPr lang="en-US" altLang="en-US" sz="1600" dirty="0">
                <a:latin typeface="Times New Roman" panose="02020603050405020304" pitchFamily="18" charset="0"/>
                <a:cs typeface="Times New Roman" panose="02020603050405020304" pitchFamily="18" charset="0"/>
              </a:rPr>
              <a:t>After  building  the  whole  circuit  we  test  it,  testing  procedure  is  given  This project should satisfy some features. Features to be tested as follows:</a:t>
            </a:r>
          </a:p>
          <a:p>
            <a:pPr lvl="2" algn="just">
              <a:lnSpc>
                <a:spcPct val="144000"/>
              </a:lnSpc>
              <a:spcBef>
                <a:spcPts val="88"/>
              </a:spcBef>
              <a:buFont typeface="Symbol" panose="05050102010706020507" pitchFamily="18" charset="2"/>
              <a:buChar char=""/>
            </a:pPr>
            <a:r>
              <a:rPr lang="en-US" altLang="en-US" sz="1600" dirty="0">
                <a:latin typeface="Times New Roman" panose="02020603050405020304" pitchFamily="18" charset="0"/>
                <a:cs typeface="Times New Roman" panose="02020603050405020304" pitchFamily="18" charset="0"/>
              </a:rPr>
              <a:t>The ultrasonic sensor should give proper output. To check whether the output is accurate or not, the output of the sensor will be checked against a meter tape.</a:t>
            </a:r>
          </a:p>
          <a:p>
            <a:pPr lvl="2" algn="just">
              <a:lnSpc>
                <a:spcPct val="144000"/>
              </a:lnSpc>
              <a:spcBef>
                <a:spcPts val="100"/>
              </a:spcBef>
              <a:buFont typeface="Symbol" panose="05050102010706020507" pitchFamily="18" charset="2"/>
              <a:buChar char=""/>
            </a:pPr>
            <a:r>
              <a:rPr lang="en-US" altLang="en-US" sz="1600" dirty="0">
                <a:latin typeface="Times New Roman" panose="02020603050405020304" pitchFamily="18" charset="0"/>
                <a:cs typeface="Times New Roman" panose="02020603050405020304" pitchFamily="18" charset="0"/>
              </a:rPr>
              <a:t>The  </a:t>
            </a:r>
            <a:r>
              <a:rPr lang="en-US" altLang="en-US" sz="1600" dirty="0" err="1">
                <a:latin typeface="Times New Roman" panose="02020603050405020304" pitchFamily="18" charset="0"/>
                <a:cs typeface="Times New Roman" panose="02020603050405020304" pitchFamily="18" charset="0"/>
              </a:rPr>
              <a:t>arduino</a:t>
            </a:r>
            <a:r>
              <a:rPr lang="en-US" altLang="en-US" sz="1600" dirty="0">
                <a:latin typeface="Times New Roman" panose="02020603050405020304" pitchFamily="18" charset="0"/>
                <a:cs typeface="Times New Roman" panose="02020603050405020304" pitchFamily="18" charset="0"/>
              </a:rPr>
              <a:t>  board  should  show  the  distance  in  the  serial  monitor.  So should the Node MCU.</a:t>
            </a:r>
          </a:p>
          <a:p>
            <a:pPr lvl="2" algn="just">
              <a:lnSpc>
                <a:spcPct val="144000"/>
              </a:lnSpc>
              <a:spcBef>
                <a:spcPts val="88"/>
              </a:spcBef>
              <a:buFont typeface="Symbol" panose="05050102010706020507" pitchFamily="18" charset="2"/>
              <a:buChar char=""/>
            </a:pPr>
            <a:r>
              <a:rPr lang="en-US" altLang="en-US" sz="1600" dirty="0">
                <a:latin typeface="Times New Roman" panose="02020603050405020304" pitchFamily="18" charset="0"/>
                <a:cs typeface="Times New Roman" panose="02020603050405020304" pitchFamily="18" charset="0"/>
              </a:rPr>
              <a:t>The GSM module should send messages after the specified delay. If the text  messages  are  reaching  the  phone,  that  means  the  GSM  module  is working. It should make a small ringing sound, when it sends messages.</a:t>
            </a:r>
          </a:p>
          <a:p>
            <a:endParaRPr lang="en-US" dirty="0"/>
          </a:p>
        </p:txBody>
      </p:sp>
      <p:cxnSp>
        <p:nvCxnSpPr>
          <p:cNvPr id="6" name="Straight Connector 5">
            <a:extLst>
              <a:ext uri="{FF2B5EF4-FFF2-40B4-BE49-F238E27FC236}">
                <a16:creationId xmlns:a16="http://schemas.microsoft.com/office/drawing/2014/main" id="{90E4E50D-715C-D560-8FD9-BA35C5D399AD}"/>
              </a:ext>
            </a:extLst>
          </p:cNvPr>
          <p:cNvCxnSpPr>
            <a:cxnSpLocks/>
          </p:cNvCxnSpPr>
          <p:nvPr/>
        </p:nvCxnSpPr>
        <p:spPr>
          <a:xfrm>
            <a:off x="1141413" y="667612"/>
            <a:ext cx="965926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45776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965D-FA10-A985-B229-37EF5E25CEF1}"/>
              </a:ext>
            </a:extLst>
          </p:cNvPr>
          <p:cNvSpPr>
            <a:spLocks noGrp="1"/>
          </p:cNvSpPr>
          <p:nvPr>
            <p:ph type="title"/>
          </p:nvPr>
        </p:nvSpPr>
        <p:spPr>
          <a:xfrm>
            <a:off x="1141411" y="349942"/>
            <a:ext cx="9905998" cy="613187"/>
          </a:xfrm>
        </p:spPr>
        <p:txBody>
          <a:bodyPr>
            <a:normAutofit fontScale="90000"/>
          </a:bodyPr>
          <a:lstStyle/>
          <a:p>
            <a:r>
              <a:rPr lang="en-US" altLang="en-US" sz="3600" b="1" dirty="0">
                <a:solidFill>
                  <a:schemeClr val="bg1"/>
                </a:solidFill>
                <a:latin typeface="Times New Roman" panose="02020603050405020304" pitchFamily="18" charset="0"/>
                <a:cs typeface="Times New Roman" panose="02020603050405020304" pitchFamily="18" charset="0"/>
              </a:rPr>
              <a:t>6.2.2 Testing tools and environment</a:t>
            </a:r>
            <a:br>
              <a:rPr lang="en-US" altLang="en-US" sz="36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C3C7E1A-53FC-61EC-D3C5-14F783D0E836}"/>
              </a:ext>
            </a:extLst>
          </p:cNvPr>
          <p:cNvSpPr>
            <a:spLocks noGrp="1"/>
          </p:cNvSpPr>
          <p:nvPr>
            <p:ph idx="1"/>
          </p:nvPr>
        </p:nvSpPr>
        <p:spPr>
          <a:xfrm>
            <a:off x="1018044" y="1312433"/>
            <a:ext cx="9905999" cy="4931735"/>
          </a:xfrm>
        </p:spPr>
        <p:txBody>
          <a:bodyPr>
            <a:normAutofit/>
          </a:bodyPr>
          <a:lstStyle/>
          <a:p>
            <a:r>
              <a:rPr lang="en-US" altLang="en-US" sz="3200" dirty="0">
                <a:latin typeface="Times New Roman" panose="02020603050405020304" pitchFamily="18" charset="0"/>
                <a:cs typeface="Times New Roman" panose="02020603050405020304" pitchFamily="18" charset="0"/>
              </a:rPr>
              <a:t>For testing of the project we require some tools, like to test Arduino program we  require  a  software  called  Arduino  IDE.  Using  this  we  can  check  the program that program is working properly or not. For hardware checking we require power supply and proper range of measurements and a meter tape. The garbage dump should have only solid waste.</a:t>
            </a:r>
          </a:p>
          <a:p>
            <a:endParaRPr lang="en-US" dirty="0"/>
          </a:p>
        </p:txBody>
      </p:sp>
      <p:cxnSp>
        <p:nvCxnSpPr>
          <p:cNvPr id="4" name="Straight Connector 3">
            <a:extLst>
              <a:ext uri="{FF2B5EF4-FFF2-40B4-BE49-F238E27FC236}">
                <a16:creationId xmlns:a16="http://schemas.microsoft.com/office/drawing/2014/main" id="{81924F57-4EBF-7B58-FFAA-5DC9E869F5BA}"/>
              </a:ext>
            </a:extLst>
          </p:cNvPr>
          <p:cNvCxnSpPr>
            <a:cxnSpLocks/>
          </p:cNvCxnSpPr>
          <p:nvPr/>
        </p:nvCxnSpPr>
        <p:spPr>
          <a:xfrm>
            <a:off x="1141411" y="613824"/>
            <a:ext cx="965926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7170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6796-4261-B0F5-1A06-1C31BDEFE586}"/>
              </a:ext>
            </a:extLst>
          </p:cNvPr>
          <p:cNvSpPr>
            <a:spLocks noGrp="1"/>
          </p:cNvSpPr>
          <p:nvPr>
            <p:ph type="title"/>
          </p:nvPr>
        </p:nvSpPr>
        <p:spPr>
          <a:xfrm>
            <a:off x="1141412" y="198970"/>
            <a:ext cx="9905998" cy="704673"/>
          </a:xfrm>
        </p:spPr>
        <p:txBody>
          <a:bodyPr/>
          <a:lstStyle/>
          <a:p>
            <a:r>
              <a:rPr lang="en-US" altLang="en-US" sz="3600" b="1" dirty="0">
                <a:solidFill>
                  <a:schemeClr val="bg1"/>
                </a:solidFill>
                <a:latin typeface="Times New Roman" panose="02020603050405020304" pitchFamily="18" charset="0"/>
                <a:cs typeface="Times New Roman" panose="02020603050405020304" pitchFamily="18" charset="0"/>
              </a:rPr>
              <a:t>6.3 Test cases</a:t>
            </a:r>
            <a:endParaRPr lang="en-US" dirty="0">
              <a:solidFill>
                <a:schemeClr val="bg1"/>
              </a:solidFill>
            </a:endParaRPr>
          </a:p>
        </p:txBody>
      </p:sp>
      <p:sp>
        <p:nvSpPr>
          <p:cNvPr id="3" name="Content Placeholder 2">
            <a:extLst>
              <a:ext uri="{FF2B5EF4-FFF2-40B4-BE49-F238E27FC236}">
                <a16:creationId xmlns:a16="http://schemas.microsoft.com/office/drawing/2014/main" id="{67079ABA-32C8-95E6-DDAB-9FBE420CC41C}"/>
              </a:ext>
            </a:extLst>
          </p:cNvPr>
          <p:cNvSpPr>
            <a:spLocks noGrp="1"/>
          </p:cNvSpPr>
          <p:nvPr>
            <p:ph idx="1"/>
          </p:nvPr>
        </p:nvSpPr>
        <p:spPr>
          <a:xfrm>
            <a:off x="1141412" y="1054248"/>
            <a:ext cx="9905999" cy="5421855"/>
          </a:xfrm>
        </p:spPr>
        <p:txBody>
          <a:bodyPr>
            <a:normAutofit lnSpcReduction="10000"/>
          </a:bodyPr>
          <a:lstStyle/>
          <a:p>
            <a:pPr>
              <a:lnSpc>
                <a:spcPct val="144000"/>
              </a:lnSpc>
              <a:spcBef>
                <a:spcPts val="38"/>
              </a:spcBef>
            </a:pPr>
            <a:r>
              <a:rPr lang="en-US" altLang="en-US" sz="1800" dirty="0">
                <a:latin typeface="Times New Roman" panose="02020603050405020304" pitchFamily="18" charset="0"/>
                <a:cs typeface="Times New Roman" panose="02020603050405020304" pitchFamily="18" charset="0"/>
              </a:rPr>
              <a:t>In	this	section	we	discuss	about	the	inputs,	expected	output,	testing procedure.</a:t>
            </a:r>
          </a:p>
          <a:p>
            <a:pPr marL="0" indent="0">
              <a:lnSpc>
                <a:spcPct val="144000"/>
              </a:lnSpc>
              <a:spcBef>
                <a:spcPts val="38"/>
              </a:spcBef>
              <a:buNone/>
            </a:pPr>
            <a:r>
              <a:rPr lang="en-US" altLang="en-US" sz="1800" b="1" dirty="0">
                <a:latin typeface="Times New Roman" panose="02020603050405020304" pitchFamily="18" charset="0"/>
                <a:cs typeface="Times New Roman" panose="02020603050405020304" pitchFamily="18" charset="0"/>
              </a:rPr>
              <a:t>      6.3.1 Inputs</a:t>
            </a:r>
            <a:endParaRPr lang="en-US" altLang="en-US" sz="1800" dirty="0">
              <a:latin typeface="Times New Roman" panose="02020603050405020304" pitchFamily="18" charset="0"/>
              <a:cs typeface="Times New Roman" panose="02020603050405020304" pitchFamily="18" charset="0"/>
            </a:endParaRPr>
          </a:p>
          <a:p>
            <a:pPr algn="just">
              <a:spcBef>
                <a:spcPts val="725"/>
              </a:spcBef>
            </a:pPr>
            <a:r>
              <a:rPr lang="en-US" altLang="en-US" sz="1800" dirty="0">
                <a:latin typeface="Times New Roman" panose="02020603050405020304" pitchFamily="18" charset="0"/>
                <a:cs typeface="Times New Roman" panose="02020603050405020304" pitchFamily="18" charset="0"/>
              </a:rPr>
              <a:t>This project requires two  inputs:</a:t>
            </a:r>
          </a:p>
          <a:p>
            <a:pPr algn="just">
              <a:lnSpc>
                <a:spcPct val="144000"/>
              </a:lnSpc>
              <a:spcBef>
                <a:spcPts val="1200"/>
              </a:spcBef>
              <a:buFont typeface="Times New Roman" panose="02020603050405020304" pitchFamily="18" charset="0"/>
              <a:buAutoNum type="arabicPeriod"/>
            </a:pPr>
            <a:r>
              <a:rPr lang="en-US" altLang="en-US" sz="1800" dirty="0">
                <a:latin typeface="Times New Roman" panose="02020603050405020304" pitchFamily="18" charset="0"/>
                <a:cs typeface="Times New Roman" panose="02020603050405020304" pitchFamily="18" charset="0"/>
              </a:rPr>
              <a:t>Power supply :Power supply is the basic need of any electronic circuit. Here we use 5v dc battery to give power Arduino and sometimes we can give power directly from the computer. We also need a 12V power supply for the GSM module.</a:t>
            </a:r>
          </a:p>
          <a:p>
            <a:pPr algn="just">
              <a:lnSpc>
                <a:spcPct val="144000"/>
              </a:lnSpc>
              <a:spcBef>
                <a:spcPts val="1200"/>
              </a:spcBef>
              <a:buFont typeface="Times New Roman" panose="02020603050405020304" pitchFamily="18" charset="0"/>
              <a:buAutoNum type="arabicPeriod"/>
            </a:pPr>
            <a:r>
              <a:rPr lang="en-US" altLang="en-US" sz="1800" dirty="0">
                <a:latin typeface="Times New Roman" panose="02020603050405020304" pitchFamily="18" charset="0"/>
                <a:cs typeface="Times New Roman" panose="02020603050405020304" pitchFamily="18" charset="0"/>
              </a:rPr>
              <a:t>We  can  also  power  these  circuits  via  two  9v  batteries  using  a  circuit </a:t>
            </a:r>
            <a:r>
              <a:rPr lang="en-US" altLang="en-US" sz="1800" dirty="0" err="1">
                <a:latin typeface="Times New Roman" panose="02020603050405020304" pitchFamily="18" charset="0"/>
                <a:cs typeface="Times New Roman" panose="02020603050405020304" pitchFamily="18" charset="0"/>
              </a:rPr>
              <a:t>divider.Distance</a:t>
            </a:r>
            <a:r>
              <a:rPr lang="en-US" altLang="en-US" sz="1800" dirty="0">
                <a:latin typeface="Times New Roman" panose="02020603050405020304" pitchFamily="18" charset="0"/>
                <a:cs typeface="Times New Roman" panose="02020603050405020304" pitchFamily="18" charset="0"/>
              </a:rPr>
              <a:t> .The distance will be the input of the Arduino circuit and will be gotten from the ultrasonic sensor.</a:t>
            </a:r>
          </a:p>
          <a:p>
            <a:pPr marL="0" indent="0" algn="just">
              <a:lnSpc>
                <a:spcPct val="144000"/>
              </a:lnSpc>
              <a:spcBef>
                <a:spcPts val="1200"/>
              </a:spcBef>
              <a:buNone/>
            </a:pPr>
            <a:r>
              <a:rPr lang="en-US" altLang="en-US" sz="1800" b="1" dirty="0">
                <a:latin typeface="Times New Roman" panose="02020603050405020304" pitchFamily="18" charset="0"/>
                <a:cs typeface="Times New Roman" panose="02020603050405020304" pitchFamily="18" charset="0"/>
              </a:rPr>
              <a:t>      6.3.2 Expected output</a:t>
            </a:r>
            <a:endParaRPr lang="en-US" altLang="en-US" sz="1800" dirty="0">
              <a:latin typeface="Times New Roman" panose="02020603050405020304" pitchFamily="18" charset="0"/>
              <a:cs typeface="Times New Roman" panose="02020603050405020304" pitchFamily="18" charset="0"/>
            </a:endParaRPr>
          </a:p>
          <a:p>
            <a:pPr>
              <a:lnSpc>
                <a:spcPts val="2413"/>
              </a:lnSpc>
              <a:spcBef>
                <a:spcPts val="175"/>
              </a:spcBef>
            </a:pPr>
            <a:r>
              <a:rPr lang="en-US" altLang="en-US" sz="1800" dirty="0">
                <a:latin typeface="Times New Roman" panose="02020603050405020304" pitchFamily="18" charset="0"/>
                <a:cs typeface="Times New Roman" panose="02020603050405020304" pitchFamily="18" charset="0"/>
              </a:rPr>
              <a:t>The  expected  output  of  this  project  should  be  a  text  message  showing  the distance  to  full.  The output  should  also  be  seen  on  the  serial  monitor  of  the</a:t>
            </a:r>
          </a:p>
          <a:p>
            <a:pPr algn="just">
              <a:spcBef>
                <a:spcPts val="538"/>
              </a:spcBef>
            </a:pPr>
            <a:r>
              <a:rPr lang="en-US" altLang="en-US" sz="1800" dirty="0">
                <a:latin typeface="Times New Roman" panose="02020603050405020304" pitchFamily="18" charset="0"/>
                <a:cs typeface="Times New Roman" panose="02020603050405020304" pitchFamily="18" charset="0"/>
              </a:rPr>
              <a:t>Arduino IDE. Also, the output should also be seen on the serial monitor</a:t>
            </a:r>
          </a:p>
          <a:p>
            <a:endParaRPr lang="en-US" dirty="0"/>
          </a:p>
        </p:txBody>
      </p:sp>
      <p:cxnSp>
        <p:nvCxnSpPr>
          <p:cNvPr id="4" name="Straight Connector 3">
            <a:extLst>
              <a:ext uri="{FF2B5EF4-FFF2-40B4-BE49-F238E27FC236}">
                <a16:creationId xmlns:a16="http://schemas.microsoft.com/office/drawing/2014/main" id="{814AC85F-AF02-13CE-33F5-108C899A4D90}"/>
              </a:ext>
            </a:extLst>
          </p:cNvPr>
          <p:cNvCxnSpPr>
            <a:cxnSpLocks/>
          </p:cNvCxnSpPr>
          <p:nvPr/>
        </p:nvCxnSpPr>
        <p:spPr>
          <a:xfrm>
            <a:off x="1141412" y="764431"/>
            <a:ext cx="965926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5660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037C-210A-26E9-02FE-47B78B286E9C}"/>
              </a:ext>
            </a:extLst>
          </p:cNvPr>
          <p:cNvSpPr>
            <a:spLocks noGrp="1"/>
          </p:cNvSpPr>
          <p:nvPr>
            <p:ph type="title"/>
          </p:nvPr>
        </p:nvSpPr>
        <p:spPr>
          <a:xfrm>
            <a:off x="1141413" y="0"/>
            <a:ext cx="9905998" cy="1066799"/>
          </a:xfrm>
        </p:spPr>
        <p:txBody>
          <a:bodyPr>
            <a:normAutofit fontScale="90000"/>
          </a:bodyPr>
          <a:lstStyle/>
          <a:p>
            <a:r>
              <a:rPr lang="en-US" altLang="en-US" sz="3600" b="1" dirty="0">
                <a:solidFill>
                  <a:schemeClr val="bg1"/>
                </a:solidFill>
                <a:latin typeface="Times New Roman" panose="02020603050405020304" pitchFamily="18" charset="0"/>
                <a:cs typeface="Times New Roman" panose="02020603050405020304" pitchFamily="18" charset="0"/>
              </a:rPr>
              <a:t>6.3.3  Testing procedure:</a:t>
            </a:r>
            <a:br>
              <a:rPr lang="en-US" altLang="en-US" sz="3600"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endParaRPr>
          </a:p>
        </p:txBody>
      </p:sp>
      <p:sp>
        <p:nvSpPr>
          <p:cNvPr id="3" name="Content Placeholder 2">
            <a:extLst>
              <a:ext uri="{FF2B5EF4-FFF2-40B4-BE49-F238E27FC236}">
                <a16:creationId xmlns:a16="http://schemas.microsoft.com/office/drawing/2014/main" id="{CE4EBCB5-942C-8200-0608-0D9321239560}"/>
              </a:ext>
            </a:extLst>
          </p:cNvPr>
          <p:cNvSpPr>
            <a:spLocks noGrp="1"/>
          </p:cNvSpPr>
          <p:nvPr>
            <p:ph idx="1"/>
          </p:nvPr>
        </p:nvSpPr>
        <p:spPr>
          <a:xfrm>
            <a:off x="1141412" y="1066799"/>
            <a:ext cx="9905999" cy="4724402"/>
          </a:xfrm>
        </p:spPr>
        <p:txBody>
          <a:bodyPr/>
          <a:lstStyle/>
          <a:p>
            <a:pPr>
              <a:lnSpc>
                <a:spcPts val="2413"/>
              </a:lnSpc>
              <a:spcBef>
                <a:spcPts val="175"/>
              </a:spcBef>
            </a:pPr>
            <a:r>
              <a:rPr lang="en-US" altLang="en-US" sz="2400" dirty="0">
                <a:latin typeface="Times New Roman" panose="02020603050405020304" pitchFamily="18" charset="0"/>
                <a:cs typeface="Times New Roman" panose="02020603050405020304" pitchFamily="18" charset="0"/>
              </a:rPr>
              <a:t>For testing first connect the circuit to the power supply is given to the Arduino using  computer  and  it  can  be  done  by  using  battery.  In  this  way  the  whole</a:t>
            </a:r>
          </a:p>
          <a:p>
            <a:pPr algn="just">
              <a:lnSpc>
                <a:spcPts val="2413"/>
              </a:lnSpc>
              <a:spcBef>
                <a:spcPts val="13"/>
              </a:spcBef>
            </a:pPr>
            <a:r>
              <a:rPr lang="en-US" altLang="en-US" sz="2400" dirty="0">
                <a:latin typeface="Times New Roman" panose="02020603050405020304" pitchFamily="18" charset="0"/>
                <a:cs typeface="Times New Roman" panose="02020603050405020304" pitchFamily="18" charset="0"/>
              </a:rPr>
              <a:t>testing  circuit  is  built.  Now  we  give  input  to  the  HC-SR04  by  changing  the level  of  solid  garbage..  Change  in  garbage  levels  should  be  messaged  using GSM Module.</a:t>
            </a:r>
          </a:p>
          <a:p>
            <a:pPr algn="just">
              <a:spcBef>
                <a:spcPts val="550"/>
              </a:spcBef>
            </a:pPr>
            <a:r>
              <a:rPr lang="en-US" altLang="en-US" sz="2400" b="1" dirty="0">
                <a:latin typeface="Times New Roman" panose="02020603050405020304" pitchFamily="18" charset="0"/>
                <a:cs typeface="Times New Roman" panose="02020603050405020304" pitchFamily="18" charset="0"/>
              </a:rPr>
              <a:t>Summary of testing procedure</a:t>
            </a:r>
            <a:r>
              <a:rPr lang="en-US" altLang="en-US" sz="1800" dirty="0">
                <a:latin typeface="Times New Roman" panose="02020603050405020304" pitchFamily="18" charset="0"/>
                <a:cs typeface="Times New Roman" panose="02020603050405020304" pitchFamily="18" charset="0"/>
              </a:rPr>
              <a:t>:-</a:t>
            </a:r>
          </a:p>
          <a:p>
            <a:pPr marL="0" indent="0" algn="just">
              <a:spcBef>
                <a:spcPts val="700"/>
              </a:spcBef>
              <a:buNone/>
            </a:pPr>
            <a:r>
              <a:rPr lang="en-US" altLang="en-US" sz="2400" dirty="0">
                <a:latin typeface="Times New Roman" panose="02020603050405020304" pitchFamily="18" charset="0"/>
                <a:cs typeface="Times New Roman" panose="02020603050405020304" pitchFamily="18" charset="0"/>
              </a:rPr>
              <a:t> 1 ) Connect the circuit according to the diagram</a:t>
            </a:r>
          </a:p>
          <a:p>
            <a:pPr marL="0" indent="0" algn="just">
              <a:spcBef>
                <a:spcPts val="750"/>
              </a:spcBef>
              <a:buNone/>
            </a:pPr>
            <a:r>
              <a:rPr lang="en-US" altLang="en-US" sz="2400" dirty="0">
                <a:latin typeface="Times New Roman" panose="02020603050405020304" pitchFamily="18" charset="0"/>
                <a:cs typeface="Times New Roman" panose="02020603050405020304" pitchFamily="18" charset="0"/>
              </a:rPr>
              <a:t> 2) Give power to the system.</a:t>
            </a:r>
          </a:p>
          <a:p>
            <a:pPr marL="0" indent="0" algn="just">
              <a:spcBef>
                <a:spcPts val="725"/>
              </a:spcBef>
              <a:buNone/>
            </a:pPr>
            <a:r>
              <a:rPr lang="en-US" altLang="en-US" sz="2400" dirty="0">
                <a:latin typeface="Times New Roman" panose="02020603050405020304" pitchFamily="18" charset="0"/>
                <a:cs typeface="Times New Roman" panose="02020603050405020304" pitchFamily="18" charset="0"/>
              </a:rPr>
              <a:t> 3) Vary garbage level for the ultrasonic sensor to give output.</a:t>
            </a:r>
          </a:p>
          <a:p>
            <a:pPr marL="0" indent="0" algn="just">
              <a:spcBef>
                <a:spcPts val="725"/>
              </a:spcBef>
              <a:buNone/>
            </a:pPr>
            <a:r>
              <a:rPr lang="en-US" altLang="en-US" sz="2400" dirty="0">
                <a:latin typeface="Times New Roman" panose="02020603050405020304" pitchFamily="18" charset="0"/>
                <a:cs typeface="Times New Roman" panose="02020603050405020304" pitchFamily="18" charset="0"/>
              </a:rPr>
              <a:t> 4) Send message via the GSM module</a:t>
            </a:r>
          </a:p>
          <a:p>
            <a:endParaRPr lang="en-US" dirty="0"/>
          </a:p>
        </p:txBody>
      </p:sp>
      <p:cxnSp>
        <p:nvCxnSpPr>
          <p:cNvPr id="4" name="Straight Connector 3">
            <a:extLst>
              <a:ext uri="{FF2B5EF4-FFF2-40B4-BE49-F238E27FC236}">
                <a16:creationId xmlns:a16="http://schemas.microsoft.com/office/drawing/2014/main" id="{B4EB9CC1-7A12-DC9C-3534-0D10FE6EC564}"/>
              </a:ext>
            </a:extLst>
          </p:cNvPr>
          <p:cNvCxnSpPr>
            <a:cxnSpLocks/>
          </p:cNvCxnSpPr>
          <p:nvPr/>
        </p:nvCxnSpPr>
        <p:spPr>
          <a:xfrm>
            <a:off x="1141412" y="592309"/>
            <a:ext cx="965926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933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0D9D-7C95-93A7-5CF5-981FAB5D22FE}"/>
              </a:ext>
            </a:extLst>
          </p:cNvPr>
          <p:cNvSpPr>
            <a:spLocks noGrp="1"/>
          </p:cNvSpPr>
          <p:nvPr>
            <p:ph type="title"/>
          </p:nvPr>
        </p:nvSpPr>
        <p:spPr>
          <a:xfrm>
            <a:off x="1141413" y="618518"/>
            <a:ext cx="9905998" cy="575581"/>
          </a:xfrm>
        </p:spPr>
        <p:txBody>
          <a:bodyPr>
            <a:normAutofit fontScale="90000"/>
          </a:bodyPr>
          <a:lstStyle/>
          <a:p>
            <a:r>
              <a:rPr lang="en-US" sz="3600" b="1" spc="-10" dirty="0">
                <a:solidFill>
                  <a:schemeClr val="bg1"/>
                </a:solidFill>
                <a:latin typeface="Times New Roman"/>
                <a:cs typeface="Times New Roman"/>
              </a:rPr>
              <a:t>7.  Advanta</a:t>
            </a:r>
            <a:r>
              <a:rPr lang="en-US" sz="3600" b="1" spc="-5" dirty="0">
                <a:solidFill>
                  <a:schemeClr val="bg1"/>
                </a:solidFill>
                <a:latin typeface="Times New Roman"/>
                <a:cs typeface="Times New Roman"/>
              </a:rPr>
              <a:t>g</a:t>
            </a:r>
            <a:r>
              <a:rPr lang="en-US" sz="3600" b="1" spc="-10" dirty="0">
                <a:solidFill>
                  <a:schemeClr val="bg1"/>
                </a:solidFill>
                <a:latin typeface="Times New Roman"/>
                <a:cs typeface="Times New Roman"/>
              </a:rPr>
              <a:t>e</a:t>
            </a:r>
            <a:r>
              <a:rPr lang="en-US" sz="3600" b="1" spc="-5" dirty="0">
                <a:solidFill>
                  <a:schemeClr val="bg1"/>
                </a:solidFill>
                <a:latin typeface="Times New Roman"/>
                <a:cs typeface="Times New Roman"/>
              </a:rPr>
              <a:t>s</a:t>
            </a:r>
            <a:br>
              <a:rPr lang="en-US" sz="2800" dirty="0">
                <a:latin typeface="Times New Roman"/>
                <a:cs typeface="Times New Roman"/>
              </a:rPr>
            </a:br>
            <a:endParaRPr lang="en-US" dirty="0"/>
          </a:p>
        </p:txBody>
      </p:sp>
      <p:sp>
        <p:nvSpPr>
          <p:cNvPr id="3" name="Content Placeholder 2">
            <a:extLst>
              <a:ext uri="{FF2B5EF4-FFF2-40B4-BE49-F238E27FC236}">
                <a16:creationId xmlns:a16="http://schemas.microsoft.com/office/drawing/2014/main" id="{9309289A-7B26-C2DD-9689-52BF0B7FAA2E}"/>
              </a:ext>
            </a:extLst>
          </p:cNvPr>
          <p:cNvSpPr>
            <a:spLocks noGrp="1"/>
          </p:cNvSpPr>
          <p:nvPr>
            <p:ph idx="1"/>
          </p:nvPr>
        </p:nvSpPr>
        <p:spPr>
          <a:xfrm>
            <a:off x="1141412" y="1194100"/>
            <a:ext cx="9905999" cy="4597102"/>
          </a:xfrm>
        </p:spPr>
        <p:txBody>
          <a:bodyPr>
            <a:normAutofit/>
          </a:bodyPr>
          <a:lstStyle/>
          <a:p>
            <a:pPr marL="419100" lvl="2" indent="-228600" fontAlgn="auto">
              <a:spcBef>
                <a:spcPts val="930"/>
              </a:spcBef>
              <a:spcAft>
                <a:spcPts val="0"/>
              </a:spcAft>
              <a:buFont typeface="Symbol"/>
              <a:buChar char=""/>
              <a:tabLst>
                <a:tab pos="419734" algn="l"/>
              </a:tabLst>
              <a:defRPr/>
            </a:pPr>
            <a:r>
              <a:rPr lang="en-US" sz="2800" spc="-10" dirty="0">
                <a:latin typeface="Times New Roman"/>
                <a:cs typeface="Times New Roman"/>
              </a:rPr>
              <a:t> V</a:t>
            </a:r>
            <a:r>
              <a:rPr lang="en-US" sz="2800" dirty="0">
                <a:latin typeface="Times New Roman"/>
                <a:cs typeface="Times New Roman"/>
              </a:rPr>
              <a:t>ery</a:t>
            </a:r>
            <a:r>
              <a:rPr lang="en-US" sz="2800" spc="-20" dirty="0">
                <a:latin typeface="Times New Roman"/>
                <a:cs typeface="Times New Roman"/>
              </a:rPr>
              <a:t> </a:t>
            </a:r>
            <a:r>
              <a:rPr lang="en-US" sz="2800" dirty="0">
                <a:latin typeface="Times New Roman"/>
                <a:cs typeface="Times New Roman"/>
              </a:rPr>
              <a:t>s</a:t>
            </a:r>
            <a:r>
              <a:rPr lang="en-US" sz="2800" spc="15" dirty="0">
                <a:latin typeface="Times New Roman"/>
                <a:cs typeface="Times New Roman"/>
              </a:rPr>
              <a:t>i</a:t>
            </a:r>
            <a:r>
              <a:rPr lang="en-US" sz="2800" spc="-25" dirty="0">
                <a:latin typeface="Times New Roman"/>
                <a:cs typeface="Times New Roman"/>
              </a:rPr>
              <a:t>m</a:t>
            </a:r>
            <a:r>
              <a:rPr lang="en-US" sz="2800" dirty="0">
                <a:latin typeface="Times New Roman"/>
                <a:cs typeface="Times New Roman"/>
              </a:rPr>
              <a:t>ple cir</a:t>
            </a:r>
            <a:r>
              <a:rPr lang="en-US" sz="2800" spc="-15" dirty="0">
                <a:latin typeface="Times New Roman"/>
                <a:cs typeface="Times New Roman"/>
              </a:rPr>
              <a:t>c</a:t>
            </a:r>
            <a:r>
              <a:rPr lang="en-US" sz="2800" spc="-10" dirty="0">
                <a:latin typeface="Times New Roman"/>
                <a:cs typeface="Times New Roman"/>
              </a:rPr>
              <a:t>u</a:t>
            </a:r>
            <a:r>
              <a:rPr lang="en-US" sz="2800" dirty="0">
                <a:latin typeface="Times New Roman"/>
                <a:cs typeface="Times New Roman"/>
              </a:rPr>
              <a:t>it.</a:t>
            </a:r>
          </a:p>
          <a:p>
            <a:pPr marL="419100" lvl="2" indent="-228600" fontAlgn="auto">
              <a:spcBef>
                <a:spcPts val="840"/>
              </a:spcBef>
              <a:spcAft>
                <a:spcPts val="0"/>
              </a:spcAft>
              <a:buFont typeface="Symbol"/>
              <a:buChar char=""/>
              <a:tabLst>
                <a:tab pos="419734" algn="l"/>
              </a:tabLst>
              <a:defRPr/>
            </a:pPr>
            <a:r>
              <a:rPr lang="en-US" sz="2800" spc="-10" dirty="0">
                <a:latin typeface="Times New Roman"/>
                <a:cs typeface="Times New Roman"/>
              </a:rPr>
              <a:t> T</a:t>
            </a:r>
            <a:r>
              <a:rPr lang="en-US" sz="2800" dirty="0">
                <a:latin typeface="Times New Roman"/>
                <a:cs typeface="Times New Roman"/>
              </a:rPr>
              <a:t>he </a:t>
            </a:r>
            <a:r>
              <a:rPr lang="en-US" sz="2800" spc="-10" dirty="0">
                <a:latin typeface="Times New Roman"/>
                <a:cs typeface="Times New Roman"/>
              </a:rPr>
              <a:t>H</a:t>
            </a:r>
            <a:r>
              <a:rPr lang="en-US" sz="2800" dirty="0">
                <a:latin typeface="Times New Roman"/>
                <a:cs typeface="Times New Roman"/>
              </a:rPr>
              <a:t>CSR</a:t>
            </a:r>
            <a:r>
              <a:rPr lang="en-US" sz="2800" spc="-10" dirty="0">
                <a:latin typeface="Times New Roman"/>
                <a:cs typeface="Times New Roman"/>
              </a:rPr>
              <a:t>0</a:t>
            </a:r>
            <a:r>
              <a:rPr lang="en-US" sz="2800" dirty="0">
                <a:latin typeface="Times New Roman"/>
                <a:cs typeface="Times New Roman"/>
              </a:rPr>
              <a:t>4</a:t>
            </a:r>
            <a:r>
              <a:rPr lang="en-US" sz="2800" spc="5" dirty="0">
                <a:latin typeface="Times New Roman"/>
                <a:cs typeface="Times New Roman"/>
              </a:rPr>
              <a:t> </a:t>
            </a:r>
            <a:r>
              <a:rPr lang="en-US" sz="2800" spc="-10" dirty="0">
                <a:latin typeface="Times New Roman"/>
                <a:cs typeface="Times New Roman"/>
              </a:rPr>
              <a:t>s</a:t>
            </a:r>
            <a:r>
              <a:rPr lang="en-US" sz="2800" dirty="0">
                <a:latin typeface="Times New Roman"/>
                <a:cs typeface="Times New Roman"/>
              </a:rPr>
              <a:t>e</a:t>
            </a:r>
            <a:r>
              <a:rPr lang="en-US" sz="2800" spc="-10" dirty="0">
                <a:latin typeface="Times New Roman"/>
                <a:cs typeface="Times New Roman"/>
              </a:rPr>
              <a:t>ns</a:t>
            </a:r>
            <a:r>
              <a:rPr lang="en-US" sz="2800" dirty="0">
                <a:latin typeface="Times New Roman"/>
                <a:cs typeface="Times New Roman"/>
              </a:rPr>
              <a:t>or </a:t>
            </a:r>
            <a:r>
              <a:rPr lang="en-US" sz="2800" spc="-10" dirty="0">
                <a:latin typeface="Times New Roman"/>
                <a:cs typeface="Times New Roman"/>
              </a:rPr>
              <a:t>i</a:t>
            </a:r>
            <a:r>
              <a:rPr lang="en-US" sz="2800" dirty="0">
                <a:latin typeface="Times New Roman"/>
                <a:cs typeface="Times New Roman"/>
              </a:rPr>
              <a:t>s</a:t>
            </a:r>
            <a:r>
              <a:rPr lang="en-US" sz="2800" spc="5" dirty="0">
                <a:latin typeface="Times New Roman"/>
                <a:cs typeface="Times New Roman"/>
              </a:rPr>
              <a:t> </a:t>
            </a:r>
            <a:r>
              <a:rPr lang="en-US" sz="2800" dirty="0">
                <a:latin typeface="Times New Roman"/>
                <a:cs typeface="Times New Roman"/>
              </a:rPr>
              <a:t>very</a:t>
            </a:r>
            <a:r>
              <a:rPr lang="en-US" sz="2800" spc="-15" dirty="0">
                <a:latin typeface="Times New Roman"/>
                <a:cs typeface="Times New Roman"/>
              </a:rPr>
              <a:t> </a:t>
            </a:r>
            <a:r>
              <a:rPr lang="en-US" sz="2800" dirty="0">
                <a:latin typeface="Times New Roman"/>
                <a:cs typeface="Times New Roman"/>
              </a:rPr>
              <a:t>rugg</a:t>
            </a:r>
            <a:r>
              <a:rPr lang="en-US" sz="2800" spc="-10" dirty="0">
                <a:latin typeface="Times New Roman"/>
                <a:cs typeface="Times New Roman"/>
              </a:rPr>
              <a:t>e</a:t>
            </a:r>
            <a:r>
              <a:rPr lang="en-US" sz="2800" dirty="0">
                <a:latin typeface="Times New Roman"/>
                <a:cs typeface="Times New Roman"/>
              </a:rPr>
              <a:t>d.</a:t>
            </a:r>
          </a:p>
          <a:p>
            <a:pPr marL="419100" lvl="2" indent="-228600" fontAlgn="auto">
              <a:spcBef>
                <a:spcPts val="830"/>
              </a:spcBef>
              <a:spcAft>
                <a:spcPts val="0"/>
              </a:spcAft>
              <a:buFont typeface="Symbol"/>
              <a:buChar char=""/>
              <a:tabLst>
                <a:tab pos="419734" algn="l"/>
              </a:tabLst>
              <a:defRPr/>
            </a:pPr>
            <a:r>
              <a:rPr lang="en-US" sz="2800" spc="-10" dirty="0">
                <a:latin typeface="Times New Roman"/>
                <a:cs typeface="Times New Roman"/>
              </a:rPr>
              <a:t> H</a:t>
            </a:r>
            <a:r>
              <a:rPr lang="en-US" sz="2800" dirty="0">
                <a:latin typeface="Times New Roman"/>
                <a:cs typeface="Times New Roman"/>
              </a:rPr>
              <a:t>el</a:t>
            </a:r>
            <a:r>
              <a:rPr lang="en-US" sz="2800" spc="-10" dirty="0">
                <a:latin typeface="Times New Roman"/>
                <a:cs typeface="Times New Roman"/>
              </a:rPr>
              <a:t>p</a:t>
            </a:r>
            <a:r>
              <a:rPr lang="en-US" sz="2800" dirty="0">
                <a:latin typeface="Times New Roman"/>
                <a:cs typeface="Times New Roman"/>
              </a:rPr>
              <a:t>s</a:t>
            </a:r>
            <a:r>
              <a:rPr lang="en-US" sz="2800" spc="5" dirty="0">
                <a:latin typeface="Times New Roman"/>
                <a:cs typeface="Times New Roman"/>
              </a:rPr>
              <a:t> </a:t>
            </a:r>
            <a:r>
              <a:rPr lang="en-US" sz="2800" spc="-25" dirty="0">
                <a:latin typeface="Times New Roman"/>
                <a:cs typeface="Times New Roman"/>
              </a:rPr>
              <a:t>m</a:t>
            </a:r>
            <a:r>
              <a:rPr lang="en-US" sz="2800" dirty="0">
                <a:latin typeface="Times New Roman"/>
                <a:cs typeface="Times New Roman"/>
              </a:rPr>
              <a:t>oni</a:t>
            </a:r>
            <a:r>
              <a:rPr lang="en-US" sz="2800" spc="-10" dirty="0">
                <a:latin typeface="Times New Roman"/>
                <a:cs typeface="Times New Roman"/>
              </a:rPr>
              <a:t>t</a:t>
            </a:r>
            <a:r>
              <a:rPr lang="en-US" sz="2800" dirty="0">
                <a:latin typeface="Times New Roman"/>
                <a:cs typeface="Times New Roman"/>
              </a:rPr>
              <a:t>or</a:t>
            </a:r>
            <a:r>
              <a:rPr lang="en-US" sz="2800" spc="-15" dirty="0">
                <a:latin typeface="Times New Roman"/>
                <a:cs typeface="Times New Roman"/>
              </a:rPr>
              <a:t> </a:t>
            </a:r>
            <a:r>
              <a:rPr lang="en-US" sz="2800" dirty="0">
                <a:latin typeface="Times New Roman"/>
                <a:cs typeface="Times New Roman"/>
              </a:rPr>
              <a:t>ga</a:t>
            </a:r>
            <a:r>
              <a:rPr lang="en-US" sz="2800" spc="-15" dirty="0">
                <a:latin typeface="Times New Roman"/>
                <a:cs typeface="Times New Roman"/>
              </a:rPr>
              <a:t>r</a:t>
            </a:r>
            <a:r>
              <a:rPr lang="en-US" sz="2800" dirty="0">
                <a:latin typeface="Times New Roman"/>
                <a:cs typeface="Times New Roman"/>
              </a:rPr>
              <a:t>b</a:t>
            </a:r>
            <a:r>
              <a:rPr lang="en-US" sz="2800" spc="-15" dirty="0">
                <a:latin typeface="Times New Roman"/>
                <a:cs typeface="Times New Roman"/>
              </a:rPr>
              <a:t>a</a:t>
            </a:r>
            <a:r>
              <a:rPr lang="en-US" sz="2800" spc="-10" dirty="0">
                <a:latin typeface="Times New Roman"/>
                <a:cs typeface="Times New Roman"/>
              </a:rPr>
              <a:t>g</a:t>
            </a:r>
            <a:r>
              <a:rPr lang="en-US" sz="2800" dirty="0">
                <a:latin typeface="Times New Roman"/>
                <a:cs typeface="Times New Roman"/>
              </a:rPr>
              <a:t>e l</a:t>
            </a:r>
            <a:r>
              <a:rPr lang="en-US" sz="2800" spc="-10" dirty="0">
                <a:latin typeface="Times New Roman"/>
                <a:cs typeface="Times New Roman"/>
              </a:rPr>
              <a:t>e</a:t>
            </a:r>
            <a:r>
              <a:rPr lang="en-US" sz="2800" dirty="0">
                <a:latin typeface="Times New Roman"/>
                <a:cs typeface="Times New Roman"/>
              </a:rPr>
              <a:t>ve</a:t>
            </a:r>
            <a:r>
              <a:rPr lang="en-US" sz="2800" spc="-10" dirty="0">
                <a:latin typeface="Times New Roman"/>
                <a:cs typeface="Times New Roman"/>
              </a:rPr>
              <a:t>l</a:t>
            </a:r>
            <a:r>
              <a:rPr lang="en-US" sz="2800" dirty="0">
                <a:latin typeface="Times New Roman"/>
                <a:cs typeface="Times New Roman"/>
              </a:rPr>
              <a:t>s.</a:t>
            </a:r>
          </a:p>
          <a:p>
            <a:pPr marL="419100" lvl="2" indent="-228600" fontAlgn="auto">
              <a:spcBef>
                <a:spcPts val="840"/>
              </a:spcBef>
              <a:spcAft>
                <a:spcPts val="0"/>
              </a:spcAft>
              <a:buFont typeface="Symbol"/>
              <a:buChar char=""/>
              <a:tabLst>
                <a:tab pos="419734" algn="l"/>
              </a:tabLst>
              <a:defRPr/>
            </a:pPr>
            <a:r>
              <a:rPr lang="en-US" sz="2800" spc="-10" dirty="0">
                <a:latin typeface="Times New Roman"/>
                <a:cs typeface="Times New Roman"/>
              </a:rPr>
              <a:t> U</a:t>
            </a:r>
            <a:r>
              <a:rPr lang="en-US" sz="2800" dirty="0">
                <a:latin typeface="Times New Roman"/>
                <a:cs typeface="Times New Roman"/>
              </a:rPr>
              <a:t>ses</a:t>
            </a:r>
            <a:r>
              <a:rPr lang="en-US" sz="2800" spc="-10" dirty="0">
                <a:latin typeface="Times New Roman"/>
                <a:cs typeface="Times New Roman"/>
              </a:rPr>
              <a:t> </a:t>
            </a:r>
            <a:r>
              <a:rPr lang="en-US" sz="2800" dirty="0">
                <a:latin typeface="Times New Roman"/>
                <a:cs typeface="Times New Roman"/>
              </a:rPr>
              <a:t>very</a:t>
            </a:r>
            <a:r>
              <a:rPr lang="en-US" sz="2800" spc="-20" dirty="0">
                <a:latin typeface="Times New Roman"/>
                <a:cs typeface="Times New Roman"/>
              </a:rPr>
              <a:t> </a:t>
            </a:r>
            <a:r>
              <a:rPr lang="en-US" sz="2800" spc="10" dirty="0">
                <a:latin typeface="Times New Roman"/>
                <a:cs typeface="Times New Roman"/>
              </a:rPr>
              <a:t>s</a:t>
            </a:r>
            <a:r>
              <a:rPr lang="en-US" sz="2800" spc="-25" dirty="0">
                <a:latin typeface="Times New Roman"/>
                <a:cs typeface="Times New Roman"/>
              </a:rPr>
              <a:t>m</a:t>
            </a:r>
            <a:r>
              <a:rPr lang="en-US" sz="2800" dirty="0">
                <a:latin typeface="Times New Roman"/>
                <a:cs typeface="Times New Roman"/>
              </a:rPr>
              <a:t>all</a:t>
            </a:r>
            <a:r>
              <a:rPr lang="en-US" sz="2800" spc="5" dirty="0">
                <a:latin typeface="Times New Roman"/>
                <a:cs typeface="Times New Roman"/>
              </a:rPr>
              <a:t> </a:t>
            </a:r>
            <a:r>
              <a:rPr lang="en-US" sz="2800" dirty="0">
                <a:latin typeface="Times New Roman"/>
                <a:cs typeface="Times New Roman"/>
              </a:rPr>
              <a:t>a</a:t>
            </a:r>
            <a:r>
              <a:rPr lang="en-US" sz="2800" spc="-30" dirty="0">
                <a:latin typeface="Times New Roman"/>
                <a:cs typeface="Times New Roman"/>
              </a:rPr>
              <a:t>m</a:t>
            </a:r>
            <a:r>
              <a:rPr lang="en-US" sz="2800" dirty="0">
                <a:latin typeface="Times New Roman"/>
                <a:cs typeface="Times New Roman"/>
              </a:rPr>
              <a:t>ou</a:t>
            </a:r>
            <a:r>
              <a:rPr lang="en-US" sz="2800" spc="-10" dirty="0">
                <a:latin typeface="Times New Roman"/>
                <a:cs typeface="Times New Roman"/>
              </a:rPr>
              <a:t>n</a:t>
            </a:r>
            <a:r>
              <a:rPr lang="en-US" sz="2800" dirty="0">
                <a:latin typeface="Times New Roman"/>
                <a:cs typeface="Times New Roman"/>
              </a:rPr>
              <a:t>t</a:t>
            </a:r>
            <a:r>
              <a:rPr lang="en-US" sz="2800" spc="5" dirty="0">
                <a:latin typeface="Times New Roman"/>
                <a:cs typeface="Times New Roman"/>
              </a:rPr>
              <a:t> </a:t>
            </a:r>
            <a:r>
              <a:rPr lang="en-US" sz="2800" spc="-10" dirty="0">
                <a:latin typeface="Times New Roman"/>
                <a:cs typeface="Times New Roman"/>
              </a:rPr>
              <a:t>o</a:t>
            </a:r>
            <a:r>
              <a:rPr lang="en-US" sz="2800" dirty="0">
                <a:latin typeface="Times New Roman"/>
                <a:cs typeface="Times New Roman"/>
              </a:rPr>
              <a:t>f el</a:t>
            </a:r>
            <a:r>
              <a:rPr lang="en-US" sz="2800" spc="-10" dirty="0">
                <a:latin typeface="Times New Roman"/>
                <a:cs typeface="Times New Roman"/>
              </a:rPr>
              <a:t>e</a:t>
            </a:r>
            <a:r>
              <a:rPr lang="en-US" sz="2800" dirty="0">
                <a:latin typeface="Times New Roman"/>
                <a:cs typeface="Times New Roman"/>
              </a:rPr>
              <a:t>ct</a:t>
            </a:r>
            <a:r>
              <a:rPr lang="en-US" sz="2800" spc="-15" dirty="0">
                <a:latin typeface="Times New Roman"/>
                <a:cs typeface="Times New Roman"/>
              </a:rPr>
              <a:t>r</a:t>
            </a:r>
            <a:r>
              <a:rPr lang="en-US" sz="2800" dirty="0">
                <a:latin typeface="Times New Roman"/>
                <a:cs typeface="Times New Roman"/>
              </a:rPr>
              <a:t>i</a:t>
            </a:r>
            <a:r>
              <a:rPr lang="en-US" sz="2800" spc="-15" dirty="0">
                <a:latin typeface="Times New Roman"/>
                <a:cs typeface="Times New Roman"/>
              </a:rPr>
              <a:t>c</a:t>
            </a:r>
            <a:r>
              <a:rPr lang="en-US" sz="2800" dirty="0">
                <a:latin typeface="Times New Roman"/>
                <a:cs typeface="Times New Roman"/>
              </a:rPr>
              <a:t>it</a:t>
            </a:r>
            <a:r>
              <a:rPr lang="en-US" sz="2800" spc="-20" dirty="0">
                <a:latin typeface="Times New Roman"/>
                <a:cs typeface="Times New Roman"/>
              </a:rPr>
              <a:t>y</a:t>
            </a:r>
            <a:r>
              <a:rPr lang="en-US" sz="2800" dirty="0">
                <a:latin typeface="Times New Roman"/>
                <a:cs typeface="Times New Roman"/>
              </a:rPr>
              <a:t>.</a:t>
            </a:r>
          </a:p>
          <a:p>
            <a:pPr marL="419100" lvl="2" indent="-228600" fontAlgn="auto">
              <a:spcBef>
                <a:spcPts val="825"/>
              </a:spcBef>
              <a:spcAft>
                <a:spcPts val="0"/>
              </a:spcAft>
              <a:buFont typeface="Symbol"/>
              <a:buChar char=""/>
              <a:tabLst>
                <a:tab pos="419734" algn="l"/>
              </a:tabLst>
              <a:defRPr/>
            </a:pPr>
            <a:r>
              <a:rPr lang="en-US" sz="2800" spc="-10" dirty="0">
                <a:latin typeface="Times New Roman"/>
                <a:cs typeface="Times New Roman"/>
              </a:rPr>
              <a:t> U</a:t>
            </a:r>
            <a:r>
              <a:rPr lang="en-US" sz="2800" dirty="0">
                <a:latin typeface="Times New Roman"/>
                <a:cs typeface="Times New Roman"/>
              </a:rPr>
              <a:t>lti</a:t>
            </a:r>
            <a:r>
              <a:rPr lang="en-US" sz="2800" spc="-25" dirty="0">
                <a:latin typeface="Times New Roman"/>
                <a:cs typeface="Times New Roman"/>
              </a:rPr>
              <a:t>m</a:t>
            </a:r>
            <a:r>
              <a:rPr lang="en-US" sz="2800" dirty="0">
                <a:latin typeface="Times New Roman"/>
                <a:cs typeface="Times New Roman"/>
              </a:rPr>
              <a:t>ately</a:t>
            </a:r>
            <a:r>
              <a:rPr lang="en-US" sz="2800" spc="-20" dirty="0">
                <a:latin typeface="Times New Roman"/>
                <a:cs typeface="Times New Roman"/>
              </a:rPr>
              <a:t> </a:t>
            </a:r>
            <a:r>
              <a:rPr lang="en-US" sz="2800" dirty="0">
                <a:latin typeface="Times New Roman"/>
                <a:cs typeface="Times New Roman"/>
              </a:rPr>
              <a:t>hel</a:t>
            </a:r>
            <a:r>
              <a:rPr lang="en-US" sz="2800" spc="-10" dirty="0">
                <a:latin typeface="Times New Roman"/>
                <a:cs typeface="Times New Roman"/>
              </a:rPr>
              <a:t>p</a:t>
            </a:r>
            <a:r>
              <a:rPr lang="en-US" sz="2800" dirty="0">
                <a:latin typeface="Times New Roman"/>
                <a:cs typeface="Times New Roman"/>
              </a:rPr>
              <a:t>s</a:t>
            </a:r>
            <a:r>
              <a:rPr lang="en-US" sz="2800" spc="5" dirty="0">
                <a:latin typeface="Times New Roman"/>
                <a:cs typeface="Times New Roman"/>
              </a:rPr>
              <a:t> </a:t>
            </a:r>
            <a:r>
              <a:rPr lang="en-US" sz="2800" spc="-10" dirty="0">
                <a:latin typeface="Times New Roman"/>
                <a:cs typeface="Times New Roman"/>
              </a:rPr>
              <a:t>i</a:t>
            </a:r>
            <a:r>
              <a:rPr lang="en-US" sz="2800" dirty="0">
                <a:latin typeface="Times New Roman"/>
                <a:cs typeface="Times New Roman"/>
              </a:rPr>
              <a:t>n</a:t>
            </a:r>
            <a:r>
              <a:rPr lang="en-US" sz="2800" spc="5" dirty="0">
                <a:latin typeface="Times New Roman"/>
                <a:cs typeface="Times New Roman"/>
              </a:rPr>
              <a:t> </a:t>
            </a:r>
            <a:r>
              <a:rPr lang="en-US" sz="2800" spc="-10" dirty="0">
                <a:latin typeface="Times New Roman"/>
                <a:cs typeface="Times New Roman"/>
              </a:rPr>
              <a:t>b</a:t>
            </a:r>
            <a:r>
              <a:rPr lang="en-US" sz="2800" dirty="0">
                <a:latin typeface="Times New Roman"/>
                <a:cs typeface="Times New Roman"/>
              </a:rPr>
              <a:t>et</a:t>
            </a:r>
            <a:r>
              <a:rPr lang="en-US" sz="2800" spc="-10" dirty="0">
                <a:latin typeface="Times New Roman"/>
                <a:cs typeface="Times New Roman"/>
              </a:rPr>
              <a:t>t</a:t>
            </a:r>
            <a:r>
              <a:rPr lang="en-US" sz="2800" dirty="0">
                <a:latin typeface="Times New Roman"/>
                <a:cs typeface="Times New Roman"/>
              </a:rPr>
              <a:t>er </a:t>
            </a:r>
            <a:r>
              <a:rPr lang="en-US" sz="2800" spc="-10" dirty="0">
                <a:latin typeface="Times New Roman"/>
                <a:cs typeface="Times New Roman"/>
              </a:rPr>
              <a:t>p</a:t>
            </a:r>
            <a:r>
              <a:rPr lang="en-US" sz="2800" dirty="0">
                <a:latin typeface="Times New Roman"/>
                <a:cs typeface="Times New Roman"/>
              </a:rPr>
              <a:t>l</a:t>
            </a:r>
            <a:r>
              <a:rPr lang="en-US" sz="2800" spc="-15" dirty="0">
                <a:latin typeface="Times New Roman"/>
                <a:cs typeface="Times New Roman"/>
              </a:rPr>
              <a:t>a</a:t>
            </a:r>
            <a:r>
              <a:rPr lang="en-US" sz="2800" dirty="0">
                <a:latin typeface="Times New Roman"/>
                <a:cs typeface="Times New Roman"/>
              </a:rPr>
              <a:t>n</a:t>
            </a:r>
            <a:r>
              <a:rPr lang="en-US" sz="2800" spc="-10" dirty="0">
                <a:latin typeface="Times New Roman"/>
                <a:cs typeface="Times New Roman"/>
              </a:rPr>
              <a:t>ni</a:t>
            </a:r>
            <a:r>
              <a:rPr lang="en-US" sz="2800" dirty="0">
                <a:latin typeface="Times New Roman"/>
                <a:cs typeface="Times New Roman"/>
              </a:rPr>
              <a:t>ng</a:t>
            </a:r>
            <a:r>
              <a:rPr lang="en-US" sz="2800" spc="-15" dirty="0">
                <a:latin typeface="Times New Roman"/>
                <a:cs typeface="Times New Roman"/>
              </a:rPr>
              <a:t> </a:t>
            </a:r>
            <a:r>
              <a:rPr lang="en-US" sz="2800" dirty="0">
                <a:latin typeface="Times New Roman"/>
                <a:cs typeface="Times New Roman"/>
              </a:rPr>
              <a:t>of </a:t>
            </a:r>
            <a:r>
              <a:rPr lang="en-US" sz="2800" spc="-10" dirty="0">
                <a:latin typeface="Times New Roman"/>
                <a:cs typeface="Times New Roman"/>
              </a:rPr>
              <a:t>g</a:t>
            </a:r>
            <a:r>
              <a:rPr lang="en-US" sz="2800" dirty="0">
                <a:latin typeface="Times New Roman"/>
                <a:cs typeface="Times New Roman"/>
              </a:rPr>
              <a:t>ar</a:t>
            </a:r>
            <a:r>
              <a:rPr lang="en-US" sz="2800" spc="-5" dirty="0">
                <a:latin typeface="Times New Roman"/>
                <a:cs typeface="Times New Roman"/>
              </a:rPr>
              <a:t>b</a:t>
            </a:r>
            <a:r>
              <a:rPr lang="en-US" sz="2800" dirty="0">
                <a:latin typeface="Times New Roman"/>
                <a:cs typeface="Times New Roman"/>
              </a:rPr>
              <a:t>a</a:t>
            </a:r>
            <a:r>
              <a:rPr lang="en-US" sz="2800" spc="5" dirty="0">
                <a:latin typeface="Times New Roman"/>
                <a:cs typeface="Times New Roman"/>
              </a:rPr>
              <a:t>g</a:t>
            </a:r>
            <a:r>
              <a:rPr lang="en-US" sz="2800" dirty="0">
                <a:latin typeface="Times New Roman"/>
                <a:cs typeface="Times New Roman"/>
              </a:rPr>
              <a:t>e</a:t>
            </a:r>
            <a:r>
              <a:rPr lang="en-US" sz="2800" spc="-15" dirty="0">
                <a:latin typeface="Times New Roman"/>
                <a:cs typeface="Times New Roman"/>
              </a:rPr>
              <a:t> </a:t>
            </a:r>
            <a:r>
              <a:rPr lang="en-US" sz="2800" dirty="0">
                <a:latin typeface="Times New Roman"/>
                <a:cs typeface="Times New Roman"/>
              </a:rPr>
              <a:t>pi</a:t>
            </a:r>
            <a:r>
              <a:rPr lang="en-US" sz="2800" spc="-15" dirty="0">
                <a:latin typeface="Times New Roman"/>
                <a:cs typeface="Times New Roman"/>
              </a:rPr>
              <a:t>c</a:t>
            </a:r>
            <a:r>
              <a:rPr lang="en-US" sz="2800" spc="-10" dirty="0">
                <a:latin typeface="Times New Roman"/>
                <a:cs typeface="Times New Roman"/>
              </a:rPr>
              <a:t>k</a:t>
            </a:r>
            <a:r>
              <a:rPr lang="en-US" sz="2800" dirty="0">
                <a:latin typeface="Times New Roman"/>
                <a:cs typeface="Times New Roman"/>
              </a:rPr>
              <a:t>u</a:t>
            </a:r>
            <a:r>
              <a:rPr lang="en-US" sz="2800" spc="-10" dirty="0">
                <a:latin typeface="Times New Roman"/>
                <a:cs typeface="Times New Roman"/>
              </a:rPr>
              <a:t>p</a:t>
            </a:r>
            <a:r>
              <a:rPr lang="en-US" sz="2800" dirty="0">
                <a:latin typeface="Times New Roman"/>
                <a:cs typeface="Times New Roman"/>
              </a:rPr>
              <a:t>s.</a:t>
            </a:r>
          </a:p>
          <a:p>
            <a:pPr marL="419100" lvl="2" indent="-228600" fontAlgn="auto">
              <a:spcBef>
                <a:spcPts val="840"/>
              </a:spcBef>
              <a:spcAft>
                <a:spcPts val="0"/>
              </a:spcAft>
              <a:buFont typeface="Symbol"/>
              <a:buChar char=""/>
              <a:tabLst>
                <a:tab pos="419734" algn="l"/>
              </a:tabLst>
              <a:defRPr/>
            </a:pPr>
            <a:r>
              <a:rPr lang="en-US" sz="2800" dirty="0">
                <a:latin typeface="Times New Roman"/>
                <a:cs typeface="Times New Roman"/>
              </a:rPr>
              <a:t> Can</a:t>
            </a:r>
            <a:r>
              <a:rPr lang="en-US" sz="2800" spc="-15" dirty="0">
                <a:latin typeface="Times New Roman"/>
                <a:cs typeface="Times New Roman"/>
              </a:rPr>
              <a:t> </a:t>
            </a:r>
            <a:r>
              <a:rPr lang="en-US" sz="2800" dirty="0">
                <a:latin typeface="Times New Roman"/>
                <a:cs typeface="Times New Roman"/>
              </a:rPr>
              <a:t>he</a:t>
            </a:r>
            <a:r>
              <a:rPr lang="en-US" sz="2800" spc="-10" dirty="0">
                <a:latin typeface="Times New Roman"/>
                <a:cs typeface="Times New Roman"/>
              </a:rPr>
              <a:t>l</a:t>
            </a:r>
            <a:r>
              <a:rPr lang="en-US" sz="2800" dirty="0">
                <a:latin typeface="Times New Roman"/>
                <a:cs typeface="Times New Roman"/>
              </a:rPr>
              <a:t>p</a:t>
            </a:r>
            <a:r>
              <a:rPr lang="en-US" sz="2800" spc="5" dirty="0">
                <a:latin typeface="Times New Roman"/>
                <a:cs typeface="Times New Roman"/>
              </a:rPr>
              <a:t> </a:t>
            </a:r>
            <a:r>
              <a:rPr lang="en-US" sz="2800" spc="-10" dirty="0">
                <a:latin typeface="Times New Roman"/>
                <a:cs typeface="Times New Roman"/>
              </a:rPr>
              <a:t>i</a:t>
            </a:r>
            <a:r>
              <a:rPr lang="en-US" sz="2800" dirty="0">
                <a:latin typeface="Times New Roman"/>
                <a:cs typeface="Times New Roman"/>
              </a:rPr>
              <a:t>n</a:t>
            </a:r>
            <a:r>
              <a:rPr lang="en-US" sz="2800" spc="5" dirty="0">
                <a:latin typeface="Times New Roman"/>
                <a:cs typeface="Times New Roman"/>
              </a:rPr>
              <a:t> </a:t>
            </a:r>
            <a:r>
              <a:rPr lang="en-US" sz="2800" dirty="0">
                <a:latin typeface="Times New Roman"/>
                <a:cs typeface="Times New Roman"/>
              </a:rPr>
              <a:t>r</a:t>
            </a:r>
            <a:r>
              <a:rPr lang="en-US" sz="2800" spc="-15" dirty="0">
                <a:latin typeface="Times New Roman"/>
                <a:cs typeface="Times New Roman"/>
              </a:rPr>
              <a:t>e</a:t>
            </a:r>
            <a:r>
              <a:rPr lang="en-US" sz="2800" spc="-10" dirty="0">
                <a:latin typeface="Times New Roman"/>
                <a:cs typeface="Times New Roman"/>
              </a:rPr>
              <a:t>d</a:t>
            </a:r>
            <a:r>
              <a:rPr lang="en-US" sz="2800" dirty="0">
                <a:latin typeface="Times New Roman"/>
                <a:cs typeface="Times New Roman"/>
              </a:rPr>
              <a:t>uc</a:t>
            </a:r>
            <a:r>
              <a:rPr lang="en-US" sz="2800" spc="-10" dirty="0">
                <a:latin typeface="Times New Roman"/>
                <a:cs typeface="Times New Roman"/>
              </a:rPr>
              <a:t>in</a:t>
            </a:r>
            <a:r>
              <a:rPr lang="en-US" sz="2800" dirty="0">
                <a:latin typeface="Times New Roman"/>
                <a:cs typeface="Times New Roman"/>
              </a:rPr>
              <a:t>g</a:t>
            </a:r>
            <a:r>
              <a:rPr lang="en-US" sz="2800" spc="-15" dirty="0">
                <a:latin typeface="Times New Roman"/>
                <a:cs typeface="Times New Roman"/>
              </a:rPr>
              <a:t> </a:t>
            </a:r>
            <a:r>
              <a:rPr lang="en-US" sz="2800" dirty="0">
                <a:latin typeface="Times New Roman"/>
                <a:cs typeface="Times New Roman"/>
              </a:rPr>
              <a:t>o</a:t>
            </a:r>
            <a:r>
              <a:rPr lang="en-US" sz="2800" spc="-10" dirty="0">
                <a:latin typeface="Times New Roman"/>
                <a:cs typeface="Times New Roman"/>
              </a:rPr>
              <a:t>v</a:t>
            </a:r>
            <a:r>
              <a:rPr lang="en-US" sz="2800" dirty="0">
                <a:latin typeface="Times New Roman"/>
                <a:cs typeface="Times New Roman"/>
              </a:rPr>
              <a:t>erf</a:t>
            </a:r>
            <a:r>
              <a:rPr lang="en-US" sz="2800" spc="-5" dirty="0">
                <a:latin typeface="Times New Roman"/>
                <a:cs typeface="Times New Roman"/>
              </a:rPr>
              <a:t>l</a:t>
            </a:r>
            <a:r>
              <a:rPr lang="en-US" sz="2800" dirty="0">
                <a:latin typeface="Times New Roman"/>
                <a:cs typeface="Times New Roman"/>
              </a:rPr>
              <a:t>o</a:t>
            </a:r>
            <a:r>
              <a:rPr lang="en-US" sz="2800" spc="-10" dirty="0">
                <a:latin typeface="Times New Roman"/>
                <a:cs typeface="Times New Roman"/>
              </a:rPr>
              <a:t>win</a:t>
            </a:r>
            <a:r>
              <a:rPr lang="en-US" sz="2800" dirty="0">
                <a:latin typeface="Times New Roman"/>
                <a:cs typeface="Times New Roman"/>
              </a:rPr>
              <a:t>g</a:t>
            </a:r>
            <a:r>
              <a:rPr lang="en-US" sz="2800" spc="5" dirty="0">
                <a:latin typeface="Times New Roman"/>
                <a:cs typeface="Times New Roman"/>
              </a:rPr>
              <a:t> </a:t>
            </a:r>
            <a:r>
              <a:rPr lang="en-US" sz="2800" spc="-10" dirty="0">
                <a:latin typeface="Times New Roman"/>
                <a:cs typeface="Times New Roman"/>
              </a:rPr>
              <a:t>b</a:t>
            </a:r>
            <a:r>
              <a:rPr lang="en-US" sz="2800" dirty="0">
                <a:latin typeface="Times New Roman"/>
                <a:cs typeface="Times New Roman"/>
              </a:rPr>
              <a:t>i</a:t>
            </a:r>
            <a:r>
              <a:rPr lang="en-US" sz="2800" spc="-10" dirty="0">
                <a:latin typeface="Times New Roman"/>
                <a:cs typeface="Times New Roman"/>
              </a:rPr>
              <a:t>n</a:t>
            </a:r>
            <a:r>
              <a:rPr lang="en-US" sz="2800" dirty="0">
                <a:latin typeface="Times New Roman"/>
                <a:cs typeface="Times New Roman"/>
              </a:rPr>
              <a:t>s.</a:t>
            </a:r>
          </a:p>
          <a:p>
            <a:pPr marL="419100" lvl="2" indent="-228600" fontAlgn="auto">
              <a:spcBef>
                <a:spcPts val="840"/>
              </a:spcBef>
              <a:spcAft>
                <a:spcPts val="0"/>
              </a:spcAft>
              <a:buFont typeface="Symbol"/>
              <a:buChar char=""/>
              <a:tabLst>
                <a:tab pos="419734" algn="l"/>
              </a:tabLst>
              <a:defRPr/>
            </a:pPr>
            <a:r>
              <a:rPr lang="en-US" sz="2800" dirty="0">
                <a:latin typeface="Times New Roman"/>
                <a:cs typeface="Times New Roman"/>
              </a:rPr>
              <a:t> Re</a:t>
            </a:r>
            <a:r>
              <a:rPr lang="en-US" sz="2800" spc="-10" dirty="0">
                <a:latin typeface="Times New Roman"/>
                <a:cs typeface="Times New Roman"/>
              </a:rPr>
              <a:t>d</a:t>
            </a:r>
            <a:r>
              <a:rPr lang="en-US" sz="2800" dirty="0">
                <a:latin typeface="Times New Roman"/>
                <a:cs typeface="Times New Roman"/>
              </a:rPr>
              <a:t>uc</a:t>
            </a:r>
            <a:r>
              <a:rPr lang="en-US" sz="2800" spc="-15" dirty="0">
                <a:latin typeface="Times New Roman"/>
                <a:cs typeface="Times New Roman"/>
              </a:rPr>
              <a:t>e</a:t>
            </a:r>
            <a:r>
              <a:rPr lang="en-US" sz="2800" dirty="0">
                <a:latin typeface="Times New Roman"/>
                <a:cs typeface="Times New Roman"/>
              </a:rPr>
              <a:t>s</a:t>
            </a:r>
            <a:r>
              <a:rPr lang="en-US" sz="2800" spc="5" dirty="0">
                <a:latin typeface="Times New Roman"/>
                <a:cs typeface="Times New Roman"/>
              </a:rPr>
              <a:t> </a:t>
            </a:r>
            <a:r>
              <a:rPr lang="en-US" sz="2800" dirty="0">
                <a:latin typeface="Times New Roman"/>
                <a:cs typeface="Times New Roman"/>
              </a:rPr>
              <a:t>t</a:t>
            </a:r>
            <a:r>
              <a:rPr lang="en-US" sz="2800" spc="-10" dirty="0">
                <a:latin typeface="Times New Roman"/>
                <a:cs typeface="Times New Roman"/>
              </a:rPr>
              <a:t>ri</a:t>
            </a:r>
            <a:r>
              <a:rPr lang="en-US" sz="2800" dirty="0">
                <a:latin typeface="Times New Roman"/>
                <a:cs typeface="Times New Roman"/>
              </a:rPr>
              <a:t>ps</a:t>
            </a:r>
            <a:r>
              <a:rPr lang="en-US" sz="2800" spc="-15" dirty="0">
                <a:latin typeface="Times New Roman"/>
                <a:cs typeface="Times New Roman"/>
              </a:rPr>
              <a:t> </a:t>
            </a:r>
            <a:r>
              <a:rPr lang="en-US" sz="2800" dirty="0">
                <a:latin typeface="Times New Roman"/>
                <a:cs typeface="Times New Roman"/>
              </a:rPr>
              <a:t>to</a:t>
            </a:r>
            <a:r>
              <a:rPr lang="en-US" sz="2800" spc="5" dirty="0">
                <a:latin typeface="Times New Roman"/>
                <a:cs typeface="Times New Roman"/>
              </a:rPr>
              <a:t> </a:t>
            </a:r>
            <a:r>
              <a:rPr lang="en-US" sz="2800" dirty="0">
                <a:latin typeface="Times New Roman"/>
                <a:cs typeface="Times New Roman"/>
              </a:rPr>
              <a:t>a</a:t>
            </a:r>
            <a:r>
              <a:rPr lang="en-US" sz="2800" spc="-15" dirty="0">
                <a:latin typeface="Times New Roman"/>
                <a:cs typeface="Times New Roman"/>
              </a:rPr>
              <a:t>r</a:t>
            </a:r>
            <a:r>
              <a:rPr lang="en-US" sz="2800" dirty="0">
                <a:latin typeface="Times New Roman"/>
                <a:cs typeface="Times New Roman"/>
              </a:rPr>
              <a:t>eas</a:t>
            </a:r>
            <a:r>
              <a:rPr lang="en-US" sz="2800" spc="-5" dirty="0">
                <a:latin typeface="Times New Roman"/>
                <a:cs typeface="Times New Roman"/>
              </a:rPr>
              <a:t> </a:t>
            </a:r>
            <a:r>
              <a:rPr lang="en-US" sz="2800" spc="-10" dirty="0">
                <a:latin typeface="Times New Roman"/>
                <a:cs typeface="Times New Roman"/>
              </a:rPr>
              <a:t>w</a:t>
            </a:r>
            <a:r>
              <a:rPr lang="en-US" sz="2800" dirty="0">
                <a:latin typeface="Times New Roman"/>
                <a:cs typeface="Times New Roman"/>
              </a:rPr>
              <a:t>here </a:t>
            </a:r>
            <a:r>
              <a:rPr lang="en-US" sz="2800" spc="-10" dirty="0">
                <a:latin typeface="Times New Roman"/>
                <a:cs typeface="Times New Roman"/>
              </a:rPr>
              <a:t>t</a:t>
            </a:r>
            <a:r>
              <a:rPr lang="en-US" sz="2800" dirty="0">
                <a:latin typeface="Times New Roman"/>
                <a:cs typeface="Times New Roman"/>
              </a:rPr>
              <a:t>he</a:t>
            </a:r>
            <a:r>
              <a:rPr lang="en-US" sz="2800" spc="-15" dirty="0">
                <a:latin typeface="Times New Roman"/>
                <a:cs typeface="Times New Roman"/>
              </a:rPr>
              <a:t> </a:t>
            </a:r>
            <a:r>
              <a:rPr lang="en-US" sz="2800" dirty="0">
                <a:latin typeface="Times New Roman"/>
                <a:cs typeface="Times New Roman"/>
              </a:rPr>
              <a:t>b</a:t>
            </a:r>
            <a:r>
              <a:rPr lang="en-US" sz="2800" spc="-10" dirty="0">
                <a:latin typeface="Times New Roman"/>
                <a:cs typeface="Times New Roman"/>
              </a:rPr>
              <a:t>i</a:t>
            </a:r>
            <a:r>
              <a:rPr lang="en-US" sz="2800" dirty="0">
                <a:latin typeface="Times New Roman"/>
                <a:cs typeface="Times New Roman"/>
              </a:rPr>
              <a:t>ns</a:t>
            </a:r>
            <a:r>
              <a:rPr lang="en-US" sz="2800" spc="-15" dirty="0">
                <a:latin typeface="Times New Roman"/>
                <a:cs typeface="Times New Roman"/>
              </a:rPr>
              <a:t> </a:t>
            </a:r>
            <a:r>
              <a:rPr lang="en-US" sz="2800" dirty="0">
                <a:latin typeface="Times New Roman"/>
                <a:cs typeface="Times New Roman"/>
              </a:rPr>
              <a:t>s</a:t>
            </a:r>
            <a:r>
              <a:rPr lang="en-US" sz="2800" spc="-10" dirty="0">
                <a:latin typeface="Times New Roman"/>
                <a:cs typeface="Times New Roman"/>
              </a:rPr>
              <a:t>ti</a:t>
            </a:r>
            <a:r>
              <a:rPr lang="en-US" sz="2800" dirty="0">
                <a:latin typeface="Times New Roman"/>
                <a:cs typeface="Times New Roman"/>
              </a:rPr>
              <a:t>ll</a:t>
            </a:r>
            <a:r>
              <a:rPr lang="en-US" sz="2800" spc="-15" dirty="0">
                <a:latin typeface="Times New Roman"/>
                <a:cs typeface="Times New Roman"/>
              </a:rPr>
              <a:t> </a:t>
            </a:r>
            <a:r>
              <a:rPr lang="en-US" sz="2800" spc="-10" dirty="0">
                <a:latin typeface="Times New Roman"/>
                <a:cs typeface="Times New Roman"/>
              </a:rPr>
              <a:t>h</a:t>
            </a:r>
            <a:r>
              <a:rPr lang="en-US" sz="2800" dirty="0">
                <a:latin typeface="Times New Roman"/>
                <a:cs typeface="Times New Roman"/>
              </a:rPr>
              <a:t>a</a:t>
            </a:r>
            <a:r>
              <a:rPr lang="en-US" sz="2800" spc="5" dirty="0">
                <a:latin typeface="Times New Roman"/>
                <a:cs typeface="Times New Roman"/>
              </a:rPr>
              <a:t>v</a:t>
            </a:r>
            <a:r>
              <a:rPr lang="en-US" sz="2800" dirty="0">
                <a:latin typeface="Times New Roman"/>
                <a:cs typeface="Times New Roman"/>
              </a:rPr>
              <a:t>e a</a:t>
            </a:r>
            <a:r>
              <a:rPr lang="en-US" sz="2800" spc="-20" dirty="0">
                <a:latin typeface="Times New Roman"/>
                <a:cs typeface="Times New Roman"/>
              </a:rPr>
              <a:t> </a:t>
            </a:r>
            <a:r>
              <a:rPr lang="en-US" sz="2800" dirty="0">
                <a:latin typeface="Times New Roman"/>
                <a:cs typeface="Times New Roman"/>
              </a:rPr>
              <a:t>l</a:t>
            </a:r>
            <a:r>
              <a:rPr lang="en-US" sz="2800" spc="-10" dirty="0">
                <a:latin typeface="Times New Roman"/>
                <a:cs typeface="Times New Roman"/>
              </a:rPr>
              <a:t>o</a:t>
            </a:r>
            <a:r>
              <a:rPr lang="en-US" sz="2800" dirty="0">
                <a:latin typeface="Times New Roman"/>
                <a:cs typeface="Times New Roman"/>
              </a:rPr>
              <a:t>t</a:t>
            </a:r>
            <a:r>
              <a:rPr lang="en-US" sz="2800" spc="5" dirty="0">
                <a:latin typeface="Times New Roman"/>
                <a:cs typeface="Times New Roman"/>
              </a:rPr>
              <a:t> </a:t>
            </a:r>
            <a:r>
              <a:rPr lang="en-US" sz="2800" dirty="0">
                <a:latin typeface="Times New Roman"/>
                <a:cs typeface="Times New Roman"/>
              </a:rPr>
              <a:t>of </a:t>
            </a:r>
            <a:r>
              <a:rPr lang="en-US" sz="2800" spc="-15" dirty="0">
                <a:latin typeface="Times New Roman"/>
                <a:cs typeface="Times New Roman"/>
              </a:rPr>
              <a:t>c</a:t>
            </a:r>
            <a:r>
              <a:rPr lang="en-US" sz="2800" dirty="0">
                <a:latin typeface="Times New Roman"/>
                <a:cs typeface="Times New Roman"/>
              </a:rPr>
              <a:t>a</a:t>
            </a:r>
            <a:r>
              <a:rPr lang="en-US" sz="2800" spc="-10" dirty="0">
                <a:latin typeface="Times New Roman"/>
                <a:cs typeface="Times New Roman"/>
              </a:rPr>
              <a:t>p</a:t>
            </a:r>
            <a:r>
              <a:rPr lang="en-US" sz="2800" dirty="0">
                <a:latin typeface="Times New Roman"/>
                <a:cs typeface="Times New Roman"/>
              </a:rPr>
              <a:t>ac</a:t>
            </a:r>
            <a:r>
              <a:rPr lang="en-US" sz="2800" spc="-10" dirty="0">
                <a:latin typeface="Times New Roman"/>
                <a:cs typeface="Times New Roman"/>
              </a:rPr>
              <a:t>i</a:t>
            </a:r>
            <a:r>
              <a:rPr lang="en-US" sz="2800" dirty="0">
                <a:latin typeface="Times New Roman"/>
                <a:cs typeface="Times New Roman"/>
              </a:rPr>
              <a:t>t</a:t>
            </a:r>
            <a:r>
              <a:rPr lang="en-US" sz="2800" spc="15" dirty="0">
                <a:latin typeface="Times New Roman"/>
                <a:cs typeface="Times New Roman"/>
              </a:rPr>
              <a:t>y</a:t>
            </a:r>
            <a:endParaRPr lang="en-US" sz="2800" dirty="0"/>
          </a:p>
        </p:txBody>
      </p:sp>
      <p:cxnSp>
        <p:nvCxnSpPr>
          <p:cNvPr id="4" name="Straight Connector 3">
            <a:extLst>
              <a:ext uri="{FF2B5EF4-FFF2-40B4-BE49-F238E27FC236}">
                <a16:creationId xmlns:a16="http://schemas.microsoft.com/office/drawing/2014/main" id="{158E71FC-3369-1BD1-80BC-D5A3A8ECF0D2}"/>
              </a:ext>
            </a:extLst>
          </p:cNvPr>
          <p:cNvCxnSpPr>
            <a:cxnSpLocks/>
          </p:cNvCxnSpPr>
          <p:nvPr/>
        </p:nvCxnSpPr>
        <p:spPr>
          <a:xfrm>
            <a:off x="1141412" y="947311"/>
            <a:ext cx="965926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1670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353AB-14A1-435B-C6EB-712676CE3B77}"/>
              </a:ext>
            </a:extLst>
          </p:cNvPr>
          <p:cNvSpPr>
            <a:spLocks noGrp="1"/>
          </p:cNvSpPr>
          <p:nvPr>
            <p:ph type="title"/>
          </p:nvPr>
        </p:nvSpPr>
        <p:spPr>
          <a:xfrm>
            <a:off x="1141412" y="80636"/>
            <a:ext cx="9905998" cy="661642"/>
          </a:xfrm>
        </p:spPr>
        <p:txBody>
          <a:bodyPr/>
          <a:lstStyle/>
          <a:p>
            <a:r>
              <a:rPr lang="en-US" dirty="0">
                <a:solidFill>
                  <a:schemeClr val="bg1"/>
                </a:solidFill>
              </a:rPr>
              <a:t>8. APPLICATION</a:t>
            </a:r>
          </a:p>
        </p:txBody>
      </p:sp>
      <p:sp>
        <p:nvSpPr>
          <p:cNvPr id="3" name="Content Placeholder 2">
            <a:extLst>
              <a:ext uri="{FF2B5EF4-FFF2-40B4-BE49-F238E27FC236}">
                <a16:creationId xmlns:a16="http://schemas.microsoft.com/office/drawing/2014/main" id="{305D88E8-B8CD-24F1-1FDC-0840AC972278}"/>
              </a:ext>
            </a:extLst>
          </p:cNvPr>
          <p:cNvSpPr>
            <a:spLocks noGrp="1"/>
          </p:cNvSpPr>
          <p:nvPr>
            <p:ph idx="1"/>
          </p:nvPr>
        </p:nvSpPr>
        <p:spPr>
          <a:xfrm>
            <a:off x="1141412" y="957431"/>
            <a:ext cx="9905999" cy="5593976"/>
          </a:xfrm>
        </p:spPr>
        <p:txBody>
          <a:bodyPr>
            <a:normAutofit fontScale="70000" lnSpcReduction="20000"/>
          </a:bodyPr>
          <a:lstStyle/>
          <a:p>
            <a:pPr marL="0" indent="0" algn="just">
              <a:lnSpc>
                <a:spcPct val="144000"/>
              </a:lnSpc>
              <a:spcBef>
                <a:spcPts val="850"/>
              </a:spcBef>
              <a:buNone/>
            </a:pPr>
            <a:r>
              <a:rPr lang="en-US" altLang="en-US" sz="2400" dirty="0">
                <a:latin typeface="Times New Roman" panose="02020603050405020304" pitchFamily="18" charset="0"/>
                <a:cs typeface="Times New Roman" panose="02020603050405020304" pitchFamily="18" charset="0"/>
              </a:rPr>
              <a:t> 1. The  ultimate  goal  of  IoT  applications  in  waste  management  is  producing leaner operations And delivering higher quality services to citizens.</a:t>
            </a:r>
          </a:p>
          <a:p>
            <a:pPr marL="0" indent="0" algn="just">
              <a:lnSpc>
                <a:spcPct val="144000"/>
              </a:lnSpc>
              <a:buNone/>
            </a:pPr>
            <a:r>
              <a:rPr lang="en-US" altLang="en-US" sz="2400" b="1" dirty="0">
                <a:latin typeface="Times New Roman" panose="02020603050405020304" pitchFamily="18" charset="0"/>
                <a:cs typeface="Times New Roman" panose="02020603050405020304" pitchFamily="18" charset="0"/>
              </a:rPr>
              <a:t> 2</a:t>
            </a:r>
            <a:r>
              <a:rPr lang="en-US" altLang="en-US" sz="2400" dirty="0">
                <a:latin typeface="Times New Roman" panose="02020603050405020304" pitchFamily="18" charset="0"/>
                <a:cs typeface="Times New Roman" panose="02020603050405020304" pitchFamily="18" charset="0"/>
              </a:rPr>
              <a:t>. A   growing   collection   </a:t>
            </a:r>
            <a:r>
              <a:rPr lang="en-US" altLang="en-US" sz="2400" dirty="0" err="1">
                <a:latin typeface="Times New Roman" panose="02020603050405020304" pitchFamily="18" charset="0"/>
                <a:cs typeface="Times New Roman" panose="02020603050405020304" pitchFamily="18" charset="0"/>
              </a:rPr>
              <a:t>finter</a:t>
            </a:r>
            <a:r>
              <a:rPr lang="en-US" altLang="en-US" sz="2400" dirty="0">
                <a:latin typeface="Times New Roman" panose="02020603050405020304" pitchFamily="18" charset="0"/>
                <a:cs typeface="Times New Roman" panose="02020603050405020304" pitchFamily="18" charset="0"/>
              </a:rPr>
              <a:t>   linked   autonomous   systems   are   managing everyday  urban  Operations  and  improving  both  citizen  experiences  and  our carbon footprint.</a:t>
            </a:r>
          </a:p>
          <a:p>
            <a:pPr marL="0" indent="0" algn="just">
              <a:lnSpc>
                <a:spcPct val="144000"/>
              </a:lnSpc>
              <a:spcBef>
                <a:spcPts val="13"/>
              </a:spcBef>
              <a:buNone/>
            </a:pPr>
            <a:r>
              <a:rPr lang="en-US" altLang="en-US" sz="2400" b="1" dirty="0">
                <a:latin typeface="Times New Roman" panose="02020603050405020304" pitchFamily="18" charset="0"/>
                <a:cs typeface="Times New Roman" panose="02020603050405020304" pitchFamily="18" charset="0"/>
              </a:rPr>
              <a:t> 3</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Ultimately,however</a:t>
            </a:r>
            <a:r>
              <a:rPr lang="en-US" altLang="en-US" sz="2400" dirty="0">
                <a:latin typeface="Times New Roman" panose="02020603050405020304" pitchFamily="18" charset="0"/>
                <a:cs typeface="Times New Roman" panose="02020603050405020304" pitchFamily="18" charset="0"/>
              </a:rPr>
              <a:t> we  need deeper coordination between  public sectors— through a mix  of Regulation and incentives—and private  sectors—through a willingness  to  engage  with  regional,  state,   and   federal  agencies  to  use  IoT application in waste management to build a better and more sustainable future.  </a:t>
            </a:r>
          </a:p>
          <a:p>
            <a:pPr marL="0" indent="0" algn="just">
              <a:lnSpc>
                <a:spcPct val="144000"/>
              </a:lnSpc>
              <a:spcBef>
                <a:spcPts val="13"/>
              </a:spcBef>
              <a:buNone/>
            </a:pPr>
            <a:r>
              <a:rPr lang="en-US" altLang="en-US" sz="2400" b="1" dirty="0">
                <a:latin typeface="Times New Roman" panose="02020603050405020304" pitchFamily="18" charset="0"/>
                <a:cs typeface="Times New Roman" panose="02020603050405020304" pitchFamily="18" charset="0"/>
              </a:rPr>
              <a:t>4</a:t>
            </a:r>
            <a:r>
              <a:rPr lang="en-US" altLang="en-US" sz="2400" dirty="0">
                <a:latin typeface="Times New Roman" panose="02020603050405020304" pitchFamily="18" charset="0"/>
                <a:cs typeface="Times New Roman" panose="02020603050405020304" pitchFamily="18" charset="0"/>
              </a:rPr>
              <a:t>. Our    attention    has    been    increasingly    brought    to    the    need    to </a:t>
            </a:r>
            <a:r>
              <a:rPr lang="en-US" altLang="en-US" sz="2400" dirty="0" err="1">
                <a:latin typeface="Times New Roman" panose="02020603050405020304" pitchFamily="18" charset="0"/>
                <a:cs typeface="Times New Roman" panose="02020603050405020304" pitchFamily="18" charset="0"/>
              </a:rPr>
              <a:t>manage,reduce,recycleand</a:t>
            </a:r>
            <a:r>
              <a:rPr lang="en-US" altLang="en-US" sz="2400" dirty="0">
                <a:latin typeface="Times New Roman" panose="02020603050405020304" pitchFamily="18" charset="0"/>
                <a:cs typeface="Times New Roman" panose="02020603050405020304" pitchFamily="18" charset="0"/>
              </a:rPr>
              <a:t>  Reuse  the  mountains  of  waste  generated  in  cities everyday.</a:t>
            </a:r>
          </a:p>
          <a:p>
            <a:pPr algn="just">
              <a:lnSpc>
                <a:spcPct val="144000"/>
              </a:lnSpc>
              <a:buFont typeface="Times New Roman" panose="02020603050405020304" pitchFamily="18" charset="0"/>
              <a:buAutoNum type="arabicPeriod" startAt="5"/>
            </a:pPr>
            <a:r>
              <a:rPr lang="en-US" altLang="en-US" sz="2400" dirty="0">
                <a:latin typeface="Times New Roman" panose="02020603050405020304" pitchFamily="18" charset="0"/>
                <a:cs typeface="Times New Roman" panose="02020603050405020304" pitchFamily="18" charset="0"/>
              </a:rPr>
              <a:t>While this is </a:t>
            </a:r>
            <a:r>
              <a:rPr lang="en-US" altLang="en-US" sz="2400" dirty="0" err="1">
                <a:latin typeface="Times New Roman" panose="02020603050405020304" pitchFamily="18" charset="0"/>
                <a:cs typeface="Times New Roman" panose="02020603050405020304" pitchFamily="18" charset="0"/>
              </a:rPr>
              <a:t>bnomean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saneasy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task,technology</a:t>
            </a:r>
            <a:r>
              <a:rPr lang="en-US" altLang="en-US" sz="2400" dirty="0">
                <a:latin typeface="Times New Roman" panose="02020603050405020304" pitchFamily="18" charset="0"/>
                <a:cs typeface="Times New Roman" panose="02020603050405020304" pitchFamily="18" charset="0"/>
              </a:rPr>
              <a:t> has stepped into </a:t>
            </a:r>
            <a:r>
              <a:rPr lang="en-US" altLang="en-US" sz="2400" dirty="0" err="1">
                <a:latin typeface="Times New Roman" panose="02020603050405020304" pitchFamily="18" charset="0"/>
                <a:cs typeface="Times New Roman" panose="02020603050405020304" pitchFamily="18" charset="0"/>
              </a:rPr>
              <a:t>helpus</a:t>
            </a:r>
            <a:r>
              <a:rPr lang="en-US" altLang="en-US" sz="2400" dirty="0">
                <a:latin typeface="Times New Roman" panose="02020603050405020304" pitchFamily="18" charset="0"/>
                <a:cs typeface="Times New Roman" panose="02020603050405020304" pitchFamily="18" charset="0"/>
              </a:rPr>
              <a:t> make everyday City management operations more sustainable.</a:t>
            </a:r>
          </a:p>
          <a:p>
            <a:pPr algn="just">
              <a:lnSpc>
                <a:spcPct val="144000"/>
              </a:lnSpc>
              <a:buFont typeface="Times New Roman" panose="02020603050405020304" pitchFamily="18" charset="0"/>
              <a:buAutoNum type="arabicPeriod" startAt="5"/>
            </a:pPr>
            <a:r>
              <a:rPr lang="en-US" altLang="en-US" sz="2400" dirty="0">
                <a:latin typeface="Times New Roman" panose="02020603050405020304" pitchFamily="18" charset="0"/>
                <a:cs typeface="Times New Roman" panose="02020603050405020304" pitchFamily="18" charset="0"/>
              </a:rPr>
              <a:t>IoT application sin waste management are effectively improving municipal operations.</a:t>
            </a:r>
          </a:p>
          <a:p>
            <a:pPr algn="just">
              <a:lnSpc>
                <a:spcPct val="144000"/>
              </a:lnSpc>
              <a:buFont typeface="Times New Roman" panose="02020603050405020304" pitchFamily="18" charset="0"/>
              <a:buAutoNum type="arabicPeriod" startAt="5"/>
            </a:pPr>
            <a:r>
              <a:rPr lang="en-US" altLang="en-US" sz="2400" dirty="0">
                <a:latin typeface="Times New Roman" panose="02020603050405020304" pitchFamily="18" charset="0"/>
                <a:cs typeface="Times New Roman" panose="02020603050405020304" pitchFamily="18" charset="0"/>
              </a:rPr>
              <a:t>Predefined routes and outdated methods of waste collection are increasingly being replaced With sensor-enabled bins and sophisticated waste management applications.</a:t>
            </a:r>
            <a:endParaRPr lang="en-US" dirty="0"/>
          </a:p>
        </p:txBody>
      </p:sp>
      <p:cxnSp>
        <p:nvCxnSpPr>
          <p:cNvPr id="4" name="Straight Connector 3">
            <a:extLst>
              <a:ext uri="{FF2B5EF4-FFF2-40B4-BE49-F238E27FC236}">
                <a16:creationId xmlns:a16="http://schemas.microsoft.com/office/drawing/2014/main" id="{DF05A0F2-9FFA-6228-A7AE-D3F5C7741239}"/>
              </a:ext>
            </a:extLst>
          </p:cNvPr>
          <p:cNvCxnSpPr>
            <a:cxnSpLocks/>
          </p:cNvCxnSpPr>
          <p:nvPr/>
        </p:nvCxnSpPr>
        <p:spPr>
          <a:xfrm>
            <a:off x="1141412" y="742278"/>
            <a:ext cx="9905998"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1846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2D1A-246C-9C6B-C931-C3F826A30ED3}"/>
              </a:ext>
            </a:extLst>
          </p:cNvPr>
          <p:cNvSpPr>
            <a:spLocks noGrp="1"/>
          </p:cNvSpPr>
          <p:nvPr>
            <p:ph type="title"/>
          </p:nvPr>
        </p:nvSpPr>
        <p:spPr>
          <a:xfrm>
            <a:off x="1141413" y="473336"/>
            <a:ext cx="9905998" cy="593463"/>
          </a:xfrm>
        </p:spPr>
        <p:txBody>
          <a:bodyPr>
            <a:normAutofit fontScale="90000"/>
          </a:bodyPr>
          <a:lstStyle/>
          <a:p>
            <a:r>
              <a:rPr lang="en-US" altLang="en-US" b="1" dirty="0">
                <a:solidFill>
                  <a:schemeClr val="bg1"/>
                </a:solidFill>
                <a:latin typeface="Times New Roman" panose="02020603050405020304" pitchFamily="18" charset="0"/>
                <a:cs typeface="Times New Roman" panose="02020603050405020304" pitchFamily="18" charset="0"/>
              </a:rPr>
              <a:t>9</a:t>
            </a:r>
            <a:r>
              <a:rPr lang="en-US" altLang="en-US" sz="3600" b="1" dirty="0">
                <a:solidFill>
                  <a:schemeClr val="bg1"/>
                </a:solidFill>
                <a:latin typeface="Times New Roman" panose="02020603050405020304" pitchFamily="18" charset="0"/>
                <a:cs typeface="Times New Roman" panose="02020603050405020304" pitchFamily="18" charset="0"/>
              </a:rPr>
              <a:t>. FUTURE  SCOPE</a:t>
            </a:r>
            <a:br>
              <a:rPr lang="en-US" altLang="en-US" sz="36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8D9A890-8F64-3A89-7F32-C028C92F6493}"/>
              </a:ext>
            </a:extLst>
          </p:cNvPr>
          <p:cNvSpPr>
            <a:spLocks noGrp="1"/>
          </p:cNvSpPr>
          <p:nvPr>
            <p:ph idx="1"/>
          </p:nvPr>
        </p:nvSpPr>
        <p:spPr>
          <a:xfrm>
            <a:off x="1141412" y="1066799"/>
            <a:ext cx="9905999" cy="4724402"/>
          </a:xfrm>
        </p:spPr>
        <p:txBody>
          <a:bodyPr>
            <a:normAutofit fontScale="70000" lnSpcReduction="20000"/>
          </a:bodyPr>
          <a:lstStyle/>
          <a:p>
            <a:pPr marL="0" indent="0">
              <a:lnSpc>
                <a:spcPct val="144000"/>
              </a:lnSpc>
              <a:spcBef>
                <a:spcPts val="913"/>
              </a:spcBef>
              <a:buNone/>
            </a:pPr>
            <a:r>
              <a:rPr lang="en-US" altLang="en-US" sz="2400" dirty="0">
                <a:latin typeface="Times New Roman" panose="02020603050405020304" pitchFamily="18" charset="0"/>
                <a:cs typeface="Times New Roman" panose="02020603050405020304" pitchFamily="18" charset="0"/>
              </a:rPr>
              <a:t> 1. To make the cities </a:t>
            </a:r>
            <a:r>
              <a:rPr lang="en-US" altLang="en-US" sz="2400" dirty="0" err="1">
                <a:latin typeface="Times New Roman" panose="02020603050405020304" pitchFamily="18" charset="0"/>
                <a:cs typeface="Times New Roman" panose="02020603050405020304" pitchFamily="18" charset="0"/>
              </a:rPr>
              <a:t>greener,safer,and</a:t>
            </a:r>
            <a:r>
              <a:rPr lang="en-US" altLang="en-US" sz="2400" dirty="0">
                <a:latin typeface="Times New Roman" panose="02020603050405020304" pitchFamily="18" charset="0"/>
                <a:cs typeface="Times New Roman" panose="02020603050405020304" pitchFamily="18" charset="0"/>
              </a:rPr>
              <a:t> more </a:t>
            </a:r>
            <a:r>
              <a:rPr lang="en-US" altLang="en-US" sz="2400" dirty="0" err="1">
                <a:latin typeface="Times New Roman" panose="02020603050405020304" pitchFamily="18" charset="0"/>
                <a:cs typeface="Times New Roman" panose="02020603050405020304" pitchFamily="18" charset="0"/>
              </a:rPr>
              <a:t>efficient,Internet</a:t>
            </a:r>
            <a:r>
              <a:rPr lang="en-US" altLang="en-US" sz="2400" dirty="0">
                <a:latin typeface="Times New Roman" panose="02020603050405020304" pitchFamily="18" charset="0"/>
                <a:cs typeface="Times New Roman" panose="02020603050405020304" pitchFamily="18" charset="0"/>
              </a:rPr>
              <a:t> of Things (IoT) Can play an important role.</a:t>
            </a:r>
          </a:p>
          <a:p>
            <a:pPr marL="0" indent="0">
              <a:lnSpc>
                <a:spcPct val="144000"/>
              </a:lnSpc>
              <a:spcBef>
                <a:spcPts val="13"/>
              </a:spcBef>
              <a:buNone/>
            </a:pPr>
            <a:r>
              <a:rPr lang="en-US" altLang="en-US" sz="2400" dirty="0">
                <a:latin typeface="Times New Roman" panose="02020603050405020304" pitchFamily="18" charset="0"/>
                <a:cs typeface="Times New Roman" panose="02020603050405020304" pitchFamily="18" charset="0"/>
              </a:rPr>
              <a:t> 2. Improvement  in  safety  and  quality  of  life  can  be  achieved  by  connecting </a:t>
            </a:r>
            <a:r>
              <a:rPr lang="en-US" altLang="en-US" sz="2400" dirty="0" err="1">
                <a:latin typeface="Times New Roman" panose="02020603050405020304" pitchFamily="18" charset="0"/>
                <a:cs typeface="Times New Roman" panose="02020603050405020304" pitchFamily="18" charset="0"/>
              </a:rPr>
              <a:t>devices,vehicles</a:t>
            </a:r>
            <a:r>
              <a:rPr lang="en-US" altLang="en-US" sz="2400" dirty="0">
                <a:latin typeface="Times New Roman" panose="02020603050405020304" pitchFamily="18" charset="0"/>
                <a:cs typeface="Times New Roman" panose="02020603050405020304" pitchFamily="18" charset="0"/>
              </a:rPr>
              <a:t> and     </a:t>
            </a:r>
          </a:p>
          <a:p>
            <a:pPr marL="0" indent="0">
              <a:lnSpc>
                <a:spcPct val="144000"/>
              </a:lnSpc>
              <a:spcBef>
                <a:spcPts val="13"/>
              </a:spcBef>
              <a:buNone/>
            </a:pPr>
            <a:r>
              <a:rPr lang="en-US" altLang="en-US" sz="2400" dirty="0">
                <a:latin typeface="Times New Roman" panose="02020603050405020304" pitchFamily="18" charset="0"/>
                <a:cs typeface="Times New Roman" panose="02020603050405020304" pitchFamily="18" charset="0"/>
              </a:rPr>
              <a:t>Infrastructure all </a:t>
            </a:r>
            <a:r>
              <a:rPr lang="en-US" altLang="en-US" sz="2400" dirty="0" err="1">
                <a:latin typeface="Times New Roman" panose="02020603050405020304" pitchFamily="18" charset="0"/>
                <a:cs typeface="Times New Roman" panose="02020603050405020304" pitchFamily="18" charset="0"/>
              </a:rPr>
              <a:t>aroundinacity</a:t>
            </a:r>
            <a:r>
              <a:rPr lang="en-US" altLang="en-US" sz="2400" dirty="0">
                <a:latin typeface="Times New Roman" panose="02020603050405020304" pitchFamily="18" charset="0"/>
                <a:cs typeface="Times New Roman" panose="02020603050405020304" pitchFamily="18" charset="0"/>
              </a:rPr>
              <a:t>.</a:t>
            </a:r>
          </a:p>
          <a:p>
            <a:pPr marL="0" indent="0">
              <a:lnSpc>
                <a:spcPct val="144000"/>
              </a:lnSpc>
              <a:buNone/>
            </a:pPr>
            <a:r>
              <a:rPr lang="en-US" altLang="en-US" sz="2400" dirty="0">
                <a:latin typeface="Times New Roman" panose="02020603050405020304" pitchFamily="18" charset="0"/>
                <a:cs typeface="Times New Roman" panose="02020603050405020304" pitchFamily="18" charset="0"/>
              </a:rPr>
              <a:t> 3. Best  technological  solutions  can  be  achieved  in  smart  cities  by  making different stakeholders to work to gather.</a:t>
            </a:r>
          </a:p>
          <a:p>
            <a:pPr marL="0" indent="0">
              <a:spcBef>
                <a:spcPts val="725"/>
              </a:spcBef>
              <a:buNone/>
            </a:pPr>
            <a:r>
              <a:rPr lang="en-US" altLang="en-US" sz="2400" dirty="0">
                <a:latin typeface="Times New Roman" panose="02020603050405020304" pitchFamily="18" charset="0"/>
                <a:cs typeface="Times New Roman" panose="02020603050405020304" pitchFamily="18" charset="0"/>
              </a:rPr>
              <a:t> 4. System integrators , network operator and technology provider</a:t>
            </a:r>
          </a:p>
          <a:p>
            <a:pPr marL="0" indent="0">
              <a:lnSpc>
                <a:spcPct val="144000"/>
              </a:lnSpc>
              <a:spcBef>
                <a:spcPts val="13"/>
              </a:spcBef>
              <a:buNone/>
            </a:pPr>
            <a:r>
              <a:rPr lang="en-US" altLang="en-US"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have a role to play in working With governments to enable smart solutions. </a:t>
            </a:r>
            <a:r>
              <a:rPr lang="en-US" altLang="en-US" sz="2400" b="1" dirty="0">
                <a:latin typeface="Times New Roman" panose="02020603050405020304" pitchFamily="18" charset="0"/>
                <a:cs typeface="Times New Roman" panose="02020603050405020304" pitchFamily="18" charset="0"/>
              </a:rPr>
              <a:t>5</a:t>
            </a:r>
            <a:r>
              <a:rPr lang="en-US" altLang="en-US" sz="2400" dirty="0">
                <a:latin typeface="Times New Roman" panose="02020603050405020304" pitchFamily="18" charset="0"/>
                <a:cs typeface="Times New Roman" panose="02020603050405020304" pitchFamily="18" charset="0"/>
              </a:rPr>
              <a:t>.building such solution          </a:t>
            </a:r>
            <a:r>
              <a:rPr lang="en-US" altLang="en-US" sz="2400" dirty="0" err="1">
                <a:latin typeface="Times New Roman" panose="02020603050405020304" pitchFamily="18" charset="0"/>
                <a:cs typeface="Times New Roman" panose="02020603050405020304" pitchFamily="18" charset="0"/>
              </a:rPr>
              <a:t>sonanopen,standards</a:t>
            </a:r>
            <a:r>
              <a:rPr lang="en-US" altLang="en-US" sz="2400" dirty="0">
                <a:latin typeface="Times New Roman" panose="02020603050405020304" pitchFamily="18" charset="0"/>
                <a:cs typeface="Times New Roman" panose="02020603050405020304" pitchFamily="18" charset="0"/>
              </a:rPr>
              <a:t>-based communications platform that can be Continuously use </a:t>
            </a:r>
            <a:r>
              <a:rPr lang="en-US" altLang="en-US" sz="2400" dirty="0" err="1">
                <a:latin typeface="Times New Roman" panose="02020603050405020304" pitchFamily="18" charset="0"/>
                <a:cs typeface="Times New Roman" panose="02020603050405020304" pitchFamily="18" charset="0"/>
              </a:rPr>
              <a:t>disa</a:t>
            </a:r>
            <a:r>
              <a:rPr lang="en-US" altLang="en-US" sz="2400" dirty="0">
                <a:latin typeface="Times New Roman" panose="02020603050405020304" pitchFamily="18" charset="0"/>
                <a:cs typeface="Times New Roman" panose="02020603050405020304" pitchFamily="18" charset="0"/>
              </a:rPr>
              <a:t> challenge.</a:t>
            </a:r>
          </a:p>
          <a:p>
            <a:pPr marL="0" indent="0">
              <a:lnSpc>
                <a:spcPts val="2425"/>
              </a:lnSpc>
              <a:spcBef>
                <a:spcPts val="200"/>
              </a:spcBef>
              <a:buNone/>
            </a:pPr>
            <a:r>
              <a:rPr lang="en-US" altLang="en-US" sz="2400" dirty="0">
                <a:latin typeface="Times New Roman" panose="02020603050405020304" pitchFamily="18" charset="0"/>
                <a:cs typeface="Times New Roman" panose="02020603050405020304" pitchFamily="18" charset="0"/>
              </a:rPr>
              <a:t>5. We  present  a  waste  collection  management  solution  based  on  providing intelligence to </a:t>
            </a:r>
            <a:r>
              <a:rPr lang="en-US" altLang="en-US" sz="2400" dirty="0" err="1">
                <a:latin typeface="Times New Roman" panose="02020603050405020304" pitchFamily="18" charset="0"/>
                <a:cs typeface="Times New Roman" panose="02020603050405020304" pitchFamily="18" charset="0"/>
              </a:rPr>
              <a:t>Wastebins,using</a:t>
            </a:r>
            <a:r>
              <a:rPr lang="en-US" altLang="en-US" sz="2400" dirty="0">
                <a:latin typeface="Times New Roman" panose="02020603050405020304" pitchFamily="18" charset="0"/>
                <a:cs typeface="Times New Roman" panose="02020603050405020304" pitchFamily="18" charset="0"/>
              </a:rPr>
              <a:t> an IoT prototype with sensors.</a:t>
            </a:r>
          </a:p>
          <a:p>
            <a:pPr marL="0" indent="0">
              <a:spcBef>
                <a:spcPts val="525"/>
              </a:spcBef>
              <a:buNone/>
            </a:pPr>
            <a:r>
              <a:rPr lang="en-US" altLang="en-US" sz="2400" dirty="0">
                <a:latin typeface="Times New Roman" panose="02020603050405020304" pitchFamily="18" charset="0"/>
                <a:cs typeface="Times New Roman" panose="02020603050405020304" pitchFamily="18" charset="0"/>
              </a:rPr>
              <a:t>6. Simulations  for  several  cases  are  carried  out  to  investigate  the  benefits  of</a:t>
            </a:r>
          </a:p>
          <a:p>
            <a:pPr marL="0" indent="0">
              <a:spcBef>
                <a:spcPts val="738"/>
              </a:spcBef>
              <a:buNone/>
            </a:pPr>
            <a:r>
              <a:rPr lang="en-US" altLang="en-US" sz="2400" dirty="0">
                <a:latin typeface="Times New Roman" panose="02020603050405020304" pitchFamily="18" charset="0"/>
                <a:cs typeface="Times New Roman" panose="02020603050405020304" pitchFamily="18" charset="0"/>
              </a:rPr>
              <a:t>such system over a traditional system.</a:t>
            </a:r>
            <a:endParaRPr lang="en-US" dirty="0"/>
          </a:p>
        </p:txBody>
      </p:sp>
      <p:cxnSp>
        <p:nvCxnSpPr>
          <p:cNvPr id="4" name="Straight Connector 3">
            <a:extLst>
              <a:ext uri="{FF2B5EF4-FFF2-40B4-BE49-F238E27FC236}">
                <a16:creationId xmlns:a16="http://schemas.microsoft.com/office/drawing/2014/main" id="{FC13725B-310A-5E91-C074-18D5F2423DF7}"/>
              </a:ext>
            </a:extLst>
          </p:cNvPr>
          <p:cNvCxnSpPr>
            <a:cxnSpLocks/>
          </p:cNvCxnSpPr>
          <p:nvPr/>
        </p:nvCxnSpPr>
        <p:spPr>
          <a:xfrm>
            <a:off x="1141412" y="839096"/>
            <a:ext cx="9905998"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0672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134C-B0E6-4D82-93B8-1A94AD0F6313}"/>
              </a:ext>
            </a:extLst>
          </p:cNvPr>
          <p:cNvSpPr>
            <a:spLocks noGrp="1"/>
          </p:cNvSpPr>
          <p:nvPr>
            <p:ph type="ctrTitle"/>
          </p:nvPr>
        </p:nvSpPr>
        <p:spPr>
          <a:xfrm>
            <a:off x="1876424" y="295049"/>
            <a:ext cx="8791575" cy="739094"/>
          </a:xfrm>
        </p:spPr>
        <p:txBody>
          <a:bodyPr anchor="t">
            <a:normAutofit fontScale="90000"/>
          </a:bodyPr>
          <a:lstStyle/>
          <a:p>
            <a:r>
              <a:rPr lang="en-US" dirty="0">
                <a:solidFill>
                  <a:schemeClr val="bg1"/>
                </a:solidFill>
              </a:rPr>
              <a:t>1. Introduction </a:t>
            </a:r>
            <a:r>
              <a:rPr lang="en-US" sz="6000" dirty="0">
                <a:solidFill>
                  <a:schemeClr val="bg1"/>
                </a:solidFill>
              </a:rPr>
              <a:t>:</a:t>
            </a:r>
            <a:br>
              <a:rPr lang="en-US" dirty="0"/>
            </a:br>
            <a:endParaRPr lang="en-US" dirty="0"/>
          </a:p>
        </p:txBody>
      </p:sp>
      <p:sp>
        <p:nvSpPr>
          <p:cNvPr id="3" name="Subtitle 2">
            <a:extLst>
              <a:ext uri="{FF2B5EF4-FFF2-40B4-BE49-F238E27FC236}">
                <a16:creationId xmlns:a16="http://schemas.microsoft.com/office/drawing/2014/main" id="{94E24E0B-E84A-449D-A4CF-D6C04F6B04B7}"/>
              </a:ext>
            </a:extLst>
          </p:cNvPr>
          <p:cNvSpPr>
            <a:spLocks noGrp="1"/>
          </p:cNvSpPr>
          <p:nvPr>
            <p:ph type="subTitle" idx="1"/>
          </p:nvPr>
        </p:nvSpPr>
        <p:spPr>
          <a:xfrm>
            <a:off x="1876423" y="1132113"/>
            <a:ext cx="10206719" cy="5430837"/>
          </a:xfrm>
        </p:spPr>
        <p:txBody>
          <a:bodyPr>
            <a:normAutofit fontScale="85000" lnSpcReduction="10000"/>
          </a:bodyPr>
          <a:lstStyle/>
          <a:p>
            <a:r>
              <a:rPr lang="en-US" altLang="en-US" sz="2000" cap="none" dirty="0">
                <a:solidFill>
                  <a:schemeClr val="bg1"/>
                </a:solidFill>
                <a:latin typeface="Segoe UI Black" panose="020B0A02040204020203" pitchFamily="34" charset="0"/>
                <a:ea typeface="Segoe UI Black" panose="020B0A02040204020203" pitchFamily="34" charset="0"/>
                <a:cs typeface="Times New Roman" panose="02020603050405020304" pitchFamily="18" charset="0"/>
              </a:rPr>
              <a:t>	</a:t>
            </a:r>
            <a:r>
              <a:rPr lang="en-US" altLang="en-US" sz="2000" cap="none"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We are living in an age where tasks and systems are fusing together with the power of IOT to have a more efficient system of working and to execute jobs quickly! With all the power at our finger tips this is what we have come up with.  The  internet  of  things  (</a:t>
            </a:r>
            <a:r>
              <a:rPr lang="en-US" altLang="en-US" cap="none"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I</a:t>
            </a:r>
            <a:r>
              <a:rPr lang="en-US" altLang="en-US" sz="2000" cap="none"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oT)  shall  be  able  to  incorporate  transparently and seamlessly a large number of different systems, while providing data for millions of people to use and capitalize. </a:t>
            </a:r>
          </a:p>
          <a:p>
            <a:r>
              <a:rPr lang="en-US" altLang="en-US" cap="none"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	</a:t>
            </a:r>
            <a:r>
              <a:rPr lang="en-US" altLang="en-US" sz="2000" cap="none"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Building a general architecture for the IoT is  hence  a  very  complex  task,  mainly  because  of  the  extremely  large variety of devices, link layer technologies, and services that may be involved in  such  a  system.  One  of  the  main  concerns  with  our  environment  has  been solid  waste  management  which  impacts  the  health  and  environment  of  our society.  The  detection,  monitoring  and  management  of  wastes  is  one  of  the primary   problems   of   the   present   era.   	</a:t>
            </a:r>
          </a:p>
          <a:p>
            <a:r>
              <a:rPr lang="en-US" altLang="en-US" sz="2000" cap="none"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	The   traditional   way   of   manually monitoring the wastes in waste bins is a cumbersome process and utilizes more human  effort,  time  and  cost  which  can  easily  be  avoided  with  our  present technologies.  This  is  our  solution,  a  method  in  which  waste  management  is automated. This is our IoT garbage monitoring system, an innovative way that will help to keep the cities clean and healthy.</a:t>
            </a:r>
          </a:p>
          <a:p>
            <a:endParaRPr lang="en-US" dirty="0">
              <a:solidFill>
                <a:schemeClr val="bg1"/>
              </a:solidFill>
            </a:endParaRPr>
          </a:p>
        </p:txBody>
      </p:sp>
      <p:pic>
        <p:nvPicPr>
          <p:cNvPr id="4" name="Picture 3">
            <a:extLst>
              <a:ext uri="{FF2B5EF4-FFF2-40B4-BE49-F238E27FC236}">
                <a16:creationId xmlns:a16="http://schemas.microsoft.com/office/drawing/2014/main" id="{999ADD18-835B-492D-9996-9D12D0CAA721}"/>
              </a:ext>
            </a:extLst>
          </p:cNvPr>
          <p:cNvPicPr>
            <a:picLocks noChangeAspect="1"/>
          </p:cNvPicPr>
          <p:nvPr/>
        </p:nvPicPr>
        <p:blipFill>
          <a:blip r:embed="rId2"/>
          <a:stretch>
            <a:fillRect/>
          </a:stretch>
        </p:blipFill>
        <p:spPr>
          <a:xfrm>
            <a:off x="1876423" y="1070934"/>
            <a:ext cx="9784928" cy="12193"/>
          </a:xfrm>
          <a:prstGeom prst="rect">
            <a:avLst/>
          </a:prstGeom>
        </p:spPr>
      </p:pic>
    </p:spTree>
    <p:extLst>
      <p:ext uri="{BB962C8B-B14F-4D97-AF65-F5344CB8AC3E}">
        <p14:creationId xmlns:p14="http://schemas.microsoft.com/office/powerpoint/2010/main" val="786213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C6DF-EE68-1F07-BF10-D559748ED8E7}"/>
              </a:ext>
            </a:extLst>
          </p:cNvPr>
          <p:cNvSpPr>
            <a:spLocks noGrp="1"/>
          </p:cNvSpPr>
          <p:nvPr>
            <p:ph type="title"/>
          </p:nvPr>
        </p:nvSpPr>
        <p:spPr>
          <a:xfrm>
            <a:off x="1141413" y="387275"/>
            <a:ext cx="9905998" cy="355003"/>
          </a:xfrm>
        </p:spPr>
        <p:txBody>
          <a:bodyPr>
            <a:normAutofit fontScale="90000"/>
          </a:bodyPr>
          <a:lstStyle/>
          <a:p>
            <a:r>
              <a:rPr lang="en-US" altLang="en-US" sz="3600" b="1" dirty="0">
                <a:solidFill>
                  <a:schemeClr val="bg1"/>
                </a:solidFill>
                <a:latin typeface="Times New Roman" panose="02020603050405020304" pitchFamily="18" charset="0"/>
                <a:cs typeface="Times New Roman" panose="02020603050405020304" pitchFamily="18" charset="0"/>
              </a:rPr>
              <a:t>10. CONCLUSION</a:t>
            </a:r>
            <a:br>
              <a:rPr lang="en-US" altLang="en-US" sz="36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D590E22-FB12-9EEB-E893-B166CC245EE6}"/>
              </a:ext>
            </a:extLst>
          </p:cNvPr>
          <p:cNvSpPr>
            <a:spLocks noGrp="1"/>
          </p:cNvSpPr>
          <p:nvPr>
            <p:ph idx="1"/>
          </p:nvPr>
        </p:nvSpPr>
        <p:spPr>
          <a:xfrm>
            <a:off x="1141413" y="958568"/>
            <a:ext cx="9905999" cy="5264729"/>
          </a:xfrm>
        </p:spPr>
        <p:txBody>
          <a:bodyPr>
            <a:normAutofit lnSpcReduction="10000"/>
          </a:bodyPr>
          <a:lstStyle/>
          <a:p>
            <a:pPr marL="0" indent="0">
              <a:buNone/>
            </a:pPr>
            <a:r>
              <a:rPr lang="en-US" altLang="en-US" sz="2400" dirty="0">
                <a:latin typeface="Times New Roman" panose="02020603050405020304" pitchFamily="18" charset="0"/>
                <a:cs typeface="Times New Roman" panose="02020603050405020304" pitchFamily="18" charset="0"/>
              </a:rPr>
              <a:t>           We have implemented real time waste management system by using smart dustbins to check the fill level of smart dustbins whether the dustbin are full or not. In this system the information of all smart dustbins can be accessed from  anywhere  and  anytime  by  the  concern  person  and  he/she  can  take  a decision   accordingly.   By  implementing   this   proposed   system  the  cost reduction,  resource  optimization,  effective  usage  of  smart  dustbins  can  be done. This system in directly reducing traffic in the city. In major cities the garbage collection vehicle visit the area’s everyday twice or thrice depends on the population of the particular area and sometimes these dustbins may not be full. Our System will inform the status of each and every dust bin in real  time  so  that  the  concerned  authority  can  send  the  garbage  collection vehicle only when the dustbin is full.</a:t>
            </a:r>
          </a:p>
          <a:p>
            <a:endParaRPr lang="en-US" dirty="0"/>
          </a:p>
        </p:txBody>
      </p:sp>
      <p:cxnSp>
        <p:nvCxnSpPr>
          <p:cNvPr id="4" name="Straight Connector 3">
            <a:extLst>
              <a:ext uri="{FF2B5EF4-FFF2-40B4-BE49-F238E27FC236}">
                <a16:creationId xmlns:a16="http://schemas.microsoft.com/office/drawing/2014/main" id="{2A547C11-5759-4AF7-1148-E426BB1940CC}"/>
              </a:ext>
            </a:extLst>
          </p:cNvPr>
          <p:cNvCxnSpPr>
            <a:cxnSpLocks/>
          </p:cNvCxnSpPr>
          <p:nvPr/>
        </p:nvCxnSpPr>
        <p:spPr>
          <a:xfrm>
            <a:off x="1141413" y="634701"/>
            <a:ext cx="9905998"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4995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BCE7-3286-0D3E-EEA4-4FAF5018A177}"/>
              </a:ext>
            </a:extLst>
          </p:cNvPr>
          <p:cNvSpPr>
            <a:spLocks noGrp="1"/>
          </p:cNvSpPr>
          <p:nvPr>
            <p:ph type="title"/>
          </p:nvPr>
        </p:nvSpPr>
        <p:spPr>
          <a:xfrm>
            <a:off x="1141411" y="769415"/>
            <a:ext cx="9905998" cy="722553"/>
          </a:xfrm>
        </p:spPr>
        <p:txBody>
          <a:bodyPr>
            <a:normAutofit fontScale="90000"/>
          </a:bodyPr>
          <a:lstStyle/>
          <a:p>
            <a:r>
              <a:rPr lang="en-US" b="1" dirty="0">
                <a:solidFill>
                  <a:schemeClr val="bg1"/>
                </a:solidFill>
                <a:latin typeface="Times New Roman"/>
                <a:cs typeface="Times New Roman"/>
              </a:rPr>
              <a:t>11. REFERENCES/BIBLOGRAPHY</a:t>
            </a:r>
            <a:br>
              <a:rPr lang="en-US" dirty="0">
                <a:latin typeface="Times New Roman"/>
                <a:cs typeface="Times New Roman"/>
              </a:rPr>
            </a:br>
            <a:br>
              <a:rPr lang="en-US" sz="3600" dirty="0">
                <a:latin typeface="Calibri Light"/>
                <a:cs typeface="Calibri Light"/>
              </a:rPr>
            </a:br>
            <a:endParaRPr lang="en-US" dirty="0"/>
          </a:p>
        </p:txBody>
      </p:sp>
      <p:sp>
        <p:nvSpPr>
          <p:cNvPr id="3" name="Content Placeholder 2">
            <a:extLst>
              <a:ext uri="{FF2B5EF4-FFF2-40B4-BE49-F238E27FC236}">
                <a16:creationId xmlns:a16="http://schemas.microsoft.com/office/drawing/2014/main" id="{80D856AB-2D2B-75F0-BBB3-7EE82662EC38}"/>
              </a:ext>
            </a:extLst>
          </p:cNvPr>
          <p:cNvSpPr>
            <a:spLocks noGrp="1"/>
          </p:cNvSpPr>
          <p:nvPr>
            <p:ph idx="1"/>
          </p:nvPr>
        </p:nvSpPr>
        <p:spPr>
          <a:xfrm>
            <a:off x="1141410" y="1514621"/>
            <a:ext cx="9905999" cy="3541714"/>
          </a:xfrm>
        </p:spPr>
        <p:txBody>
          <a:bodyPr/>
          <a:lstStyle/>
          <a:p>
            <a:pPr marL="285115" indent="-228600" fontAlgn="auto">
              <a:spcBef>
                <a:spcPts val="0"/>
              </a:spcBef>
              <a:spcAft>
                <a:spcPts val="0"/>
              </a:spcAft>
              <a:buSzPct val="78571"/>
              <a:buFont typeface="Wingdings"/>
              <a:buChar char=""/>
              <a:tabLst>
                <a:tab pos="285750" algn="l"/>
              </a:tabLst>
              <a:defRPr/>
            </a:pPr>
            <a:r>
              <a:rPr lang="en-US" sz="2400" spc="-10" dirty="0">
                <a:latin typeface="Calibri"/>
                <a:cs typeface="Calibri"/>
              </a:rPr>
              <a:t>h</a:t>
            </a:r>
            <a:r>
              <a:rPr lang="en-US" sz="2400" dirty="0">
                <a:latin typeface="Calibri"/>
                <a:cs typeface="Calibri"/>
              </a:rPr>
              <a:t>t</a:t>
            </a:r>
            <a:r>
              <a:rPr lang="en-US" sz="2400" spc="-5" dirty="0">
                <a:latin typeface="Calibri"/>
                <a:cs typeface="Calibri"/>
              </a:rPr>
              <a:t>t</a:t>
            </a:r>
            <a:r>
              <a:rPr lang="en-US" sz="2400" spc="-10" dirty="0">
                <a:latin typeface="Calibri"/>
                <a:cs typeface="Calibri"/>
              </a:rPr>
              <a:t>p</a:t>
            </a:r>
            <a:r>
              <a:rPr lang="en-US" sz="2400" spc="-5" dirty="0">
                <a:latin typeface="Calibri"/>
                <a:cs typeface="Calibri"/>
              </a:rPr>
              <a:t>s:/</a:t>
            </a:r>
            <a:r>
              <a:rPr lang="en-US" sz="2400" spc="-10" dirty="0">
                <a:latin typeface="Calibri"/>
                <a:cs typeface="Calibri"/>
              </a:rPr>
              <a:t>/</a:t>
            </a:r>
            <a:r>
              <a:rPr lang="en-US" sz="2400" dirty="0">
                <a:latin typeface="Calibri"/>
                <a:cs typeface="Calibri"/>
              </a:rPr>
              <a:t>e</a:t>
            </a:r>
            <a:r>
              <a:rPr lang="en-US" sz="2400" spc="-10" dirty="0">
                <a:latin typeface="Calibri"/>
                <a:cs typeface="Calibri"/>
              </a:rPr>
              <a:t>n</a:t>
            </a:r>
            <a:r>
              <a:rPr lang="en-US" sz="2400" dirty="0">
                <a:latin typeface="Calibri"/>
                <a:cs typeface="Calibri"/>
              </a:rPr>
              <a:t>.</a:t>
            </a:r>
            <a:r>
              <a:rPr lang="en-US" sz="2400" spc="-10" dirty="0">
                <a:latin typeface="Calibri"/>
                <a:cs typeface="Calibri"/>
              </a:rPr>
              <a:t>m</a:t>
            </a:r>
            <a:r>
              <a:rPr lang="en-US" sz="2400" dirty="0">
                <a:latin typeface="Calibri"/>
                <a:cs typeface="Calibri"/>
              </a:rPr>
              <a:t>.w</a:t>
            </a:r>
            <a:r>
              <a:rPr lang="en-US" sz="2400" spc="5" dirty="0">
                <a:latin typeface="Calibri"/>
                <a:cs typeface="Calibri"/>
              </a:rPr>
              <a:t>i</a:t>
            </a:r>
            <a:r>
              <a:rPr lang="en-US" sz="2400" dirty="0">
                <a:latin typeface="Calibri"/>
                <a:cs typeface="Calibri"/>
              </a:rPr>
              <a:t>ki</a:t>
            </a:r>
            <a:r>
              <a:rPr lang="en-US" sz="2400" spc="-10" dirty="0">
                <a:latin typeface="Calibri"/>
                <a:cs typeface="Calibri"/>
              </a:rPr>
              <a:t>p</a:t>
            </a:r>
            <a:r>
              <a:rPr lang="en-US" sz="2400" dirty="0">
                <a:latin typeface="Calibri"/>
                <a:cs typeface="Calibri"/>
              </a:rPr>
              <a:t>e</a:t>
            </a:r>
            <a:r>
              <a:rPr lang="en-US" sz="2400" spc="-10" dirty="0">
                <a:latin typeface="Calibri"/>
                <a:cs typeface="Calibri"/>
              </a:rPr>
              <a:t>d</a:t>
            </a:r>
            <a:r>
              <a:rPr lang="en-US" sz="2400" dirty="0">
                <a:latin typeface="Calibri"/>
                <a:cs typeface="Calibri"/>
              </a:rPr>
              <a:t>ia</a:t>
            </a:r>
            <a:r>
              <a:rPr lang="en-US" sz="2400" spc="5" dirty="0">
                <a:latin typeface="Calibri"/>
                <a:cs typeface="Calibri"/>
              </a:rPr>
              <a:t>.</a:t>
            </a:r>
            <a:r>
              <a:rPr lang="en-US" sz="2400" spc="-10" dirty="0">
                <a:latin typeface="Calibri"/>
                <a:cs typeface="Calibri"/>
              </a:rPr>
              <a:t>o</a:t>
            </a:r>
            <a:r>
              <a:rPr lang="en-US" sz="2400" dirty="0">
                <a:latin typeface="Calibri"/>
                <a:cs typeface="Calibri"/>
              </a:rPr>
              <a:t>rg/</a:t>
            </a:r>
            <a:r>
              <a:rPr lang="en-US" sz="2400" spc="-15" dirty="0">
                <a:latin typeface="Calibri"/>
                <a:cs typeface="Calibri"/>
              </a:rPr>
              <a:t>A</a:t>
            </a:r>
            <a:r>
              <a:rPr lang="en-US" sz="2400" dirty="0">
                <a:latin typeface="Calibri"/>
                <a:cs typeface="Calibri"/>
              </a:rPr>
              <a:t>rd</a:t>
            </a:r>
            <a:r>
              <a:rPr lang="en-US" sz="2400" spc="-10" dirty="0">
                <a:latin typeface="Calibri"/>
                <a:cs typeface="Calibri"/>
              </a:rPr>
              <a:t>u</a:t>
            </a:r>
            <a:r>
              <a:rPr lang="en-US" sz="2400" dirty="0">
                <a:latin typeface="Calibri"/>
                <a:cs typeface="Calibri"/>
              </a:rPr>
              <a:t>i</a:t>
            </a:r>
            <a:r>
              <a:rPr lang="en-US" sz="2400" spc="-5" dirty="0">
                <a:latin typeface="Calibri"/>
                <a:cs typeface="Calibri"/>
              </a:rPr>
              <a:t>no</a:t>
            </a:r>
            <a:r>
              <a:rPr lang="en-US" sz="2400" dirty="0">
                <a:latin typeface="Calibri"/>
                <a:cs typeface="Calibri"/>
              </a:rPr>
              <a:t>wiki</a:t>
            </a:r>
          </a:p>
          <a:p>
            <a:pPr marL="285115" indent="-228600" fontAlgn="auto">
              <a:spcBef>
                <a:spcPts val="830"/>
              </a:spcBef>
              <a:spcAft>
                <a:spcPts val="0"/>
              </a:spcAft>
              <a:buSzPct val="78571"/>
              <a:buFont typeface="Wingdings"/>
              <a:buChar char=""/>
              <a:tabLst>
                <a:tab pos="285750" algn="l"/>
              </a:tabLst>
              <a:defRPr/>
            </a:pPr>
            <a:r>
              <a:rPr lang="en-US" sz="2400" spc="-10" dirty="0">
                <a:latin typeface="Calibri"/>
                <a:cs typeface="Calibri"/>
              </a:rPr>
              <a:t>h</a:t>
            </a:r>
            <a:r>
              <a:rPr lang="en-US" sz="2400" dirty="0">
                <a:latin typeface="Calibri"/>
                <a:cs typeface="Calibri"/>
              </a:rPr>
              <a:t>t</a:t>
            </a:r>
            <a:r>
              <a:rPr lang="en-US" sz="2400" spc="-5" dirty="0">
                <a:latin typeface="Calibri"/>
                <a:cs typeface="Calibri"/>
              </a:rPr>
              <a:t>t</a:t>
            </a:r>
            <a:r>
              <a:rPr lang="en-US" sz="2400" spc="-10" dirty="0">
                <a:latin typeface="Calibri"/>
                <a:cs typeface="Calibri"/>
              </a:rPr>
              <a:t>p</a:t>
            </a:r>
            <a:r>
              <a:rPr lang="en-US" sz="2400" spc="-5" dirty="0">
                <a:latin typeface="Calibri"/>
                <a:cs typeface="Calibri"/>
              </a:rPr>
              <a:t>s:/</a:t>
            </a:r>
            <a:r>
              <a:rPr lang="en-US" sz="2400" spc="-10" dirty="0">
                <a:latin typeface="Calibri"/>
                <a:cs typeface="Calibri"/>
              </a:rPr>
              <a:t>/c</a:t>
            </a:r>
            <a:r>
              <a:rPr lang="en-US" sz="2400" spc="-5" dirty="0">
                <a:latin typeface="Calibri"/>
                <a:cs typeface="Calibri"/>
              </a:rPr>
              <a:t>om</a:t>
            </a:r>
            <a:r>
              <a:rPr lang="en-US" sz="2400" spc="-10" dirty="0">
                <a:latin typeface="Calibri"/>
                <a:cs typeface="Calibri"/>
              </a:rPr>
              <a:t>p</a:t>
            </a:r>
            <a:r>
              <a:rPr lang="en-US" sz="2400" spc="-5" dirty="0">
                <a:latin typeface="Calibri"/>
                <a:cs typeface="Calibri"/>
              </a:rPr>
              <a:t>one</a:t>
            </a:r>
            <a:r>
              <a:rPr lang="en-US" sz="2400" spc="-10" dirty="0">
                <a:latin typeface="Calibri"/>
                <a:cs typeface="Calibri"/>
              </a:rPr>
              <a:t>n</a:t>
            </a:r>
            <a:r>
              <a:rPr lang="en-US" sz="2400" dirty="0">
                <a:latin typeface="Calibri"/>
                <a:cs typeface="Calibri"/>
              </a:rPr>
              <a:t>ts</a:t>
            </a:r>
            <a:r>
              <a:rPr lang="en-US" sz="2400" spc="5" dirty="0">
                <a:latin typeface="Calibri"/>
                <a:cs typeface="Calibri"/>
              </a:rPr>
              <a:t>1</a:t>
            </a:r>
            <a:r>
              <a:rPr lang="en-US" sz="2400" dirty="0">
                <a:latin typeface="Calibri"/>
                <a:cs typeface="Calibri"/>
              </a:rPr>
              <a:t>0</a:t>
            </a:r>
            <a:r>
              <a:rPr lang="en-US" sz="2400" spc="-10" dirty="0">
                <a:latin typeface="Calibri"/>
                <a:cs typeface="Calibri"/>
              </a:rPr>
              <a:t>1</a:t>
            </a:r>
            <a:r>
              <a:rPr lang="en-US" sz="2400" dirty="0">
                <a:latin typeface="Calibri"/>
                <a:cs typeface="Calibri"/>
              </a:rPr>
              <a:t>.</a:t>
            </a:r>
            <a:r>
              <a:rPr lang="en-US" sz="2400" spc="-10" dirty="0">
                <a:latin typeface="Calibri"/>
                <a:cs typeface="Calibri"/>
              </a:rPr>
              <a:t>c</a:t>
            </a:r>
            <a:r>
              <a:rPr lang="en-US" sz="2400" spc="-5" dirty="0">
                <a:latin typeface="Calibri"/>
                <a:cs typeface="Calibri"/>
              </a:rPr>
              <a:t>om/</a:t>
            </a:r>
            <a:r>
              <a:rPr lang="en-US" sz="2400" spc="-10" dirty="0">
                <a:latin typeface="Calibri"/>
                <a:cs typeface="Calibri"/>
              </a:rPr>
              <a:t>u</a:t>
            </a:r>
            <a:r>
              <a:rPr lang="en-US" sz="2400" dirty="0">
                <a:latin typeface="Calibri"/>
                <a:cs typeface="Calibri"/>
              </a:rPr>
              <a:t>ltras</a:t>
            </a:r>
            <a:r>
              <a:rPr lang="en-US" sz="2400" spc="5" dirty="0">
                <a:latin typeface="Calibri"/>
                <a:cs typeface="Calibri"/>
              </a:rPr>
              <a:t>o</a:t>
            </a:r>
            <a:r>
              <a:rPr lang="en-US" sz="2400" spc="-10" dirty="0">
                <a:latin typeface="Calibri"/>
                <a:cs typeface="Calibri"/>
              </a:rPr>
              <a:t>n</a:t>
            </a:r>
            <a:r>
              <a:rPr lang="en-US" sz="2400" dirty="0">
                <a:latin typeface="Calibri"/>
                <a:cs typeface="Calibri"/>
              </a:rPr>
              <a:t>ic</a:t>
            </a:r>
          </a:p>
          <a:p>
            <a:pPr marL="285115" indent="-228600" fontAlgn="auto">
              <a:spcBef>
                <a:spcPts val="825"/>
              </a:spcBef>
              <a:spcAft>
                <a:spcPts val="0"/>
              </a:spcAft>
              <a:buSzPct val="78571"/>
              <a:buFont typeface="Wingdings"/>
              <a:buChar char=""/>
              <a:tabLst>
                <a:tab pos="285750" algn="l"/>
              </a:tabLst>
              <a:defRPr/>
            </a:pPr>
            <a:r>
              <a:rPr lang="en-US" sz="2400" spc="-10" dirty="0">
                <a:latin typeface="Calibri"/>
                <a:cs typeface="Calibri"/>
              </a:rPr>
              <a:t>h</a:t>
            </a:r>
            <a:r>
              <a:rPr lang="en-US" sz="2400" dirty="0">
                <a:latin typeface="Calibri"/>
                <a:cs typeface="Calibri"/>
              </a:rPr>
              <a:t>t</a:t>
            </a:r>
            <a:r>
              <a:rPr lang="en-US" sz="2400" spc="-5" dirty="0">
                <a:latin typeface="Calibri"/>
                <a:cs typeface="Calibri"/>
              </a:rPr>
              <a:t>t</a:t>
            </a:r>
            <a:r>
              <a:rPr lang="en-US" sz="2400" spc="-10" dirty="0">
                <a:latin typeface="Calibri"/>
                <a:cs typeface="Calibri"/>
              </a:rPr>
              <a:t>p</a:t>
            </a:r>
            <a:r>
              <a:rPr lang="en-US" sz="2400" spc="-5" dirty="0">
                <a:latin typeface="Calibri"/>
                <a:cs typeface="Calibri"/>
              </a:rPr>
              <a:t>s://</a:t>
            </a:r>
            <a:r>
              <a:rPr lang="en-US" sz="2400" u="heavy" dirty="0">
                <a:solidFill>
                  <a:srgbClr val="0000FF"/>
                </a:solidFill>
                <a:latin typeface="Calibri"/>
                <a:cs typeface="Calibri"/>
                <a:hlinkClick r:id="rId2"/>
              </a:rPr>
              <a:t>w</a:t>
            </a:r>
            <a:r>
              <a:rPr lang="en-US" sz="2400" u="heavy" spc="5" dirty="0">
                <a:solidFill>
                  <a:srgbClr val="0000FF"/>
                </a:solidFill>
                <a:latin typeface="Calibri"/>
                <a:cs typeface="Calibri"/>
                <a:hlinkClick r:id="rId2"/>
              </a:rPr>
              <a:t>w</a:t>
            </a:r>
            <a:r>
              <a:rPr lang="en-US" sz="2400" u="heavy" spc="-10" dirty="0">
                <a:solidFill>
                  <a:srgbClr val="0000FF"/>
                </a:solidFill>
                <a:latin typeface="Calibri"/>
                <a:cs typeface="Calibri"/>
                <a:hlinkClick r:id="rId2"/>
              </a:rPr>
              <a:t>w</a:t>
            </a:r>
            <a:r>
              <a:rPr lang="en-US" sz="2400" u="heavy" dirty="0">
                <a:solidFill>
                  <a:srgbClr val="0000FF"/>
                </a:solidFill>
                <a:latin typeface="Calibri"/>
                <a:cs typeface="Calibri"/>
                <a:hlinkClick r:id="rId2"/>
              </a:rPr>
              <a:t>.rhy</a:t>
            </a:r>
            <a:r>
              <a:rPr lang="en-US" sz="2400" u="heavy" spc="-10" dirty="0">
                <a:solidFill>
                  <a:srgbClr val="0000FF"/>
                </a:solidFill>
                <a:latin typeface="Calibri"/>
                <a:cs typeface="Calibri"/>
                <a:hlinkClick r:id="rId2"/>
              </a:rPr>
              <a:t>d</a:t>
            </a:r>
            <a:r>
              <a:rPr lang="en-US" sz="2400" u="heavy" spc="-5" dirty="0">
                <a:solidFill>
                  <a:srgbClr val="0000FF"/>
                </a:solidFill>
                <a:latin typeface="Calibri"/>
                <a:cs typeface="Calibri"/>
                <a:hlinkClick r:id="rId2"/>
              </a:rPr>
              <a:t>o</a:t>
            </a:r>
            <a:r>
              <a:rPr lang="en-US" sz="2400" u="heavy" spc="5" dirty="0">
                <a:solidFill>
                  <a:srgbClr val="0000FF"/>
                </a:solidFill>
                <a:latin typeface="Calibri"/>
                <a:cs typeface="Calibri"/>
                <a:hlinkClick r:id="rId2"/>
              </a:rPr>
              <a:t>l</a:t>
            </a:r>
            <a:r>
              <a:rPr lang="en-US" sz="2400" u="heavy" spc="-15" dirty="0">
                <a:solidFill>
                  <a:srgbClr val="0000FF"/>
                </a:solidFill>
                <a:latin typeface="Calibri"/>
                <a:cs typeface="Calibri"/>
                <a:hlinkClick r:id="rId2"/>
              </a:rPr>
              <a:t>a</a:t>
            </a:r>
            <a:r>
              <a:rPr lang="en-US" sz="2400" u="heavy" spc="-10" dirty="0">
                <a:solidFill>
                  <a:srgbClr val="0000FF"/>
                </a:solidFill>
                <a:latin typeface="Calibri"/>
                <a:cs typeface="Calibri"/>
                <a:hlinkClick r:id="rId2"/>
              </a:rPr>
              <a:t>b</a:t>
            </a:r>
            <a:r>
              <a:rPr lang="en-US" sz="2400" u="heavy" dirty="0">
                <a:solidFill>
                  <a:srgbClr val="0000FF"/>
                </a:solidFill>
                <a:latin typeface="Calibri"/>
                <a:cs typeface="Calibri"/>
                <a:hlinkClick r:id="rId2"/>
              </a:rPr>
              <a:t>z.com</a:t>
            </a:r>
            <a:r>
              <a:rPr lang="en-US" sz="2400" u="heavy" spc="-10" dirty="0">
                <a:solidFill>
                  <a:srgbClr val="0000FF"/>
                </a:solidFill>
                <a:latin typeface="Calibri"/>
                <a:cs typeface="Calibri"/>
                <a:hlinkClick r:id="rId2"/>
              </a:rPr>
              <a:t>/</a:t>
            </a:r>
            <a:r>
              <a:rPr lang="en-US" sz="2400" u="heavy" spc="-5" dirty="0">
                <a:solidFill>
                  <a:srgbClr val="0000FF"/>
                </a:solidFill>
                <a:latin typeface="Calibri"/>
                <a:cs typeface="Calibri"/>
                <a:hlinkClick r:id="rId2"/>
              </a:rPr>
              <a:t>s</a:t>
            </a:r>
            <a:r>
              <a:rPr lang="en-US" sz="2400" u="heavy" dirty="0">
                <a:solidFill>
                  <a:srgbClr val="0000FF"/>
                </a:solidFill>
                <a:latin typeface="Calibri"/>
                <a:cs typeface="Calibri"/>
                <a:hlinkClick r:id="rId2"/>
              </a:rPr>
              <a:t>im</a:t>
            </a:r>
            <a:r>
              <a:rPr lang="en-US" sz="2400" u="heavy" spc="-10" dirty="0">
                <a:solidFill>
                  <a:srgbClr val="0000FF"/>
                </a:solidFill>
                <a:latin typeface="Calibri"/>
                <a:cs typeface="Calibri"/>
                <a:hlinkClick r:id="rId2"/>
              </a:rPr>
              <a:t>9</a:t>
            </a:r>
            <a:r>
              <a:rPr lang="en-US" sz="2400" u="heavy" dirty="0">
                <a:solidFill>
                  <a:srgbClr val="0000FF"/>
                </a:solidFill>
                <a:latin typeface="Calibri"/>
                <a:cs typeface="Calibri"/>
                <a:hlinkClick r:id="rId2"/>
              </a:rPr>
              <a:t>00</a:t>
            </a:r>
            <a:endParaRPr lang="en-US" sz="2400" dirty="0">
              <a:latin typeface="Calibri"/>
              <a:cs typeface="Calibri"/>
            </a:endParaRPr>
          </a:p>
          <a:p>
            <a:pPr marL="285115" indent="-228600" fontAlgn="auto">
              <a:spcBef>
                <a:spcPts val="840"/>
              </a:spcBef>
              <a:spcAft>
                <a:spcPts val="0"/>
              </a:spcAft>
              <a:buSzPct val="78571"/>
              <a:buFont typeface="Wingdings"/>
              <a:buChar char=""/>
              <a:tabLst>
                <a:tab pos="285750" algn="l"/>
              </a:tabLst>
              <a:defRPr/>
            </a:pPr>
            <a:r>
              <a:rPr lang="en-US" sz="2400" spc="-10" dirty="0">
                <a:latin typeface="Calibri"/>
                <a:cs typeface="Calibri"/>
              </a:rPr>
              <a:t>h</a:t>
            </a:r>
            <a:r>
              <a:rPr lang="en-US" sz="2400" dirty="0">
                <a:latin typeface="Calibri"/>
                <a:cs typeface="Calibri"/>
              </a:rPr>
              <a:t>t</a:t>
            </a:r>
            <a:r>
              <a:rPr lang="en-US" sz="2400" spc="-5" dirty="0">
                <a:latin typeface="Calibri"/>
                <a:cs typeface="Calibri"/>
              </a:rPr>
              <a:t>t</a:t>
            </a:r>
            <a:r>
              <a:rPr lang="en-US" sz="2400" spc="-10" dirty="0">
                <a:latin typeface="Calibri"/>
                <a:cs typeface="Calibri"/>
              </a:rPr>
              <a:t>p</a:t>
            </a:r>
            <a:r>
              <a:rPr lang="en-US" sz="2400" spc="-5" dirty="0">
                <a:latin typeface="Calibri"/>
                <a:cs typeface="Calibri"/>
              </a:rPr>
              <a:t>s:/</a:t>
            </a:r>
            <a:r>
              <a:rPr lang="en-US" sz="2400" spc="-10" dirty="0">
                <a:latin typeface="Calibri"/>
                <a:cs typeface="Calibri"/>
              </a:rPr>
              <a:t>/</a:t>
            </a:r>
            <a:r>
              <a:rPr lang="en-US" sz="2400" dirty="0">
                <a:latin typeface="Calibri"/>
                <a:cs typeface="Calibri"/>
              </a:rPr>
              <a:t>e</a:t>
            </a:r>
            <a:r>
              <a:rPr lang="en-US" sz="2400" spc="-10" dirty="0">
                <a:latin typeface="Calibri"/>
                <a:cs typeface="Calibri"/>
              </a:rPr>
              <a:t>n</a:t>
            </a:r>
            <a:r>
              <a:rPr lang="en-US" sz="2400" dirty="0">
                <a:latin typeface="Calibri"/>
                <a:cs typeface="Calibri"/>
              </a:rPr>
              <a:t>.</a:t>
            </a:r>
            <a:r>
              <a:rPr lang="en-US" sz="2400" spc="-10" dirty="0">
                <a:latin typeface="Calibri"/>
                <a:cs typeface="Calibri"/>
              </a:rPr>
              <a:t>m</a:t>
            </a:r>
            <a:r>
              <a:rPr lang="en-US" sz="2400" dirty="0">
                <a:latin typeface="Calibri"/>
                <a:cs typeface="Calibri"/>
              </a:rPr>
              <a:t>.w</a:t>
            </a:r>
            <a:r>
              <a:rPr lang="en-US" sz="2400" spc="5" dirty="0">
                <a:latin typeface="Calibri"/>
                <a:cs typeface="Calibri"/>
              </a:rPr>
              <a:t>i</a:t>
            </a:r>
            <a:r>
              <a:rPr lang="en-US" sz="2400" dirty="0">
                <a:latin typeface="Calibri"/>
                <a:cs typeface="Calibri"/>
              </a:rPr>
              <a:t>ki</a:t>
            </a:r>
            <a:r>
              <a:rPr lang="en-US" sz="2400" spc="-10" dirty="0">
                <a:latin typeface="Calibri"/>
                <a:cs typeface="Calibri"/>
              </a:rPr>
              <a:t>p</a:t>
            </a:r>
            <a:r>
              <a:rPr lang="en-US" sz="2400" dirty="0">
                <a:latin typeface="Calibri"/>
                <a:cs typeface="Calibri"/>
              </a:rPr>
              <a:t>e</a:t>
            </a:r>
            <a:r>
              <a:rPr lang="en-US" sz="2400" spc="-10" dirty="0">
                <a:latin typeface="Calibri"/>
                <a:cs typeface="Calibri"/>
              </a:rPr>
              <a:t>d</a:t>
            </a:r>
            <a:r>
              <a:rPr lang="en-US" sz="2400" dirty="0">
                <a:latin typeface="Calibri"/>
                <a:cs typeface="Calibri"/>
              </a:rPr>
              <a:t>ia</a:t>
            </a:r>
            <a:r>
              <a:rPr lang="en-US" sz="2400" spc="5" dirty="0">
                <a:latin typeface="Calibri"/>
                <a:cs typeface="Calibri"/>
              </a:rPr>
              <a:t>.</a:t>
            </a:r>
            <a:r>
              <a:rPr lang="en-US" sz="2400" spc="-10" dirty="0">
                <a:latin typeface="Calibri"/>
                <a:cs typeface="Calibri"/>
              </a:rPr>
              <a:t>o</a:t>
            </a:r>
            <a:r>
              <a:rPr lang="en-US" sz="2400" dirty="0">
                <a:latin typeface="Calibri"/>
                <a:cs typeface="Calibri"/>
              </a:rPr>
              <a:t>rg/</a:t>
            </a:r>
            <a:r>
              <a:rPr lang="en-US" sz="2400" spc="-5" dirty="0">
                <a:latin typeface="Calibri"/>
                <a:cs typeface="Calibri"/>
              </a:rPr>
              <a:t>l</a:t>
            </a:r>
            <a:r>
              <a:rPr lang="en-US" sz="2400" spc="-10" dirty="0">
                <a:latin typeface="Calibri"/>
                <a:cs typeface="Calibri"/>
              </a:rPr>
              <a:t>cdd</a:t>
            </a:r>
            <a:r>
              <a:rPr lang="en-US" sz="2400" dirty="0">
                <a:latin typeface="Calibri"/>
                <a:cs typeface="Calibri"/>
              </a:rPr>
              <a:t>i</a:t>
            </a:r>
            <a:r>
              <a:rPr lang="en-US" sz="2400" spc="-5" dirty="0">
                <a:latin typeface="Calibri"/>
                <a:cs typeface="Calibri"/>
              </a:rPr>
              <a:t>sp</a:t>
            </a:r>
            <a:r>
              <a:rPr lang="en-US" sz="2400" dirty="0">
                <a:latin typeface="Calibri"/>
                <a:cs typeface="Calibri"/>
              </a:rPr>
              <a:t>lay</a:t>
            </a:r>
          </a:p>
          <a:p>
            <a:pPr marL="285115" indent="-228600" fontAlgn="auto">
              <a:spcBef>
                <a:spcPts val="825"/>
              </a:spcBef>
              <a:spcAft>
                <a:spcPts val="0"/>
              </a:spcAft>
              <a:buSzPct val="78571"/>
              <a:buFont typeface="Wingdings"/>
              <a:buChar char=""/>
              <a:tabLst>
                <a:tab pos="285750" algn="l"/>
              </a:tabLst>
              <a:defRPr/>
            </a:pPr>
            <a:r>
              <a:rPr lang="en-US" sz="2400" spc="-10" dirty="0">
                <a:latin typeface="Calibri"/>
                <a:cs typeface="Calibri"/>
              </a:rPr>
              <a:t>h</a:t>
            </a:r>
            <a:r>
              <a:rPr lang="en-US" sz="2400" dirty="0">
                <a:latin typeface="Calibri"/>
                <a:cs typeface="Calibri"/>
              </a:rPr>
              <a:t>t</a:t>
            </a:r>
            <a:r>
              <a:rPr lang="en-US" sz="2400" spc="-5" dirty="0">
                <a:latin typeface="Calibri"/>
                <a:cs typeface="Calibri"/>
              </a:rPr>
              <a:t>t</a:t>
            </a:r>
            <a:r>
              <a:rPr lang="en-US" sz="2400" spc="-10" dirty="0">
                <a:latin typeface="Calibri"/>
                <a:cs typeface="Calibri"/>
              </a:rPr>
              <a:t>p</a:t>
            </a:r>
            <a:r>
              <a:rPr lang="en-US" sz="2400" spc="-5" dirty="0">
                <a:latin typeface="Calibri"/>
                <a:cs typeface="Calibri"/>
              </a:rPr>
              <a:t>s://</a:t>
            </a:r>
            <a:r>
              <a:rPr lang="en-US" sz="2400" u="heavy" dirty="0">
                <a:solidFill>
                  <a:srgbClr val="0000FF"/>
                </a:solidFill>
                <a:latin typeface="Calibri"/>
                <a:cs typeface="Calibri"/>
                <a:hlinkClick r:id="rId3"/>
              </a:rPr>
              <a:t>w</a:t>
            </a:r>
            <a:r>
              <a:rPr lang="en-US" sz="2400" u="heavy" spc="5" dirty="0">
                <a:solidFill>
                  <a:srgbClr val="0000FF"/>
                </a:solidFill>
                <a:latin typeface="Calibri"/>
                <a:cs typeface="Calibri"/>
                <a:hlinkClick r:id="rId3"/>
              </a:rPr>
              <a:t>w</a:t>
            </a:r>
            <a:r>
              <a:rPr lang="en-US" sz="2400" u="heavy" spc="-10" dirty="0">
                <a:solidFill>
                  <a:srgbClr val="0000FF"/>
                </a:solidFill>
                <a:latin typeface="Calibri"/>
                <a:cs typeface="Calibri"/>
                <a:hlinkClick r:id="rId3"/>
              </a:rPr>
              <a:t>w</a:t>
            </a:r>
            <a:r>
              <a:rPr lang="en-US" sz="2400" u="heavy" dirty="0">
                <a:solidFill>
                  <a:srgbClr val="0000FF"/>
                </a:solidFill>
                <a:latin typeface="Calibri"/>
                <a:cs typeface="Calibri"/>
                <a:hlinkClick r:id="rId3"/>
              </a:rPr>
              <a:t>.el</a:t>
            </a:r>
            <a:r>
              <a:rPr lang="en-US" sz="2400" u="heavy" spc="-5" dirty="0">
                <a:solidFill>
                  <a:srgbClr val="0000FF"/>
                </a:solidFill>
                <a:latin typeface="Calibri"/>
                <a:cs typeface="Calibri"/>
                <a:hlinkClick r:id="rId3"/>
              </a:rPr>
              <a:t>e</a:t>
            </a:r>
            <a:r>
              <a:rPr lang="en-US" sz="2400" u="heavy" spc="-10" dirty="0">
                <a:solidFill>
                  <a:srgbClr val="0000FF"/>
                </a:solidFill>
                <a:latin typeface="Calibri"/>
                <a:cs typeface="Calibri"/>
                <a:hlinkClick r:id="rId3"/>
              </a:rPr>
              <a:t>c</a:t>
            </a:r>
            <a:r>
              <a:rPr lang="en-US" sz="2400" u="heavy" dirty="0">
                <a:solidFill>
                  <a:srgbClr val="0000FF"/>
                </a:solidFill>
                <a:latin typeface="Calibri"/>
                <a:cs typeface="Calibri"/>
                <a:hlinkClick r:id="rId3"/>
              </a:rPr>
              <a:t>tr</a:t>
            </a:r>
            <a:r>
              <a:rPr lang="en-US" sz="2400" u="heavy" spc="-10" dirty="0">
                <a:solidFill>
                  <a:srgbClr val="0000FF"/>
                </a:solidFill>
                <a:latin typeface="Calibri"/>
                <a:cs typeface="Calibri"/>
                <a:hlinkClick r:id="rId3"/>
              </a:rPr>
              <a:t>on</a:t>
            </a:r>
            <a:r>
              <a:rPr lang="en-US" sz="2400" u="heavy" dirty="0">
                <a:solidFill>
                  <a:srgbClr val="0000FF"/>
                </a:solidFill>
                <a:latin typeface="Calibri"/>
                <a:cs typeface="Calibri"/>
                <a:hlinkClick r:id="rId3"/>
              </a:rPr>
              <a:t>i</a:t>
            </a:r>
            <a:r>
              <a:rPr lang="en-US" sz="2400" u="heavy" spc="-5" dirty="0">
                <a:solidFill>
                  <a:srgbClr val="0000FF"/>
                </a:solidFill>
                <a:latin typeface="Calibri"/>
                <a:cs typeface="Calibri"/>
                <a:hlinkClick r:id="rId3"/>
              </a:rPr>
              <a:t>csh</a:t>
            </a:r>
            <a:r>
              <a:rPr lang="en-US" sz="2400" u="heavy" spc="-10" dirty="0">
                <a:solidFill>
                  <a:srgbClr val="0000FF"/>
                </a:solidFill>
                <a:latin typeface="Calibri"/>
                <a:cs typeface="Calibri"/>
                <a:hlinkClick r:id="rId3"/>
              </a:rPr>
              <a:t>ub</a:t>
            </a:r>
            <a:r>
              <a:rPr lang="en-US" sz="2400" u="heavy" dirty="0">
                <a:solidFill>
                  <a:srgbClr val="0000FF"/>
                </a:solidFill>
                <a:latin typeface="Calibri"/>
                <a:cs typeface="Calibri"/>
                <a:hlinkClick r:id="rId3"/>
              </a:rPr>
              <a:t>.</a:t>
            </a:r>
            <a:r>
              <a:rPr lang="en-US" sz="2400" u="heavy" spc="-5" dirty="0">
                <a:solidFill>
                  <a:srgbClr val="0000FF"/>
                </a:solidFill>
                <a:latin typeface="Calibri"/>
                <a:cs typeface="Calibri"/>
                <a:hlinkClick r:id="rId3"/>
              </a:rPr>
              <a:t>o</a:t>
            </a:r>
            <a:r>
              <a:rPr lang="en-US" sz="2400" u="heavy" dirty="0">
                <a:solidFill>
                  <a:srgbClr val="0000FF"/>
                </a:solidFill>
                <a:latin typeface="Calibri"/>
                <a:cs typeface="Calibri"/>
                <a:hlinkClick r:id="rId3"/>
              </a:rPr>
              <a:t>rg/Ard</a:t>
            </a:r>
            <a:r>
              <a:rPr lang="en-US" sz="2400" u="heavy" spc="-15" dirty="0">
                <a:solidFill>
                  <a:srgbClr val="0000FF"/>
                </a:solidFill>
                <a:latin typeface="Calibri"/>
                <a:cs typeface="Calibri"/>
                <a:hlinkClick r:id="rId3"/>
              </a:rPr>
              <a:t>u</a:t>
            </a:r>
            <a:r>
              <a:rPr lang="en-US" sz="2400" u="heavy" dirty="0">
                <a:solidFill>
                  <a:srgbClr val="0000FF"/>
                </a:solidFill>
                <a:latin typeface="Calibri"/>
                <a:cs typeface="Calibri"/>
                <a:hlinkClick r:id="rId3"/>
              </a:rPr>
              <a:t>i</a:t>
            </a:r>
            <a:r>
              <a:rPr lang="en-US" sz="2400" u="heavy" spc="-5" dirty="0">
                <a:solidFill>
                  <a:srgbClr val="0000FF"/>
                </a:solidFill>
                <a:latin typeface="Calibri"/>
                <a:cs typeface="Calibri"/>
                <a:hlinkClick r:id="rId3"/>
              </a:rPr>
              <a:t>n</a:t>
            </a:r>
            <a:r>
              <a:rPr lang="en-US" sz="2400" u="heavy" spc="-15" dirty="0">
                <a:solidFill>
                  <a:srgbClr val="0000FF"/>
                </a:solidFill>
                <a:latin typeface="Calibri"/>
                <a:cs typeface="Calibri"/>
                <a:hlinkClick r:id="rId3"/>
              </a:rPr>
              <a:t>o</a:t>
            </a:r>
            <a:r>
              <a:rPr lang="en-US" sz="2400" u="heavy" spc="-10" dirty="0">
                <a:solidFill>
                  <a:srgbClr val="0000FF"/>
                </a:solidFill>
                <a:latin typeface="Calibri"/>
                <a:cs typeface="Calibri"/>
                <a:hlinkClick r:id="rId3"/>
              </a:rPr>
              <a:t>b</a:t>
            </a:r>
            <a:r>
              <a:rPr lang="en-US" sz="2400" u="heavy" spc="-5" dirty="0">
                <a:solidFill>
                  <a:srgbClr val="0000FF"/>
                </a:solidFill>
                <a:latin typeface="Calibri"/>
                <a:cs typeface="Calibri"/>
                <a:hlinkClick r:id="rId3"/>
              </a:rPr>
              <a:t>o</a:t>
            </a:r>
            <a:r>
              <a:rPr lang="en-US" sz="2400" u="heavy" spc="5" dirty="0">
                <a:solidFill>
                  <a:srgbClr val="0000FF"/>
                </a:solidFill>
                <a:latin typeface="Calibri"/>
                <a:cs typeface="Calibri"/>
                <a:hlinkClick r:id="rId3"/>
              </a:rPr>
              <a:t>o</a:t>
            </a:r>
            <a:r>
              <a:rPr lang="en-US" sz="2400" u="heavy" dirty="0">
                <a:solidFill>
                  <a:srgbClr val="0000FF"/>
                </a:solidFill>
                <a:latin typeface="Calibri"/>
                <a:cs typeface="Calibri"/>
                <a:hlinkClick r:id="rId3"/>
              </a:rPr>
              <a:t>k</a:t>
            </a:r>
            <a:endParaRPr lang="en-US" sz="2400" dirty="0">
              <a:latin typeface="Calibri"/>
              <a:cs typeface="Calibri"/>
            </a:endParaRPr>
          </a:p>
          <a:p>
            <a:endParaRPr lang="en-US" dirty="0"/>
          </a:p>
        </p:txBody>
      </p:sp>
      <p:cxnSp>
        <p:nvCxnSpPr>
          <p:cNvPr id="4" name="Straight Connector 3">
            <a:extLst>
              <a:ext uri="{FF2B5EF4-FFF2-40B4-BE49-F238E27FC236}">
                <a16:creationId xmlns:a16="http://schemas.microsoft.com/office/drawing/2014/main" id="{E3D78991-9AC1-48D7-557D-E1127DEBDBD9}"/>
              </a:ext>
            </a:extLst>
          </p:cNvPr>
          <p:cNvCxnSpPr>
            <a:cxnSpLocks/>
          </p:cNvCxnSpPr>
          <p:nvPr/>
        </p:nvCxnSpPr>
        <p:spPr>
          <a:xfrm>
            <a:off x="1141410" y="1021976"/>
            <a:ext cx="9905998"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836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F7CA-1C7E-4679-9BDF-69A34303D664}"/>
              </a:ext>
            </a:extLst>
          </p:cNvPr>
          <p:cNvSpPr>
            <a:spLocks noGrp="1"/>
          </p:cNvSpPr>
          <p:nvPr>
            <p:ph type="ctrTitle"/>
          </p:nvPr>
        </p:nvSpPr>
        <p:spPr>
          <a:xfrm>
            <a:off x="1876424" y="22905"/>
            <a:ext cx="8791575" cy="793522"/>
          </a:xfrm>
        </p:spPr>
        <p:txBody>
          <a:bodyPr anchor="t"/>
          <a:lstStyle/>
          <a:p>
            <a:r>
              <a:rPr lang="en-US" dirty="0">
                <a:solidFill>
                  <a:schemeClr val="bg1"/>
                </a:solidFill>
              </a:rPr>
              <a:t>1.1 The problem</a:t>
            </a:r>
          </a:p>
        </p:txBody>
      </p:sp>
      <p:sp>
        <p:nvSpPr>
          <p:cNvPr id="3" name="Subtitle 2">
            <a:extLst>
              <a:ext uri="{FF2B5EF4-FFF2-40B4-BE49-F238E27FC236}">
                <a16:creationId xmlns:a16="http://schemas.microsoft.com/office/drawing/2014/main" id="{2D0E61B0-0994-4B2A-B8A1-3C48A952BD46}"/>
              </a:ext>
            </a:extLst>
          </p:cNvPr>
          <p:cNvSpPr>
            <a:spLocks noGrp="1"/>
          </p:cNvSpPr>
          <p:nvPr>
            <p:ph type="subTitle" idx="1"/>
          </p:nvPr>
        </p:nvSpPr>
        <p:spPr>
          <a:xfrm>
            <a:off x="1876424" y="816427"/>
            <a:ext cx="9891033" cy="5943599"/>
          </a:xfrm>
        </p:spPr>
        <p:txBody>
          <a:bodyPr>
            <a:normAutofit fontScale="25000" lnSpcReduction="20000"/>
          </a:bodyPr>
          <a:lstStyle/>
          <a:p>
            <a:pPr algn="just">
              <a:lnSpc>
                <a:spcPct val="144000"/>
              </a:lnSpc>
            </a:pPr>
            <a:r>
              <a:rPr lang="en-US" altLang="en-US" sz="2000" cap="none" dirty="0">
                <a:solidFill>
                  <a:schemeClr val="tx1"/>
                </a:solidFill>
                <a:latin typeface="Times New Roman" panose="02020603050405020304" pitchFamily="18" charset="0"/>
                <a:cs typeface="Times New Roman" panose="02020603050405020304" pitchFamily="18" charset="0"/>
              </a:rPr>
              <a:t>	</a:t>
            </a:r>
            <a:r>
              <a:rPr lang="en-US" altLang="en-US" sz="6000" b="1" cap="none" dirty="0">
                <a:solidFill>
                  <a:schemeClr val="tx1"/>
                </a:solidFill>
                <a:latin typeface="Sylfaen" panose="010A0502050306030303" pitchFamily="18" charset="0"/>
                <a:cs typeface="Times New Roman" panose="02020603050405020304" pitchFamily="18" charset="0"/>
              </a:rPr>
              <a:t>Nowadays, there are tons of flats and apartments which have been built in the rapid urbanization area. This is due to high housing demands which have been drastically risen as a result of migration from villages to cities to find work. In order   to   accommodate   the   growing   population   in   the   urban   area,  the government has also constructed more apartment complexes. There are several issues  faced  by  the  residents  of  the  flats.  One  of  them  is  disposal  of  solid waste. Unlike private houses, the residents of all the apartments use a common dustbin, which tends to fill up very quickly. This overflowing of garbage is a sanitary issue which might cause diseases like cholera and dengue. </a:t>
            </a:r>
          </a:p>
          <a:p>
            <a:pPr algn="just">
              <a:lnSpc>
                <a:spcPct val="144000"/>
              </a:lnSpc>
            </a:pPr>
            <a:r>
              <a:rPr lang="en-US" altLang="en-US" sz="6000" b="1" cap="none" dirty="0">
                <a:solidFill>
                  <a:schemeClr val="tx1"/>
                </a:solidFill>
                <a:latin typeface="Sylfaen" panose="010A0502050306030303" pitchFamily="18" charset="0"/>
                <a:cs typeface="Times New Roman" panose="02020603050405020304" pitchFamily="18" charset="0"/>
              </a:rPr>
              <a:t>	Moreover it is a waste of fuel to travel around a complex or an area to find that some of the garbage are filled and some are not. Also, on rare days, problems might arise that there is so much garbage that the truck doesn’t have enough capacity. The idea struck us when we observed that the garbage truck use to go around the town to collect solid waste twice a day. Although this system was thorough it was very inefficient. For example let's say street A is a busy street and we see that the garbage fills up really fast whereas may b street B even after two days the bin  isn't  even  half  full.  This  example  is  something  that  actually happens thus it lead us to the ''eureka'' moment what our system does is it gives a real time indicator of the garbage level in a trashcan  at  any  given  time. </a:t>
            </a:r>
          </a:p>
          <a:p>
            <a:pPr algn="just">
              <a:lnSpc>
                <a:spcPct val="144000"/>
              </a:lnSpc>
            </a:pPr>
            <a:r>
              <a:rPr lang="en-US" altLang="en-US" sz="6000" b="1" cap="none" dirty="0">
                <a:solidFill>
                  <a:schemeClr val="tx1"/>
                </a:solidFill>
                <a:latin typeface="Sylfaen" panose="010A0502050306030303" pitchFamily="18" charset="0"/>
                <a:cs typeface="Times New Roman" panose="02020603050405020304" pitchFamily="18" charset="0"/>
              </a:rPr>
              <a:t>	 Using  that  data  we  can  then  optimize  waste collection  routes  and  ultimately  reduce  fuel  consumption.  It  allows  trash collectors to plan their daily/weekly pick up schedule. An ultrasonic sensor is used  for  detecting  whether  the  trash  can  is  filled  with  garbage  or  not.  Here ultrasonic  sensor  is  installed  at  the  top  of  trash  can  and  will  measure  the distance of garbage from the top of trash can and we can set a threshold value according to the size of trash can. If the distance will be less than this threshold value means that the trash can is full of garbage and we will print the message “basket  is  full”  on  the  message  and  if  the  distance  will  be  more  than  this threshold value, then we will print the distance remaining for the garbage vat to be full.</a:t>
            </a:r>
          </a:p>
          <a:p>
            <a:endParaRPr lang="en-US" altLang="en-US" sz="2000" b="1" cap="none" dirty="0">
              <a:solidFill>
                <a:schemeClr val="tx1"/>
              </a:solidFill>
              <a:latin typeface="Sylfaen" panose="010A0502050306030303"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EB16BB2C-B937-4224-A3A5-A959EA02F064}"/>
              </a:ext>
            </a:extLst>
          </p:cNvPr>
          <p:cNvPicPr>
            <a:picLocks noChangeAspect="1"/>
          </p:cNvPicPr>
          <p:nvPr/>
        </p:nvPicPr>
        <p:blipFill>
          <a:blip r:embed="rId2"/>
          <a:stretch>
            <a:fillRect/>
          </a:stretch>
        </p:blipFill>
        <p:spPr>
          <a:xfrm>
            <a:off x="1929476" y="695377"/>
            <a:ext cx="9784928" cy="12193"/>
          </a:xfrm>
          <a:prstGeom prst="rect">
            <a:avLst/>
          </a:prstGeom>
        </p:spPr>
      </p:pic>
    </p:spTree>
    <p:extLst>
      <p:ext uri="{BB962C8B-B14F-4D97-AF65-F5344CB8AC3E}">
        <p14:creationId xmlns:p14="http://schemas.microsoft.com/office/powerpoint/2010/main" val="411327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D040-736C-416B-A53C-282AC354FCD3}"/>
              </a:ext>
            </a:extLst>
          </p:cNvPr>
          <p:cNvSpPr>
            <a:spLocks noGrp="1"/>
          </p:cNvSpPr>
          <p:nvPr>
            <p:ph type="ctrTitle"/>
          </p:nvPr>
        </p:nvSpPr>
        <p:spPr>
          <a:xfrm>
            <a:off x="1876423" y="131763"/>
            <a:ext cx="8791575" cy="728208"/>
          </a:xfrm>
        </p:spPr>
        <p:txBody>
          <a:bodyPr>
            <a:normAutofit fontScale="90000"/>
          </a:bodyPr>
          <a:lstStyle/>
          <a:p>
            <a:r>
              <a:rPr lang="en-US" dirty="0">
                <a:solidFill>
                  <a:schemeClr val="bg1"/>
                </a:solidFill>
              </a:rPr>
              <a:t>1.2 the solution</a:t>
            </a:r>
          </a:p>
        </p:txBody>
      </p:sp>
      <p:sp>
        <p:nvSpPr>
          <p:cNvPr id="3" name="Subtitle 2">
            <a:extLst>
              <a:ext uri="{FF2B5EF4-FFF2-40B4-BE49-F238E27FC236}">
                <a16:creationId xmlns:a16="http://schemas.microsoft.com/office/drawing/2014/main" id="{CF020485-8033-41F2-A851-51F0ACBAF2EC}"/>
              </a:ext>
            </a:extLst>
          </p:cNvPr>
          <p:cNvSpPr>
            <a:spLocks noGrp="1"/>
          </p:cNvSpPr>
          <p:nvPr>
            <p:ph type="subTitle" idx="1"/>
          </p:nvPr>
        </p:nvSpPr>
        <p:spPr>
          <a:xfrm>
            <a:off x="1876424" y="859972"/>
            <a:ext cx="8791575" cy="2699658"/>
          </a:xfrm>
        </p:spPr>
        <p:txBody>
          <a:bodyPr>
            <a:normAutofit fontScale="92500"/>
          </a:bodyPr>
          <a:lstStyle/>
          <a:p>
            <a:r>
              <a:rPr lang="en-US" altLang="en-US" sz="2000" cap="none" dirty="0">
                <a:solidFill>
                  <a:schemeClr val="tx1"/>
                </a:solidFill>
                <a:latin typeface="Sylfaen" panose="010A0502050306030303" pitchFamily="18" charset="0"/>
                <a:cs typeface="Times New Roman" panose="02020603050405020304" pitchFamily="18" charset="0"/>
              </a:rPr>
              <a:t>Previously there were numerous initiatives on waste management and educating people to dispose waste properly, and as they failed to achieve significant results, we have figured out the scopes that could be develop. To solve this problem, we have designed a process that ensures proper disposal and efficient waste collection. The procedures we designed involves creative initiative that will inspire people to dump in designated area or bins, and innovative method by using decreasing time algorithm or DTA for monitoring garbage generation and collection of the garbage’s.</a:t>
            </a:r>
          </a:p>
          <a:p>
            <a:endParaRPr lang="en-US" dirty="0">
              <a:solidFill>
                <a:schemeClr val="bg1"/>
              </a:solidFill>
              <a:latin typeface="Sylfaen" panose="010A0502050306030303" pitchFamily="18" charset="0"/>
            </a:endParaRPr>
          </a:p>
        </p:txBody>
      </p:sp>
      <p:sp>
        <p:nvSpPr>
          <p:cNvPr id="4" name="object 4">
            <a:extLst>
              <a:ext uri="{FF2B5EF4-FFF2-40B4-BE49-F238E27FC236}">
                <a16:creationId xmlns:a16="http://schemas.microsoft.com/office/drawing/2014/main" id="{AF2F0A00-73EE-41AA-BDE3-EC06699A5B70}"/>
              </a:ext>
            </a:extLst>
          </p:cNvPr>
          <p:cNvSpPr>
            <a:spLocks noChangeArrowheads="1"/>
          </p:cNvSpPr>
          <p:nvPr/>
        </p:nvSpPr>
        <p:spPr bwMode="auto">
          <a:xfrm>
            <a:off x="1970315" y="3559630"/>
            <a:ext cx="8791574" cy="269965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5" name="object 3">
            <a:extLst>
              <a:ext uri="{FF2B5EF4-FFF2-40B4-BE49-F238E27FC236}">
                <a16:creationId xmlns:a16="http://schemas.microsoft.com/office/drawing/2014/main" id="{CD869FDD-FE96-4371-A344-4DF5280128A3}"/>
              </a:ext>
            </a:extLst>
          </p:cNvPr>
          <p:cNvSpPr txBox="1"/>
          <p:nvPr/>
        </p:nvSpPr>
        <p:spPr>
          <a:xfrm>
            <a:off x="4343401" y="6356905"/>
            <a:ext cx="5094514" cy="369332"/>
          </a:xfrm>
          <a:prstGeom prst="rect">
            <a:avLst/>
          </a:prstGeom>
        </p:spPr>
        <p:txBody>
          <a:bodyPr wrap="square" lIns="0" tIns="0" rIns="0" bIns="0">
            <a:spAutoFit/>
          </a:bodyPr>
          <a:lstStyle/>
          <a:p>
            <a:pPr marL="12700" fontAlgn="auto">
              <a:spcBef>
                <a:spcPts val="0"/>
              </a:spcBef>
              <a:spcAft>
                <a:spcPts val="0"/>
              </a:spcAft>
              <a:defRPr/>
            </a:pPr>
            <a:r>
              <a:rPr sz="2400" b="1" spc="-5" dirty="0">
                <a:latin typeface="Garamond"/>
                <a:cs typeface="Garamond"/>
              </a:rPr>
              <a:t>1.</a:t>
            </a:r>
            <a:r>
              <a:rPr sz="2400" b="1" dirty="0">
                <a:latin typeface="Garamond"/>
                <a:cs typeface="Garamond"/>
              </a:rPr>
              <a:t>1</a:t>
            </a:r>
            <a:r>
              <a:rPr sz="2400" b="1" spc="5" dirty="0">
                <a:latin typeface="Times New Roman"/>
                <a:cs typeface="Times New Roman"/>
              </a:rPr>
              <a:t> </a:t>
            </a:r>
            <a:r>
              <a:rPr sz="2400" b="1" spc="-20" dirty="0">
                <a:latin typeface="Garamond"/>
                <a:cs typeface="Garamond"/>
              </a:rPr>
              <a:t>F</a:t>
            </a:r>
            <a:r>
              <a:rPr sz="2400" b="1" spc="-5" dirty="0">
                <a:latin typeface="Garamond"/>
                <a:cs typeface="Garamond"/>
              </a:rPr>
              <a:t>ig</a:t>
            </a:r>
            <a:r>
              <a:rPr sz="2400" b="1" spc="-10" dirty="0">
                <a:latin typeface="Garamond"/>
                <a:cs typeface="Garamond"/>
              </a:rPr>
              <a:t>ure</a:t>
            </a:r>
            <a:r>
              <a:rPr sz="2400" b="1" dirty="0">
                <a:latin typeface="Times New Roman"/>
                <a:cs typeface="Times New Roman"/>
              </a:rPr>
              <a:t> </a:t>
            </a:r>
            <a:r>
              <a:rPr sz="2400" b="1" dirty="0">
                <a:latin typeface="Garamond"/>
                <a:cs typeface="Garamond"/>
              </a:rPr>
              <a:t>:</a:t>
            </a:r>
            <a:r>
              <a:rPr sz="2400" b="1" spc="-5" dirty="0">
                <a:latin typeface="Times New Roman"/>
                <a:cs typeface="Times New Roman"/>
              </a:rPr>
              <a:t> </a:t>
            </a:r>
            <a:r>
              <a:rPr sz="2400" b="1" spc="-20" dirty="0">
                <a:latin typeface="Garamond"/>
                <a:cs typeface="Garamond"/>
              </a:rPr>
              <a:t>m</a:t>
            </a:r>
            <a:r>
              <a:rPr sz="2400" b="1" dirty="0">
                <a:latin typeface="Garamond"/>
                <a:cs typeface="Garamond"/>
              </a:rPr>
              <a:t>o</a:t>
            </a:r>
            <a:r>
              <a:rPr sz="2400" b="1" spc="-5" dirty="0">
                <a:latin typeface="Garamond"/>
                <a:cs typeface="Garamond"/>
              </a:rPr>
              <a:t>n</a:t>
            </a:r>
            <a:r>
              <a:rPr sz="2400" b="1" spc="5" dirty="0">
                <a:latin typeface="Garamond"/>
                <a:cs typeface="Garamond"/>
              </a:rPr>
              <a:t>i</a:t>
            </a:r>
            <a:r>
              <a:rPr sz="2400" b="1" spc="-5" dirty="0">
                <a:latin typeface="Garamond"/>
                <a:cs typeface="Garamond"/>
              </a:rPr>
              <a:t>t</a:t>
            </a:r>
            <a:r>
              <a:rPr sz="2400" b="1" spc="-15" dirty="0">
                <a:latin typeface="Garamond"/>
                <a:cs typeface="Garamond"/>
              </a:rPr>
              <a:t>o</a:t>
            </a:r>
            <a:r>
              <a:rPr sz="2400" b="1" spc="-10" dirty="0">
                <a:latin typeface="Garamond"/>
                <a:cs typeface="Garamond"/>
              </a:rPr>
              <a:t>r</a:t>
            </a:r>
            <a:r>
              <a:rPr sz="2400" b="1" spc="-5" dirty="0">
                <a:latin typeface="Garamond"/>
                <a:cs typeface="Garamond"/>
              </a:rPr>
              <a:t>i</a:t>
            </a:r>
            <a:r>
              <a:rPr sz="2400" b="1" spc="5" dirty="0">
                <a:latin typeface="Garamond"/>
                <a:cs typeface="Garamond"/>
              </a:rPr>
              <a:t>n</a:t>
            </a:r>
            <a:r>
              <a:rPr sz="2400" b="1" spc="-10" dirty="0">
                <a:latin typeface="Garamond"/>
                <a:cs typeface="Garamond"/>
              </a:rPr>
              <a:t>g</a:t>
            </a:r>
            <a:r>
              <a:rPr sz="2400" b="1" spc="5" dirty="0">
                <a:latin typeface="Times New Roman"/>
                <a:cs typeface="Times New Roman"/>
              </a:rPr>
              <a:t> </a:t>
            </a:r>
            <a:r>
              <a:rPr sz="2400" b="1" spc="-10" dirty="0">
                <a:latin typeface="Garamond"/>
                <a:cs typeface="Garamond"/>
              </a:rPr>
              <a:t>ga</a:t>
            </a:r>
            <a:r>
              <a:rPr sz="2400" b="1" spc="-15" dirty="0">
                <a:latin typeface="Garamond"/>
                <a:cs typeface="Garamond"/>
              </a:rPr>
              <a:t>rbag</a:t>
            </a:r>
            <a:r>
              <a:rPr sz="2400" b="1" spc="-10" dirty="0">
                <a:latin typeface="Garamond"/>
                <a:cs typeface="Garamond"/>
              </a:rPr>
              <a:t>e</a:t>
            </a:r>
            <a:endParaRPr sz="2400" dirty="0">
              <a:latin typeface="Garamond"/>
              <a:cs typeface="Garamond"/>
            </a:endParaRPr>
          </a:p>
        </p:txBody>
      </p:sp>
      <p:cxnSp>
        <p:nvCxnSpPr>
          <p:cNvPr id="8" name="Straight Connector 7">
            <a:extLst>
              <a:ext uri="{FF2B5EF4-FFF2-40B4-BE49-F238E27FC236}">
                <a16:creationId xmlns:a16="http://schemas.microsoft.com/office/drawing/2014/main" id="{F3DCBB8F-48C3-408B-AEA4-D4AB3C065B8E}"/>
              </a:ext>
            </a:extLst>
          </p:cNvPr>
          <p:cNvCxnSpPr>
            <a:cxnSpLocks/>
          </p:cNvCxnSpPr>
          <p:nvPr/>
        </p:nvCxnSpPr>
        <p:spPr>
          <a:xfrm>
            <a:off x="1970314" y="772886"/>
            <a:ext cx="879157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25617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FF6B8F-F3D6-41AF-A472-B63B58EC4336}"/>
              </a:ext>
            </a:extLst>
          </p:cNvPr>
          <p:cNvSpPr>
            <a:spLocks noGrp="1"/>
          </p:cNvSpPr>
          <p:nvPr>
            <p:ph type="subTitle" idx="1"/>
          </p:nvPr>
        </p:nvSpPr>
        <p:spPr>
          <a:xfrm>
            <a:off x="1626053" y="838200"/>
            <a:ext cx="5490256" cy="6019800"/>
          </a:xfrm>
        </p:spPr>
        <p:txBody>
          <a:bodyPr>
            <a:normAutofit lnSpcReduction="10000"/>
          </a:bodyPr>
          <a:lstStyle/>
          <a:p>
            <a:r>
              <a:rPr lang="en-US" altLang="en-US" sz="2000" cap="none" dirty="0">
                <a:solidFill>
                  <a:schemeClr val="tx1"/>
                </a:solidFill>
                <a:latin typeface="Times New Roman" panose="02020603050405020304" pitchFamily="18" charset="0"/>
                <a:cs typeface="Times New Roman" panose="02020603050405020304" pitchFamily="18" charset="0"/>
              </a:rPr>
              <a:t>	The  garbage  monitoring  system,  which  monitors  the  garbage  bins  and informs about the level of garbage collected in the garbage bins via a web page.  Fig.  6  shows  the  system  design    in  which  system  uses  ultrasonic sensors placed over the bins to detect the garbage level and compare it with the   garbage   bins   depth.   </a:t>
            </a:r>
          </a:p>
          <a:p>
            <a:r>
              <a:rPr lang="en-US" altLang="en-US" sz="2000" cap="none" dirty="0">
                <a:solidFill>
                  <a:schemeClr val="tx1"/>
                </a:solidFill>
                <a:latin typeface="Times New Roman" panose="02020603050405020304" pitchFamily="18" charset="0"/>
                <a:cs typeface="Times New Roman" panose="02020603050405020304" pitchFamily="18" charset="0"/>
              </a:rPr>
              <a:t>	The   proposed   system   uses   </a:t>
            </a:r>
            <a:r>
              <a:rPr lang="en-US" altLang="en-US" cap="none" dirty="0">
                <a:solidFill>
                  <a:schemeClr val="tx1"/>
                </a:solidFill>
                <a:latin typeface="Times New Roman" panose="02020603050405020304" pitchFamily="18" charset="0"/>
                <a:cs typeface="Times New Roman" panose="02020603050405020304" pitchFamily="18" charset="0"/>
              </a:rPr>
              <a:t>A</a:t>
            </a:r>
            <a:r>
              <a:rPr lang="en-US" altLang="en-US" sz="2000" cap="none" dirty="0">
                <a:solidFill>
                  <a:schemeClr val="tx1"/>
                </a:solidFill>
                <a:latin typeface="Times New Roman" panose="02020603050405020304" pitchFamily="18" charset="0"/>
                <a:cs typeface="Times New Roman" panose="02020603050405020304" pitchFamily="18" charset="0"/>
              </a:rPr>
              <a:t>rduino   family microcontroller  (the  LPC2131/32/34//38  microcontrollers  are  based  on  a 16/32-bit ARM7TDMI-S CPU with real-time emulation), LCD screen, GSM (used to send message to the garbage depot if the garbage can exceeds the set  threshold  level)  ultrasonic  sensor  (sensor  sends  out  a  high-frequency sound pulse and then times how long it takes for the echo of the sound to reflect back).</a:t>
            </a:r>
          </a:p>
          <a:p>
            <a:endParaRPr lang="en-US" dirty="0">
              <a:solidFill>
                <a:schemeClr val="bg1"/>
              </a:solidFill>
            </a:endParaRPr>
          </a:p>
        </p:txBody>
      </p:sp>
      <p:sp>
        <p:nvSpPr>
          <p:cNvPr id="5" name="Title 4">
            <a:extLst>
              <a:ext uri="{FF2B5EF4-FFF2-40B4-BE49-F238E27FC236}">
                <a16:creationId xmlns:a16="http://schemas.microsoft.com/office/drawing/2014/main" id="{43CF2461-AC48-4330-9433-EC5A134E1291}"/>
              </a:ext>
            </a:extLst>
          </p:cNvPr>
          <p:cNvSpPr>
            <a:spLocks noGrp="1"/>
          </p:cNvSpPr>
          <p:nvPr>
            <p:ph type="ctrTitle"/>
          </p:nvPr>
        </p:nvSpPr>
        <p:spPr>
          <a:xfrm>
            <a:off x="1626053" y="194809"/>
            <a:ext cx="8791575" cy="728208"/>
          </a:xfrm>
        </p:spPr>
        <p:txBody>
          <a:bodyPr anchor="t">
            <a:normAutofit fontScale="90000"/>
          </a:bodyPr>
          <a:lstStyle/>
          <a:p>
            <a:r>
              <a:rPr lang="en-US" dirty="0">
                <a:solidFill>
                  <a:schemeClr val="bg1"/>
                </a:solidFill>
              </a:rPr>
              <a:t>2. Literature survey</a:t>
            </a:r>
          </a:p>
        </p:txBody>
      </p:sp>
      <p:sp>
        <p:nvSpPr>
          <p:cNvPr id="6" name="object 6">
            <a:extLst>
              <a:ext uri="{FF2B5EF4-FFF2-40B4-BE49-F238E27FC236}">
                <a16:creationId xmlns:a16="http://schemas.microsoft.com/office/drawing/2014/main" id="{A186C8C9-B915-4BD8-99EF-70134A57C2C9}"/>
              </a:ext>
            </a:extLst>
          </p:cNvPr>
          <p:cNvSpPr>
            <a:spLocks noChangeArrowheads="1"/>
          </p:cNvSpPr>
          <p:nvPr/>
        </p:nvSpPr>
        <p:spPr bwMode="auto">
          <a:xfrm>
            <a:off x="7366680" y="1387021"/>
            <a:ext cx="4660900" cy="408395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8" name="object 5">
            <a:extLst>
              <a:ext uri="{FF2B5EF4-FFF2-40B4-BE49-F238E27FC236}">
                <a16:creationId xmlns:a16="http://schemas.microsoft.com/office/drawing/2014/main" id="{6E6BED10-DEC5-4909-A944-8A1580430959}"/>
              </a:ext>
            </a:extLst>
          </p:cNvPr>
          <p:cNvSpPr txBox="1"/>
          <p:nvPr/>
        </p:nvSpPr>
        <p:spPr>
          <a:xfrm>
            <a:off x="7366679" y="5584145"/>
            <a:ext cx="4660899" cy="553998"/>
          </a:xfrm>
          <a:prstGeom prst="rect">
            <a:avLst/>
          </a:prstGeom>
        </p:spPr>
        <p:txBody>
          <a:bodyPr wrap="square" lIns="0" tIns="0" rIns="0" bIns="0">
            <a:spAutoFit/>
          </a:bodyPr>
          <a:lstStyle/>
          <a:p>
            <a:pPr marL="12700" algn="ctr" fontAlgn="auto">
              <a:spcBef>
                <a:spcPts val="0"/>
              </a:spcBef>
              <a:spcAft>
                <a:spcPts val="0"/>
              </a:spcAft>
              <a:defRPr/>
            </a:pPr>
            <a:r>
              <a:rPr b="1" dirty="0">
                <a:latin typeface="Garamond"/>
                <a:cs typeface="Garamond"/>
              </a:rPr>
              <a:t>2.1</a:t>
            </a:r>
            <a:r>
              <a:rPr b="1" spc="5" dirty="0">
                <a:latin typeface="Times New Roman"/>
                <a:cs typeface="Times New Roman"/>
              </a:rPr>
              <a:t> </a:t>
            </a:r>
            <a:r>
              <a:rPr b="1" spc="-20" dirty="0">
                <a:latin typeface="Garamond"/>
                <a:cs typeface="Garamond"/>
              </a:rPr>
              <a:t>F</a:t>
            </a:r>
            <a:r>
              <a:rPr b="1" spc="-5" dirty="0">
                <a:latin typeface="Garamond"/>
                <a:cs typeface="Garamond"/>
              </a:rPr>
              <a:t>ig</a:t>
            </a:r>
            <a:r>
              <a:rPr b="1" spc="-10" dirty="0">
                <a:latin typeface="Garamond"/>
                <a:cs typeface="Garamond"/>
              </a:rPr>
              <a:t>ure</a:t>
            </a:r>
            <a:r>
              <a:rPr b="1" dirty="0">
                <a:latin typeface="Times New Roman"/>
                <a:cs typeface="Times New Roman"/>
              </a:rPr>
              <a:t> </a:t>
            </a:r>
            <a:r>
              <a:rPr b="1" dirty="0">
                <a:latin typeface="Garamond"/>
                <a:cs typeface="Garamond"/>
              </a:rPr>
              <a:t>:</a:t>
            </a:r>
            <a:r>
              <a:rPr b="1" spc="-5" dirty="0">
                <a:latin typeface="Times New Roman"/>
                <a:cs typeface="Times New Roman"/>
              </a:rPr>
              <a:t> </a:t>
            </a:r>
            <a:r>
              <a:rPr b="1" spc="-5" dirty="0">
                <a:latin typeface="Garamond"/>
                <a:cs typeface="Garamond"/>
              </a:rPr>
              <a:t>Sm</a:t>
            </a:r>
            <a:r>
              <a:rPr b="1" spc="-10" dirty="0">
                <a:latin typeface="Garamond"/>
                <a:cs typeface="Garamond"/>
              </a:rPr>
              <a:t>a</a:t>
            </a:r>
            <a:r>
              <a:rPr b="1" dirty="0">
                <a:latin typeface="Garamond"/>
                <a:cs typeface="Garamond"/>
              </a:rPr>
              <a:t>r</a:t>
            </a:r>
            <a:r>
              <a:rPr b="1" spc="-5" dirty="0">
                <a:latin typeface="Garamond"/>
                <a:cs typeface="Garamond"/>
              </a:rPr>
              <a:t>t</a:t>
            </a:r>
            <a:r>
              <a:rPr b="1" spc="-5" dirty="0">
                <a:latin typeface="Times New Roman"/>
                <a:cs typeface="Times New Roman"/>
              </a:rPr>
              <a:t> </a:t>
            </a:r>
            <a:r>
              <a:rPr b="1" spc="-10" dirty="0">
                <a:latin typeface="Garamond"/>
                <a:cs typeface="Garamond"/>
              </a:rPr>
              <a:t>Waste</a:t>
            </a:r>
            <a:r>
              <a:rPr b="1" spc="-5" dirty="0">
                <a:latin typeface="Times New Roman"/>
                <a:cs typeface="Times New Roman"/>
              </a:rPr>
              <a:t> </a:t>
            </a:r>
            <a:r>
              <a:rPr b="1" spc="-10" dirty="0">
                <a:latin typeface="Garamond"/>
                <a:cs typeface="Garamond"/>
              </a:rPr>
              <a:t>Manage</a:t>
            </a:r>
            <a:r>
              <a:rPr b="1" spc="-25" dirty="0">
                <a:latin typeface="Garamond"/>
                <a:cs typeface="Garamond"/>
              </a:rPr>
              <a:t>m</a:t>
            </a:r>
            <a:r>
              <a:rPr b="1" spc="-10" dirty="0">
                <a:latin typeface="Garamond"/>
                <a:cs typeface="Garamond"/>
              </a:rPr>
              <a:t>ent</a:t>
            </a:r>
            <a:r>
              <a:rPr b="1" spc="-5" dirty="0">
                <a:latin typeface="Times New Roman"/>
                <a:cs typeface="Times New Roman"/>
              </a:rPr>
              <a:t> </a:t>
            </a:r>
            <a:r>
              <a:rPr b="1" spc="-15" dirty="0">
                <a:latin typeface="Garamond"/>
                <a:cs typeface="Garamond"/>
              </a:rPr>
              <a:t>Usin</a:t>
            </a:r>
            <a:r>
              <a:rPr b="1" spc="-10" dirty="0">
                <a:latin typeface="Garamond"/>
                <a:cs typeface="Garamond"/>
              </a:rPr>
              <a:t>g</a:t>
            </a:r>
            <a:r>
              <a:rPr b="1" dirty="0">
                <a:latin typeface="Times New Roman"/>
                <a:cs typeface="Times New Roman"/>
              </a:rPr>
              <a:t> </a:t>
            </a:r>
            <a:r>
              <a:rPr b="1" spc="-5" dirty="0">
                <a:latin typeface="Garamond"/>
                <a:cs typeface="Garamond"/>
              </a:rPr>
              <a:t>Iot</a:t>
            </a:r>
            <a:r>
              <a:rPr b="1" dirty="0">
                <a:latin typeface="Garamond"/>
                <a:cs typeface="Garamond"/>
              </a:rPr>
              <a:t>Co</a:t>
            </a:r>
            <a:r>
              <a:rPr b="1" spc="-5" dirty="0">
                <a:latin typeface="Garamond"/>
                <a:cs typeface="Garamond"/>
              </a:rPr>
              <a:t>n</a:t>
            </a:r>
            <a:r>
              <a:rPr b="1" spc="-10" dirty="0">
                <a:latin typeface="Garamond"/>
                <a:cs typeface="Garamond"/>
              </a:rPr>
              <a:t>cep</a:t>
            </a:r>
            <a:endParaRPr dirty="0">
              <a:latin typeface="Garamond"/>
              <a:cs typeface="Garamond"/>
            </a:endParaRPr>
          </a:p>
        </p:txBody>
      </p:sp>
      <p:cxnSp>
        <p:nvCxnSpPr>
          <p:cNvPr id="9" name="Straight Connector 8">
            <a:extLst>
              <a:ext uri="{FF2B5EF4-FFF2-40B4-BE49-F238E27FC236}">
                <a16:creationId xmlns:a16="http://schemas.microsoft.com/office/drawing/2014/main" id="{6CF8394F-669A-43DA-8E91-600A34D3250D}"/>
              </a:ext>
            </a:extLst>
          </p:cNvPr>
          <p:cNvCxnSpPr>
            <a:cxnSpLocks/>
          </p:cNvCxnSpPr>
          <p:nvPr/>
        </p:nvCxnSpPr>
        <p:spPr>
          <a:xfrm>
            <a:off x="1700212" y="838200"/>
            <a:ext cx="10241417"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249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3B8F-6E4E-481B-B660-BB82D5E207E3}"/>
              </a:ext>
            </a:extLst>
          </p:cNvPr>
          <p:cNvSpPr>
            <a:spLocks noGrp="1"/>
          </p:cNvSpPr>
          <p:nvPr>
            <p:ph type="title"/>
          </p:nvPr>
        </p:nvSpPr>
        <p:spPr>
          <a:xfrm>
            <a:off x="1141413" y="489857"/>
            <a:ext cx="9905998" cy="665997"/>
          </a:xfrm>
        </p:spPr>
        <p:txBody>
          <a:bodyPr/>
          <a:lstStyle/>
          <a:p>
            <a:r>
              <a:rPr lang="en-US" dirty="0">
                <a:solidFill>
                  <a:schemeClr val="bg1"/>
                </a:solidFill>
              </a:rPr>
              <a:t>3. </a:t>
            </a:r>
            <a:r>
              <a:rPr lang="en-US" sz="4000" dirty="0">
                <a:solidFill>
                  <a:schemeClr val="bg1"/>
                </a:solidFill>
              </a:rPr>
              <a:t>Hardware</a:t>
            </a:r>
            <a:r>
              <a:rPr lang="en-US" dirty="0">
                <a:solidFill>
                  <a:schemeClr val="bg1"/>
                </a:solidFill>
              </a:rPr>
              <a:t> requirements</a:t>
            </a:r>
          </a:p>
        </p:txBody>
      </p:sp>
      <p:sp>
        <p:nvSpPr>
          <p:cNvPr id="3" name="Content Placeholder 2">
            <a:extLst>
              <a:ext uri="{FF2B5EF4-FFF2-40B4-BE49-F238E27FC236}">
                <a16:creationId xmlns:a16="http://schemas.microsoft.com/office/drawing/2014/main" id="{9B2BB013-1DEA-4699-A9B5-E3B5F3D54168}"/>
              </a:ext>
            </a:extLst>
          </p:cNvPr>
          <p:cNvSpPr>
            <a:spLocks noGrp="1"/>
          </p:cNvSpPr>
          <p:nvPr>
            <p:ph idx="1"/>
          </p:nvPr>
        </p:nvSpPr>
        <p:spPr>
          <a:xfrm>
            <a:off x="1141412" y="1426028"/>
            <a:ext cx="8525101" cy="4942115"/>
          </a:xfrm>
        </p:spPr>
        <p:txBody>
          <a:bodyPr/>
          <a:lstStyle/>
          <a:p>
            <a:pPr marL="0" indent="0" algn="just">
              <a:spcBef>
                <a:spcPts val="838"/>
              </a:spcBef>
              <a:buNone/>
            </a:pPr>
            <a:r>
              <a:rPr lang="en-US" altLang="en-US" sz="2400" dirty="0">
                <a:latin typeface="Times New Roman" panose="02020603050405020304" pitchFamily="18" charset="0"/>
                <a:cs typeface="Times New Roman" panose="02020603050405020304" pitchFamily="18" charset="0"/>
              </a:rPr>
              <a:t>We will need the following hardware to accomplish our project :</a:t>
            </a:r>
          </a:p>
          <a:p>
            <a:pPr>
              <a:lnSpc>
                <a:spcPct val="200000"/>
              </a:lnSpc>
              <a:spcBef>
                <a:spcPts val="825"/>
              </a:spcBef>
              <a:buFont typeface="Wingdings" panose="05000000000000000000" pitchFamily="2" charset="2"/>
              <a:buChar char="ü"/>
            </a:pPr>
            <a:r>
              <a:rPr lang="en-US" altLang="en-US" sz="2400" dirty="0">
                <a:latin typeface="Times New Roman" panose="02020603050405020304" pitchFamily="18" charset="0"/>
                <a:cs typeface="Times New Roman" panose="02020603050405020304" pitchFamily="18" charset="0"/>
              </a:rPr>
              <a:t>  Arduino Uno board</a:t>
            </a:r>
          </a:p>
          <a:p>
            <a:pPr>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HC-SR04 ultrasonic sensor.</a:t>
            </a:r>
          </a:p>
          <a:p>
            <a:pPr>
              <a:spcBef>
                <a:spcPts val="825"/>
              </a:spcBef>
              <a:buFont typeface="Wingdings" panose="05000000000000000000" pitchFamily="2" charset="2"/>
              <a:buChar char="ü"/>
            </a:pPr>
            <a:r>
              <a:rPr lang="en-US" altLang="en-US" sz="2400" dirty="0">
                <a:latin typeface="Times New Roman" panose="02020603050405020304" pitchFamily="18" charset="0"/>
                <a:cs typeface="Times New Roman" panose="02020603050405020304" pitchFamily="18" charset="0"/>
              </a:rPr>
              <a:t>  GSM 900 module</a:t>
            </a:r>
          </a:p>
          <a:p>
            <a:pPr>
              <a:buFont typeface="Wingdings" panose="05000000000000000000" pitchFamily="2" charset="2"/>
              <a:buChar char="ü"/>
            </a:pPr>
            <a:r>
              <a:rPr lang="en-US" altLang="en-US" sz="2400" dirty="0">
                <a:latin typeface="Times New Roman" panose="02020603050405020304" pitchFamily="18" charset="0"/>
                <a:cs typeface="Times New Roman" panose="02020603050405020304" pitchFamily="18" charset="0"/>
              </a:rPr>
              <a:t>  LCD (Liquid Crystal Display)</a:t>
            </a:r>
          </a:p>
          <a:p>
            <a:pPr>
              <a:spcBef>
                <a:spcPts val="838"/>
              </a:spcBef>
              <a:buFont typeface="Wingdings" panose="05000000000000000000" pitchFamily="2" charset="2"/>
              <a:buChar char="ü"/>
            </a:pPr>
            <a:r>
              <a:rPr lang="en-US" altLang="en-US" sz="2400" dirty="0">
                <a:latin typeface="Times New Roman" panose="02020603050405020304" pitchFamily="18" charset="0"/>
                <a:cs typeface="Times New Roman" panose="02020603050405020304" pitchFamily="18" charset="0"/>
              </a:rPr>
              <a:t>  AC adapter</a:t>
            </a:r>
            <a:endParaRPr lang="en-US" dirty="0"/>
          </a:p>
        </p:txBody>
      </p:sp>
      <p:cxnSp>
        <p:nvCxnSpPr>
          <p:cNvPr id="4" name="Straight Connector 3">
            <a:extLst>
              <a:ext uri="{FF2B5EF4-FFF2-40B4-BE49-F238E27FC236}">
                <a16:creationId xmlns:a16="http://schemas.microsoft.com/office/drawing/2014/main" id="{ED99B9E0-5918-4ACC-9978-8FB48C866F3E}"/>
              </a:ext>
            </a:extLst>
          </p:cNvPr>
          <p:cNvCxnSpPr>
            <a:cxnSpLocks/>
          </p:cNvCxnSpPr>
          <p:nvPr/>
        </p:nvCxnSpPr>
        <p:spPr>
          <a:xfrm>
            <a:off x="1141412" y="1155854"/>
            <a:ext cx="879157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706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A889-18AB-4ECF-9172-B040D798AA68}"/>
              </a:ext>
            </a:extLst>
          </p:cNvPr>
          <p:cNvSpPr>
            <a:spLocks noGrp="1"/>
          </p:cNvSpPr>
          <p:nvPr>
            <p:ph type="title"/>
          </p:nvPr>
        </p:nvSpPr>
        <p:spPr>
          <a:xfrm>
            <a:off x="1141413" y="327514"/>
            <a:ext cx="9905998" cy="848143"/>
          </a:xfrm>
        </p:spPr>
        <p:txBody>
          <a:bodyPr>
            <a:noAutofit/>
          </a:bodyPr>
          <a:lstStyle/>
          <a:p>
            <a:r>
              <a:rPr lang="en-US" sz="4000" dirty="0">
                <a:solidFill>
                  <a:schemeClr val="bg1"/>
                </a:solidFill>
              </a:rPr>
              <a:t>3.1 </a:t>
            </a:r>
            <a:r>
              <a:rPr lang="en-US" altLang="en-US" sz="4000" dirty="0">
                <a:solidFill>
                  <a:schemeClr val="bg1"/>
                </a:solidFill>
                <a:latin typeface="Times New Roman" panose="02020603050405020304" pitchFamily="18" charset="0"/>
                <a:cs typeface="Times New Roman" panose="02020603050405020304" pitchFamily="18" charset="0"/>
              </a:rPr>
              <a:t>Arduino Uno </a:t>
            </a:r>
            <a:endParaRPr lang="en-US" sz="4000" dirty="0">
              <a:solidFill>
                <a:schemeClr val="bg1"/>
              </a:solidFill>
            </a:endParaRPr>
          </a:p>
        </p:txBody>
      </p:sp>
      <p:sp>
        <p:nvSpPr>
          <p:cNvPr id="3" name="Content Placeholder 2">
            <a:extLst>
              <a:ext uri="{FF2B5EF4-FFF2-40B4-BE49-F238E27FC236}">
                <a16:creationId xmlns:a16="http://schemas.microsoft.com/office/drawing/2014/main" id="{FE9C2218-2E1F-4A9F-83E4-87C5676FFDDE}"/>
              </a:ext>
            </a:extLst>
          </p:cNvPr>
          <p:cNvSpPr>
            <a:spLocks noGrp="1"/>
          </p:cNvSpPr>
          <p:nvPr>
            <p:ph idx="1"/>
          </p:nvPr>
        </p:nvSpPr>
        <p:spPr>
          <a:xfrm>
            <a:off x="1141412" y="1175657"/>
            <a:ext cx="9905999" cy="5573486"/>
          </a:xfrm>
        </p:spPr>
        <p:txBody>
          <a:bodyPr>
            <a:normAutofit fontScale="92500"/>
          </a:bodyPr>
          <a:lstStyle/>
          <a:p>
            <a:pPr marL="0" indent="0" algn="just">
              <a:lnSpc>
                <a:spcPct val="144000"/>
              </a:lnSpc>
              <a:spcBef>
                <a:spcPts val="25"/>
              </a:spcBef>
              <a:buNone/>
            </a:pPr>
            <a:r>
              <a:rPr lang="en-US" altLang="en-US" sz="14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Arduino  is  an  open-source  platform  used  for  building  electronics  projects. Arduino consists of both a physical programmable circuit board (often referred to   as   a   microcontroller)   and   a   piece of   software or   IDE(Integrated Development  Environment)  that  runs  on  your  computer,  used  to  write  and upload computer code to the physical board.</a:t>
            </a:r>
          </a:p>
          <a:p>
            <a:pPr algn="just">
              <a:lnSpc>
                <a:spcPct val="144000"/>
              </a:lnSpc>
              <a:spcBef>
                <a:spcPts val="25"/>
              </a:spcBef>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Arduino  platform  has  become  quite  popular  with  people  just starting out with electronics, and for good reason. Unlike most previous programmable  circuit  boards,  the  Arduino  does  not  need  a  separate piece of hardware (called a programmer) in order to load new code onto the board – you can simply use a USB cable. Additionally, the Arduino IDE  uses  a  simplified  version  of  C++,making  it  easier  to  learn  to program.  Finally,  Arduino  provides  a  standard  form factor  that  breaks out the functions of the micro-controller into a more accessible package. </a:t>
            </a:r>
          </a:p>
          <a:p>
            <a:pPr algn="just">
              <a:lnSpc>
                <a:spcPct val="144000"/>
              </a:lnSpc>
              <a:spcBef>
                <a:spcPts val="25"/>
              </a:spcBef>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Arduino is a microcontroller board  based on the ATmega8. It has 14 digital -input/output pins (of which 6 can be used as PWM outputs), 6  analog  inputs,  a16  MHz  ceramic  resonator,  a  USB  connection,  a power jack,  an  ICSP  header,  and  a  reset  button.  It  contains  everything needed to support the microcontroller; simply connect it to a computer with a USB cable or power it with a AC-to-DC adapter or battery to get started .The Uno differs from all preceding boards in that it does not use the    FTDI    USB-to-serial    driver    chip.    Instead,    it    features    the Atmega16U2(Atmega8U2 up to version R2) programmed as a USB-to- serial converter .Revision 2 of the Uno board has a resistor pulling the 8U2HWB  line  to  ground,  making  it  easier  to  put  into  DFU  mode. Revision of the board has the following new features:</a:t>
            </a:r>
          </a:p>
          <a:p>
            <a:pPr>
              <a:lnSpc>
                <a:spcPts val="2425"/>
              </a:lnSpc>
              <a:spcBef>
                <a:spcPts val="200"/>
              </a:spcBef>
            </a:pPr>
            <a:endParaRPr lang="en-US" altLang="en-US" sz="1400" dirty="0">
              <a:latin typeface="Times New Roman" panose="02020603050405020304" pitchFamily="18" charset="0"/>
              <a:cs typeface="Times New Roman" panose="02020603050405020304" pitchFamily="18" charset="0"/>
            </a:endParaRPr>
          </a:p>
          <a:p>
            <a:pPr marL="0" indent="0">
              <a:buNone/>
            </a:pPr>
            <a:endParaRPr lang="en-US" dirty="0">
              <a:solidFill>
                <a:schemeClr val="bg1"/>
              </a:solidFill>
            </a:endParaRPr>
          </a:p>
        </p:txBody>
      </p:sp>
      <p:cxnSp>
        <p:nvCxnSpPr>
          <p:cNvPr id="4" name="Straight Connector 3">
            <a:extLst>
              <a:ext uri="{FF2B5EF4-FFF2-40B4-BE49-F238E27FC236}">
                <a16:creationId xmlns:a16="http://schemas.microsoft.com/office/drawing/2014/main" id="{F40212E7-4052-480E-B262-C15B32566C97}"/>
              </a:ext>
            </a:extLst>
          </p:cNvPr>
          <p:cNvCxnSpPr>
            <a:cxnSpLocks/>
          </p:cNvCxnSpPr>
          <p:nvPr/>
        </p:nvCxnSpPr>
        <p:spPr>
          <a:xfrm>
            <a:off x="1141412" y="1034144"/>
            <a:ext cx="879157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8869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C333F-CD19-4A3C-B8C7-D572B407BAA8}"/>
              </a:ext>
            </a:extLst>
          </p:cNvPr>
          <p:cNvSpPr>
            <a:spLocks noGrp="1"/>
          </p:cNvSpPr>
          <p:nvPr>
            <p:ph idx="1"/>
          </p:nvPr>
        </p:nvSpPr>
        <p:spPr>
          <a:xfrm>
            <a:off x="1141411" y="359229"/>
            <a:ext cx="10179731" cy="3287486"/>
          </a:xfrm>
        </p:spPr>
        <p:txBody>
          <a:bodyPr>
            <a:noAutofit/>
          </a:bodyPr>
          <a:lstStyle/>
          <a:p>
            <a:pPr algn="just">
              <a:lnSpc>
                <a:spcPct val="144000"/>
              </a:lnSpc>
              <a:spcBef>
                <a:spcPts val="88"/>
              </a:spcBef>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Pin out: added SDA and  SCL pins that  are  near to the  AREF pin and two other new pins placed near to the RESET pin, the IOREF that allow the shields  to  adapt  to  the  voltage  provided  from the  board. In  future, shields will be compatible with both the board that uses the AVR, which operates with 5V and with the Arduino Due that operates with3.3V. The second one is a not connected pin that is reserved for future purposes.</a:t>
            </a:r>
          </a:p>
          <a:p>
            <a:pPr>
              <a:spcBef>
                <a:spcPts val="838"/>
              </a:spcBef>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Stronger RESET circuit.</a:t>
            </a:r>
          </a:p>
          <a:p>
            <a:pPr>
              <a:spcBef>
                <a:spcPts val="825"/>
              </a:spcBef>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AT mega 16U2 replace the 8U2.</a:t>
            </a:r>
          </a:p>
          <a:p>
            <a:pPr marL="0" indent="0" algn="just">
              <a:lnSpc>
                <a:spcPct val="144000"/>
              </a:lnSpc>
              <a:buNone/>
            </a:pPr>
            <a:r>
              <a:rPr lang="en-US" altLang="en-US" sz="2000" dirty="0">
                <a:latin typeface="Times New Roman" panose="02020603050405020304" pitchFamily="18" charset="0"/>
                <a:cs typeface="Times New Roman" panose="02020603050405020304" pitchFamily="18" charset="0"/>
              </a:rPr>
              <a:t>	</a:t>
            </a:r>
            <a:endParaRPr lang="en-US" sz="2000" dirty="0"/>
          </a:p>
        </p:txBody>
      </p:sp>
      <p:sp>
        <p:nvSpPr>
          <p:cNvPr id="4" name="object 3">
            <a:extLst>
              <a:ext uri="{FF2B5EF4-FFF2-40B4-BE49-F238E27FC236}">
                <a16:creationId xmlns:a16="http://schemas.microsoft.com/office/drawing/2014/main" id="{26FE0FA3-0052-49B6-B76B-F25AE2DD0D33}"/>
              </a:ext>
            </a:extLst>
          </p:cNvPr>
          <p:cNvSpPr txBox="1"/>
          <p:nvPr/>
        </p:nvSpPr>
        <p:spPr>
          <a:xfrm>
            <a:off x="6939643" y="6099696"/>
            <a:ext cx="4110946" cy="615553"/>
          </a:xfrm>
          <a:prstGeom prst="rect">
            <a:avLst/>
          </a:prstGeom>
        </p:spPr>
        <p:txBody>
          <a:bodyPr wrap="square" lIns="0" tIns="0" rIns="0" bIns="0">
            <a:spAutoFit/>
          </a:bodyPr>
          <a:lstStyle/>
          <a:p>
            <a:pPr marL="12700" algn="ctr" fontAlgn="auto">
              <a:spcBef>
                <a:spcPts val="0"/>
              </a:spcBef>
              <a:spcAft>
                <a:spcPts val="0"/>
              </a:spcAft>
              <a:defRPr/>
            </a:pPr>
            <a:r>
              <a:rPr sz="2000" b="1" dirty="0">
                <a:latin typeface="Garamond"/>
                <a:cs typeface="Garamond"/>
              </a:rPr>
              <a:t>3.1</a:t>
            </a:r>
            <a:r>
              <a:rPr sz="2000" b="1" dirty="0">
                <a:latin typeface="Times New Roman"/>
                <a:cs typeface="Times New Roman"/>
              </a:rPr>
              <a:t> </a:t>
            </a:r>
            <a:r>
              <a:rPr sz="2000" b="1" spc="-20" dirty="0">
                <a:latin typeface="Garamond"/>
                <a:cs typeface="Garamond"/>
              </a:rPr>
              <a:t>F</a:t>
            </a:r>
            <a:r>
              <a:rPr sz="2000" b="1" spc="-5" dirty="0">
                <a:latin typeface="Garamond"/>
                <a:cs typeface="Garamond"/>
              </a:rPr>
              <a:t>ig</a:t>
            </a:r>
            <a:r>
              <a:rPr sz="2000" b="1" spc="-10" dirty="0">
                <a:latin typeface="Garamond"/>
                <a:cs typeface="Garamond"/>
              </a:rPr>
              <a:t>ure</a:t>
            </a:r>
            <a:r>
              <a:rPr sz="2000" b="1" dirty="0">
                <a:latin typeface="Times New Roman"/>
                <a:cs typeface="Times New Roman"/>
              </a:rPr>
              <a:t> </a:t>
            </a:r>
            <a:r>
              <a:rPr sz="2000" b="1" dirty="0">
                <a:latin typeface="Garamond"/>
                <a:cs typeface="Garamond"/>
              </a:rPr>
              <a:t>:</a:t>
            </a:r>
            <a:r>
              <a:rPr sz="2000" b="1" spc="-5" dirty="0">
                <a:latin typeface="Times New Roman"/>
                <a:cs typeface="Times New Roman"/>
              </a:rPr>
              <a:t> </a:t>
            </a:r>
            <a:r>
              <a:rPr sz="2000" b="1" dirty="0">
                <a:latin typeface="Garamond"/>
                <a:cs typeface="Garamond"/>
              </a:rPr>
              <a:t>ARDUI</a:t>
            </a:r>
            <a:r>
              <a:rPr sz="2000" b="1" spc="-20" dirty="0">
                <a:latin typeface="Garamond"/>
                <a:cs typeface="Garamond"/>
              </a:rPr>
              <a:t>N</a:t>
            </a:r>
            <a:r>
              <a:rPr sz="2000" b="1" spc="-10" dirty="0">
                <a:latin typeface="Garamond"/>
                <a:cs typeface="Garamond"/>
              </a:rPr>
              <a:t>O</a:t>
            </a:r>
            <a:r>
              <a:rPr sz="2000" b="1" spc="5" dirty="0">
                <a:latin typeface="Times New Roman"/>
                <a:cs typeface="Times New Roman"/>
              </a:rPr>
              <a:t> </a:t>
            </a:r>
            <a:r>
              <a:rPr sz="2000" b="1" spc="-5" dirty="0">
                <a:latin typeface="Garamond"/>
                <a:cs typeface="Garamond"/>
              </a:rPr>
              <a:t>UN</a:t>
            </a:r>
            <a:r>
              <a:rPr sz="2000" b="1" spc="-10" dirty="0">
                <a:latin typeface="Garamond"/>
                <a:cs typeface="Garamond"/>
              </a:rPr>
              <a:t>O</a:t>
            </a:r>
            <a:r>
              <a:rPr sz="2000" b="1" dirty="0">
                <a:latin typeface="Times New Roman"/>
                <a:cs typeface="Times New Roman"/>
              </a:rPr>
              <a:t> </a:t>
            </a:r>
            <a:r>
              <a:rPr sz="2000" b="1" spc="-15" dirty="0">
                <a:latin typeface="Garamond"/>
                <a:cs typeface="Garamond"/>
              </a:rPr>
              <a:t>BOA</a:t>
            </a:r>
            <a:r>
              <a:rPr sz="2000" b="1" spc="-5" dirty="0">
                <a:latin typeface="Garamond"/>
                <a:cs typeface="Garamond"/>
              </a:rPr>
              <a:t>R</a:t>
            </a:r>
            <a:r>
              <a:rPr sz="2000" b="1" dirty="0">
                <a:latin typeface="Garamond"/>
                <a:cs typeface="Garamond"/>
              </a:rPr>
              <a:t>D</a:t>
            </a:r>
            <a:endParaRPr sz="2000" dirty="0">
              <a:latin typeface="Garamond"/>
              <a:cs typeface="Garamond"/>
            </a:endParaRPr>
          </a:p>
        </p:txBody>
      </p:sp>
      <p:sp>
        <p:nvSpPr>
          <p:cNvPr id="5" name="object 4">
            <a:extLst>
              <a:ext uri="{FF2B5EF4-FFF2-40B4-BE49-F238E27FC236}">
                <a16:creationId xmlns:a16="http://schemas.microsoft.com/office/drawing/2014/main" id="{CA01F3E9-251E-4D71-A54B-B88E263524F2}"/>
              </a:ext>
            </a:extLst>
          </p:cNvPr>
          <p:cNvSpPr>
            <a:spLocks noChangeArrowheads="1"/>
          </p:cNvSpPr>
          <p:nvPr/>
        </p:nvSpPr>
        <p:spPr bwMode="auto">
          <a:xfrm>
            <a:off x="6816049" y="3073401"/>
            <a:ext cx="4234540" cy="284071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6" name="Content Placeholder 2">
            <a:extLst>
              <a:ext uri="{FF2B5EF4-FFF2-40B4-BE49-F238E27FC236}">
                <a16:creationId xmlns:a16="http://schemas.microsoft.com/office/drawing/2014/main" id="{20C542E8-F60F-4932-9C0B-A9C00AA58C2A}"/>
              </a:ext>
            </a:extLst>
          </p:cNvPr>
          <p:cNvSpPr txBox="1">
            <a:spLocks/>
          </p:cNvSpPr>
          <p:nvPr/>
        </p:nvSpPr>
        <p:spPr>
          <a:xfrm>
            <a:off x="1141411" y="3668939"/>
            <a:ext cx="5292045" cy="284071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44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"Uno"  means  one  in  Italian  and  is  named  to  mark  the  upcoming  release  of Arduino  1.0.  The  Uno  and  version  1.0  will  be  the  reference  versions  of Arduino, moving forward. The Uno is the latest  in a series of USB Arduino boards, and the reference model for the Arduino platform</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328381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1802</TotalTime>
  <Words>4519</Words>
  <Application>Microsoft Office PowerPoint</Application>
  <PresentationFormat>Widescreen</PresentationFormat>
  <Paragraphs>222</Paragraphs>
  <Slides>31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vt:i4>
      </vt:variant>
    </vt:vector>
  </HeadingPairs>
  <TitlesOfParts>
    <vt:vector size="46" baseType="lpstr">
      <vt:lpstr>Algerian</vt:lpstr>
      <vt:lpstr>Arial</vt:lpstr>
      <vt:lpstr>Berlin Sans FB</vt:lpstr>
      <vt:lpstr>Britannic Bold</vt:lpstr>
      <vt:lpstr>Calibri</vt:lpstr>
      <vt:lpstr>Calibri Light</vt:lpstr>
      <vt:lpstr>Garamond</vt:lpstr>
      <vt:lpstr>Segoe UI Black</vt:lpstr>
      <vt:lpstr>Segoe UI Emoji</vt:lpstr>
      <vt:lpstr>Sylfaen</vt:lpstr>
      <vt:lpstr>Symbol</vt:lpstr>
      <vt:lpstr>Times New Roman</vt:lpstr>
      <vt:lpstr>Tw Cen MT</vt:lpstr>
      <vt:lpstr>Wingdings</vt:lpstr>
      <vt:lpstr>Circuit</vt:lpstr>
      <vt:lpstr>Smart Wastage Management USING INTERNET OF THINGS (Iot)</vt:lpstr>
      <vt:lpstr>PowerPoint Presentation</vt:lpstr>
      <vt:lpstr>1. Introduction : </vt:lpstr>
      <vt:lpstr>1.1 The problem</vt:lpstr>
      <vt:lpstr>1.2 the solution</vt:lpstr>
      <vt:lpstr>2. Literature survey</vt:lpstr>
      <vt:lpstr>3. Hardware requirements</vt:lpstr>
      <vt:lpstr>3.1 Arduino Uno </vt:lpstr>
      <vt:lpstr>PowerPoint Presentation</vt:lpstr>
      <vt:lpstr>PowerPoint Presentation</vt:lpstr>
      <vt:lpstr>3.2 HC-SR04 ULTRASONIC SENSOR.</vt:lpstr>
      <vt:lpstr>3.2.2  HC-SR04 SENSOR FEATURES.</vt:lpstr>
      <vt:lpstr>3.2.3  ULTRASONIC SENSOR WORKING</vt:lpstr>
      <vt:lpstr>3.3  Gsm module</vt:lpstr>
      <vt:lpstr>PowerPoint Presentation</vt:lpstr>
      <vt:lpstr>PowerPoint Presentation</vt:lpstr>
      <vt:lpstr>PowerPoint Presentation</vt:lpstr>
      <vt:lpstr>3.4  LCD (Liquid Crystal Display) </vt:lpstr>
      <vt:lpstr>4.1 SYSTEM DESIGN</vt:lpstr>
      <vt:lpstr>4.2  FLOW CHART</vt:lpstr>
      <vt:lpstr>5.1 HARDWARE IMPLEMENTATION</vt:lpstr>
      <vt:lpstr>5.2  Software implementation</vt:lpstr>
      <vt:lpstr>6.1 SYSTEM TESTING</vt:lpstr>
      <vt:lpstr>6.2.2 Testing tools and environment </vt:lpstr>
      <vt:lpstr>6.3 Test cases</vt:lpstr>
      <vt:lpstr>6.3.3  Testing procedure: </vt:lpstr>
      <vt:lpstr>7.  Advantages </vt:lpstr>
      <vt:lpstr>8. APPLICATION</vt:lpstr>
      <vt:lpstr>9. FUTURE  SCOPE </vt:lpstr>
      <vt:lpstr>10. CONCLUSION </vt:lpstr>
      <vt:lpstr>11. REFERENCES/BIBLOGRAPHY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Wastage Management USING INTERNET OF THINGS (Iot)</dc:title>
  <dc:creator>Roshan Jadhav</dc:creator>
  <cp:lastModifiedBy>Roshan Jadhav</cp:lastModifiedBy>
  <cp:revision>6</cp:revision>
  <dcterms:created xsi:type="dcterms:W3CDTF">2022-05-04T03:09:14Z</dcterms:created>
  <dcterms:modified xsi:type="dcterms:W3CDTF">2024-07-28T10:22:07Z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2024-07-28T09:41:36Z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0e133352-6637-47ee-834e-b5398ba1b452</vt:lpwstr>
  </property>
  <property fmtid="{D5CDD505-2E9C-101B-9397-08002B2CF9AE}" pid="7" name="MSIP_Label_defa4170-0d19-0005-0004-bc88714345d2_ActionId">
    <vt:lpwstr>0dd3a496-77bc-4ca6-9b50-fe9ed9e343b4</vt:lpwstr>
  </property>
  <property fmtid="{D5CDD505-2E9C-101B-9397-08002B2CF9AE}" pid="8" name="MSIP_Label_defa4170-0d19-0005-0004-bc88714345d2_ContentBits">
    <vt:lpwstr>0</vt:lpwstr>
  </property>
</Properties>
</file>