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1"/>
  </p:notesMasterIdLst>
  <p:handoutMasterIdLst>
    <p:handoutMasterId r:id="rId22"/>
  </p:handoutMasterIdLst>
  <p:sldIdLst>
    <p:sldId id="257" r:id="rId5"/>
    <p:sldId id="272" r:id="rId6"/>
    <p:sldId id="266" r:id="rId7"/>
    <p:sldId id="273" r:id="rId8"/>
    <p:sldId id="289" r:id="rId9"/>
    <p:sldId id="282" r:id="rId10"/>
    <p:sldId id="301" r:id="rId11"/>
    <p:sldId id="286" r:id="rId12"/>
    <p:sldId id="300" r:id="rId13"/>
    <p:sldId id="302" r:id="rId14"/>
    <p:sldId id="303" r:id="rId15"/>
    <p:sldId id="305" r:id="rId16"/>
    <p:sldId id="306" r:id="rId17"/>
    <p:sldId id="307" r:id="rId18"/>
    <p:sldId id="304" r:id="rId19"/>
    <p:sldId id="30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10" autoAdjust="0"/>
  </p:normalViewPr>
  <p:slideViewPr>
    <p:cSldViewPr snapToGrid="0" showGuides="1">
      <p:cViewPr varScale="1">
        <p:scale>
          <a:sx n="87" d="100"/>
          <a:sy n="87" d="100"/>
        </p:scale>
        <p:origin x="528" y="48"/>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10/7/2022</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10/7/2022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smtClean="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smtClean="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smtClean="0"/>
              <a:t>Click to edit Master title style</a:t>
            </a:r>
            <a:endParaRPr lang="en-US" noProof="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smtClean="0"/>
              <a:t>Click to edit Master title style</a:t>
            </a:r>
            <a:endParaRPr lang="en-US" noProof="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smtClean="0"/>
              <a:t>Click to edit Master title style</a:t>
            </a:r>
            <a:endParaRPr lang="en-US" noProof="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smtClean="0"/>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smtClean="0"/>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smtClean="0"/>
              <a:t>Click to edit Master title style</a:t>
            </a:r>
            <a:endParaRPr lang="en-US" noProof="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smtClean="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smtClean="0"/>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smtClean="0"/>
              <a:t>Click to edit Master title style</a:t>
            </a:r>
            <a:endParaRPr lang="en-US"/>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smtClean="0"/>
              <a:t>Click to edit Master title style</a:t>
            </a:r>
            <a:endParaRPr lang="en-US"/>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smtClean="0"/>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smtClean="0"/>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smtClean="0"/>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smtClean="0"/>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smtClean="0"/>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smtClean="0"/>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smtClean="0"/>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smtClean="0"/>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smtClean="0"/>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smtClean="0"/>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smtClean="0"/>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smtClean="0"/>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smtClean="0"/>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smtClean="0"/>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smtClean="0"/>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smtClean="0"/>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smtClean="0"/>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smtClean="0"/>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smtClean="0"/>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xmlns="" val="1"/>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761246" y="4283242"/>
            <a:ext cx="4986338" cy="2256590"/>
          </a:xfrm>
        </p:spPr>
        <p:txBody>
          <a:bodyPr>
            <a:normAutofit fontScale="90000"/>
          </a:bodyPr>
          <a:lstStyle/>
          <a:p>
            <a:r>
              <a:rPr lang="en-US" b="0" dirty="0"/>
              <a:t/>
            </a:r>
            <a:br>
              <a:rPr lang="en-US" b="0" dirty="0"/>
            </a:br>
            <a:r>
              <a:rPr lang="en-US" b="0" dirty="0"/>
              <a:t> HOUSING: PRICE PREDICTION </a:t>
            </a:r>
            <a:endParaRPr lang="en-US" dirty="0"/>
          </a:p>
        </p:txBody>
      </p:sp>
      <p:pic>
        <p:nvPicPr>
          <p:cNvPr id="5" name="Picture 4"/>
          <p:cNvPicPr>
            <a:picLocks noChangeAspect="1"/>
          </p:cNvPicPr>
          <p:nvPr/>
        </p:nvPicPr>
        <p:blipFill>
          <a:blip r:embed="rId3"/>
          <a:stretch>
            <a:fillRect/>
          </a:stretch>
        </p:blipFill>
        <p:spPr>
          <a:xfrm>
            <a:off x="7202906" y="1235241"/>
            <a:ext cx="3834062" cy="2310064"/>
          </a:xfrm>
          <a:prstGeom prst="rect">
            <a:avLst/>
          </a:prstGeom>
        </p:spPr>
      </p:pic>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p:txBody>
          <a:bodyPr/>
          <a:lstStyle/>
          <a:p>
            <a:r>
              <a:rPr lang="en-US" b="0" dirty="0"/>
              <a:t>Feature </a:t>
            </a:r>
            <a:r>
              <a:rPr lang="en-US" b="0" dirty="0" smtClean="0"/>
              <a:t>engineering in Dataset</a:t>
            </a:r>
            <a:endParaRPr lang="en-US" dirty="0"/>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10</a:t>
            </a:fld>
            <a:endParaRPr lang="en-US" dirty="0"/>
          </a:p>
        </p:txBody>
      </p:sp>
      <p:sp>
        <p:nvSpPr>
          <p:cNvPr id="18" name="Text Placeholder 17">
            <a:extLst>
              <a:ext uri="{FF2B5EF4-FFF2-40B4-BE49-F238E27FC236}">
                <a16:creationId xmlns:a16="http://schemas.microsoft.com/office/drawing/2014/main" id="{ED42596E-DB09-43F7-A053-18CEB2DDE639}"/>
              </a:ext>
            </a:extLst>
          </p:cNvPr>
          <p:cNvSpPr>
            <a:spLocks noGrp="1"/>
          </p:cNvSpPr>
          <p:nvPr>
            <p:ph type="body" sz="quarter" idx="14"/>
          </p:nvPr>
        </p:nvSpPr>
        <p:spPr/>
        <p:txBody>
          <a:bodyPr>
            <a:normAutofit lnSpcReduction="10000"/>
          </a:bodyPr>
          <a:lstStyle/>
          <a:p>
            <a:pPr marL="0" indent="0">
              <a:buNone/>
            </a:pPr>
            <a:r>
              <a:rPr lang="en-US" dirty="0"/>
              <a:t>Data is scattered vastly, it is not normally distributed we can't use mean value to fill missing records. We need to look at the data more closely</a:t>
            </a:r>
            <a:r>
              <a:rPr lang="en-US" dirty="0" smtClean="0"/>
              <a:t>.</a:t>
            </a:r>
            <a:r>
              <a:rPr lang="en-US" dirty="0"/>
              <a:t> Also data distribution is not a normal distribution. we can choose the method '</a:t>
            </a:r>
            <a:r>
              <a:rPr lang="en-US" dirty="0" err="1"/>
              <a:t>bfill</a:t>
            </a:r>
            <a:r>
              <a:rPr lang="en-US" dirty="0"/>
              <a:t>' or '</a:t>
            </a:r>
            <a:r>
              <a:rPr lang="en-US" dirty="0" err="1"/>
              <a:t>ffill</a:t>
            </a:r>
            <a:r>
              <a:rPr lang="en-US" dirty="0"/>
              <a:t>', but before we do that lets observe sample between different ranges of </a:t>
            </a:r>
            <a:r>
              <a:rPr lang="en-US" dirty="0" err="1"/>
              <a:t>indexe</a:t>
            </a:r>
            <a:r>
              <a:rPr lang="en-US" dirty="0"/>
              <a:t> to find if </a:t>
            </a:r>
            <a:r>
              <a:rPr lang="en-US" dirty="0" err="1"/>
              <a:t>NaN</a:t>
            </a:r>
            <a:r>
              <a:rPr lang="en-US" dirty="0"/>
              <a:t> values have some relation to other columns. For this I will first print records train dataset where </a:t>
            </a:r>
            <a:r>
              <a:rPr lang="en-US" dirty="0" err="1"/>
              <a:t>GarageYrblt</a:t>
            </a:r>
            <a:r>
              <a:rPr lang="en-US" dirty="0"/>
              <a:t> is </a:t>
            </a:r>
            <a:r>
              <a:rPr lang="en-US" dirty="0" err="1"/>
              <a:t>NaN</a:t>
            </a:r>
            <a:r>
              <a:rPr lang="en-US" dirty="0"/>
              <a:t>.</a:t>
            </a:r>
            <a:endParaRPr lang="en-US" dirty="0"/>
          </a:p>
        </p:txBody>
      </p:sp>
      <p:pic>
        <p:nvPicPr>
          <p:cNvPr id="2" name="Picture 1"/>
          <p:cNvPicPr>
            <a:picLocks noChangeAspect="1"/>
          </p:cNvPicPr>
          <p:nvPr/>
        </p:nvPicPr>
        <p:blipFill>
          <a:blip r:embed="rId2"/>
          <a:stretch>
            <a:fillRect/>
          </a:stretch>
        </p:blipFill>
        <p:spPr>
          <a:xfrm>
            <a:off x="4946650" y="1316281"/>
            <a:ext cx="6572250" cy="3756881"/>
          </a:xfrm>
          <a:prstGeom prst="rect">
            <a:avLst/>
          </a:prstGeom>
        </p:spPr>
      </p:pic>
    </p:spTree>
    <p:extLst>
      <p:ext uri="{BB962C8B-B14F-4D97-AF65-F5344CB8AC3E}">
        <p14:creationId xmlns:p14="http://schemas.microsoft.com/office/powerpoint/2010/main" val="143843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p:txBody>
          <a:bodyPr/>
          <a:lstStyle/>
          <a:p>
            <a:r>
              <a:rPr lang="en-US" b="0" dirty="0"/>
              <a:t>Feature </a:t>
            </a:r>
            <a:r>
              <a:rPr lang="en-US" b="0" dirty="0" smtClean="0"/>
              <a:t>engineering in Dataset</a:t>
            </a:r>
            <a:endParaRPr lang="en-US" dirty="0"/>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11</a:t>
            </a:fld>
            <a:endParaRPr lang="en-US" dirty="0"/>
          </a:p>
        </p:txBody>
      </p:sp>
      <p:sp>
        <p:nvSpPr>
          <p:cNvPr id="18" name="Text Placeholder 17">
            <a:extLst>
              <a:ext uri="{FF2B5EF4-FFF2-40B4-BE49-F238E27FC236}">
                <a16:creationId xmlns:a16="http://schemas.microsoft.com/office/drawing/2014/main" id="{ED42596E-DB09-43F7-A053-18CEB2DDE639}"/>
              </a:ext>
            </a:extLst>
          </p:cNvPr>
          <p:cNvSpPr>
            <a:spLocks noGrp="1"/>
          </p:cNvSpPr>
          <p:nvPr>
            <p:ph type="body" sz="quarter" idx="14"/>
          </p:nvPr>
        </p:nvSpPr>
        <p:spPr/>
        <p:txBody>
          <a:bodyPr>
            <a:normAutofit/>
          </a:bodyPr>
          <a:lstStyle/>
          <a:p>
            <a:pPr marL="0" indent="0">
              <a:buNone/>
            </a:pPr>
            <a:r>
              <a:rPr lang="en-US" dirty="0"/>
              <a:t>This column has just 8 missed records, and is float type </a:t>
            </a:r>
            <a:r>
              <a:rPr lang="en-US" dirty="0" smtClean="0"/>
              <a:t>column . </a:t>
            </a:r>
            <a:r>
              <a:rPr lang="en-US" dirty="0"/>
              <a:t>Most value is zero, and since this column has just 8 missed </a:t>
            </a:r>
            <a:r>
              <a:rPr lang="en-US" dirty="0" err="1"/>
              <a:t>record,we</a:t>
            </a:r>
            <a:r>
              <a:rPr lang="en-US" dirty="0"/>
              <a:t> will fill all values with 0, As distribution is not like </a:t>
            </a:r>
            <a:r>
              <a:rPr lang="en-US" dirty="0" err="1"/>
              <a:t>Gaussion</a:t>
            </a:r>
            <a:r>
              <a:rPr lang="en-US" dirty="0"/>
              <a:t> distribution, we can't use mean to fill missing values</a:t>
            </a:r>
            <a:endParaRPr lang="en-US" dirty="0"/>
          </a:p>
        </p:txBody>
      </p:sp>
      <p:pic>
        <p:nvPicPr>
          <p:cNvPr id="4" name="Picture 3"/>
          <p:cNvPicPr>
            <a:picLocks noChangeAspect="1"/>
          </p:cNvPicPr>
          <p:nvPr/>
        </p:nvPicPr>
        <p:blipFill>
          <a:blip r:embed="rId2"/>
          <a:stretch>
            <a:fillRect/>
          </a:stretch>
        </p:blipFill>
        <p:spPr>
          <a:xfrm>
            <a:off x="4796327" y="1450975"/>
            <a:ext cx="7280274" cy="4489206"/>
          </a:xfrm>
          <a:prstGeom prst="rect">
            <a:avLst/>
          </a:prstGeom>
        </p:spPr>
      </p:pic>
      <p:sp>
        <p:nvSpPr>
          <p:cNvPr id="5" name="TextBox 4"/>
          <p:cNvSpPr txBox="1"/>
          <p:nvPr/>
        </p:nvSpPr>
        <p:spPr>
          <a:xfrm>
            <a:off x="1503485" y="6229106"/>
            <a:ext cx="9196753" cy="400110"/>
          </a:xfrm>
          <a:prstGeom prst="rect">
            <a:avLst/>
          </a:prstGeom>
          <a:noFill/>
        </p:spPr>
        <p:txBody>
          <a:bodyPr wrap="square" rtlCol="0">
            <a:spAutoFit/>
          </a:bodyPr>
          <a:lstStyle/>
          <a:p>
            <a:r>
              <a:rPr lang="en-IN" sz="2000" b="1" dirty="0" smtClean="0"/>
              <a:t>In similar way, we apply suitable Feature Engineering in Data According to each columns.</a:t>
            </a:r>
            <a:endParaRPr lang="en-US" sz="2000" b="1" dirty="0"/>
          </a:p>
        </p:txBody>
      </p:sp>
    </p:spTree>
    <p:extLst>
      <p:ext uri="{BB962C8B-B14F-4D97-AF65-F5344CB8AC3E}">
        <p14:creationId xmlns:p14="http://schemas.microsoft.com/office/powerpoint/2010/main" val="437340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Development</a:t>
            </a:r>
            <a:endParaRPr lang="en-US" dirty="0"/>
          </a:p>
        </p:txBody>
      </p:sp>
      <p:sp>
        <p:nvSpPr>
          <p:cNvPr id="3" name="Slide Number Placeholder 2"/>
          <p:cNvSpPr>
            <a:spLocks noGrp="1"/>
          </p:cNvSpPr>
          <p:nvPr>
            <p:ph type="sldNum" sz="quarter" idx="12"/>
          </p:nvPr>
        </p:nvSpPr>
        <p:spPr/>
        <p:txBody>
          <a:bodyPr/>
          <a:lstStyle/>
          <a:p>
            <a:fld id="{03DC2DEF-D2FE-4B45-ABA4-9F153FD1C98A}" type="slidenum">
              <a:rPr lang="en-US" smtClean="0"/>
              <a:t>12</a:t>
            </a:fld>
            <a:endParaRPr lang="en-US" dirty="0"/>
          </a:p>
        </p:txBody>
      </p:sp>
      <p:sp>
        <p:nvSpPr>
          <p:cNvPr id="5" name="Text Placeholder 4"/>
          <p:cNvSpPr>
            <a:spLocks noGrp="1"/>
          </p:cNvSpPr>
          <p:nvPr>
            <p:ph type="body" idx="1"/>
          </p:nvPr>
        </p:nvSpPr>
        <p:spPr>
          <a:xfrm>
            <a:off x="2847445" y="1330963"/>
            <a:ext cx="3143019" cy="1076636"/>
          </a:xfrm>
        </p:spPr>
        <p:txBody>
          <a:bodyPr/>
          <a:lstStyle/>
          <a:p>
            <a:r>
              <a:rPr lang="en-US" dirty="0"/>
              <a:t>Linear </a:t>
            </a:r>
            <a:r>
              <a:rPr lang="en-US" dirty="0" smtClean="0"/>
              <a:t>Regression</a:t>
            </a:r>
            <a:endParaRPr lang="en-IN" dirty="0"/>
          </a:p>
        </p:txBody>
      </p:sp>
      <p:sp>
        <p:nvSpPr>
          <p:cNvPr id="6" name="Content Placeholder 5"/>
          <p:cNvSpPr>
            <a:spLocks noGrp="1"/>
          </p:cNvSpPr>
          <p:nvPr>
            <p:ph sz="half" idx="2"/>
          </p:nvPr>
        </p:nvSpPr>
        <p:spPr>
          <a:xfrm>
            <a:off x="405382" y="2623930"/>
            <a:ext cx="2442063" cy="2018408"/>
          </a:xfrm>
        </p:spPr>
        <p:txBody>
          <a:bodyPr>
            <a:normAutofit fontScale="92500"/>
          </a:bodyPr>
          <a:lstStyle/>
          <a:p>
            <a:pPr marL="0" indent="0">
              <a:buNone/>
            </a:pPr>
            <a:r>
              <a:rPr lang="en-IN" dirty="0" smtClean="0"/>
              <a:t>Linear Regression score :-</a:t>
            </a:r>
          </a:p>
          <a:p>
            <a:pPr marL="0" indent="0">
              <a:buNone/>
            </a:pPr>
            <a:r>
              <a:rPr lang="en-IN" dirty="0"/>
              <a:t>	</a:t>
            </a:r>
            <a:r>
              <a:rPr lang="en-IN" dirty="0" smtClean="0"/>
              <a:t>83.56%</a:t>
            </a:r>
          </a:p>
          <a:p>
            <a:pPr marL="0" indent="0">
              <a:buNone/>
            </a:pPr>
            <a:endParaRPr lang="en-IN" dirty="0"/>
          </a:p>
          <a:p>
            <a:pPr marL="0" indent="0">
              <a:buNone/>
            </a:pPr>
            <a:r>
              <a:rPr lang="en-IN" dirty="0" smtClean="0"/>
              <a:t>RMSE of Linear Regression :-</a:t>
            </a:r>
          </a:p>
          <a:p>
            <a:pPr marL="0" indent="0">
              <a:buNone/>
            </a:pPr>
            <a:r>
              <a:rPr lang="en-IN" dirty="0" smtClean="0"/>
              <a:t>           513778348.6236</a:t>
            </a:r>
            <a:endParaRPr lang="en-US" dirty="0"/>
          </a:p>
        </p:txBody>
      </p:sp>
      <p:sp>
        <p:nvSpPr>
          <p:cNvPr id="8" name="Text Placeholder 7"/>
          <p:cNvSpPr>
            <a:spLocks noGrp="1"/>
          </p:cNvSpPr>
          <p:nvPr>
            <p:ph type="body" sz="quarter" idx="3"/>
          </p:nvPr>
        </p:nvSpPr>
        <p:spPr/>
        <p:txBody>
          <a:bodyPr/>
          <a:lstStyle/>
          <a:p>
            <a:r>
              <a:rPr lang="en-IN" dirty="0" smtClean="0"/>
              <a:t>Ridge Regression</a:t>
            </a:r>
            <a:endParaRPr lang="en-US" dirty="0"/>
          </a:p>
        </p:txBody>
      </p:sp>
      <p:sp>
        <p:nvSpPr>
          <p:cNvPr id="9" name="Content Placeholder 8"/>
          <p:cNvSpPr>
            <a:spLocks noGrp="1"/>
          </p:cNvSpPr>
          <p:nvPr>
            <p:ph sz="quarter" idx="4"/>
          </p:nvPr>
        </p:nvSpPr>
        <p:spPr>
          <a:xfrm>
            <a:off x="6304463" y="2546440"/>
            <a:ext cx="2391130" cy="3448881"/>
          </a:xfrm>
        </p:spPr>
        <p:txBody>
          <a:bodyPr/>
          <a:lstStyle/>
          <a:p>
            <a:pPr marL="0" indent="0">
              <a:buNone/>
            </a:pPr>
            <a:r>
              <a:rPr lang="en-IN" dirty="0" smtClean="0"/>
              <a:t>Ridge Regression :-</a:t>
            </a:r>
          </a:p>
          <a:p>
            <a:pPr marL="0" indent="0">
              <a:buNone/>
            </a:pPr>
            <a:r>
              <a:rPr lang="en-IN" dirty="0" smtClean="0"/>
              <a:t>         83.55%</a:t>
            </a:r>
          </a:p>
          <a:p>
            <a:pPr marL="0" indent="0">
              <a:buNone/>
            </a:pPr>
            <a:endParaRPr lang="en-IN" dirty="0"/>
          </a:p>
          <a:p>
            <a:pPr marL="0" indent="0">
              <a:buNone/>
            </a:pPr>
            <a:r>
              <a:rPr lang="en-IN" dirty="0" smtClean="0"/>
              <a:t>RSME of Ridge Regression :- </a:t>
            </a:r>
          </a:p>
          <a:p>
            <a:pPr marL="0" indent="0">
              <a:buNone/>
            </a:pPr>
            <a:r>
              <a:rPr lang="en-IN" dirty="0" smtClean="0"/>
              <a:t>          514050383.7360</a:t>
            </a:r>
            <a:endParaRPr lang="en-US" dirty="0"/>
          </a:p>
        </p:txBody>
      </p:sp>
      <p:pic>
        <p:nvPicPr>
          <p:cNvPr id="13" name="Picture 12"/>
          <p:cNvPicPr>
            <a:picLocks noChangeAspect="1"/>
          </p:cNvPicPr>
          <p:nvPr/>
        </p:nvPicPr>
        <p:blipFill>
          <a:blip r:embed="rId2"/>
          <a:stretch>
            <a:fillRect/>
          </a:stretch>
        </p:blipFill>
        <p:spPr>
          <a:xfrm>
            <a:off x="3004445" y="2623930"/>
            <a:ext cx="2986019" cy="3513101"/>
          </a:xfrm>
          <a:prstGeom prst="rect">
            <a:avLst/>
          </a:prstGeom>
        </p:spPr>
      </p:pic>
      <p:pic>
        <p:nvPicPr>
          <p:cNvPr id="14" name="Picture 13"/>
          <p:cNvPicPr>
            <a:picLocks noChangeAspect="1"/>
          </p:cNvPicPr>
          <p:nvPr/>
        </p:nvPicPr>
        <p:blipFill>
          <a:blip r:embed="rId3"/>
          <a:stretch>
            <a:fillRect/>
          </a:stretch>
        </p:blipFill>
        <p:spPr>
          <a:xfrm>
            <a:off x="8786099" y="2810474"/>
            <a:ext cx="2984400" cy="3184847"/>
          </a:xfrm>
          <a:prstGeom prst="rect">
            <a:avLst/>
          </a:prstGeom>
        </p:spPr>
      </p:pic>
    </p:spTree>
    <p:extLst>
      <p:ext uri="{BB962C8B-B14F-4D97-AF65-F5344CB8AC3E}">
        <p14:creationId xmlns:p14="http://schemas.microsoft.com/office/powerpoint/2010/main" val="1091688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Development</a:t>
            </a:r>
            <a:endParaRPr lang="en-US" dirty="0"/>
          </a:p>
        </p:txBody>
      </p:sp>
      <p:sp>
        <p:nvSpPr>
          <p:cNvPr id="3" name="Slide Number Placeholder 2"/>
          <p:cNvSpPr>
            <a:spLocks noGrp="1"/>
          </p:cNvSpPr>
          <p:nvPr>
            <p:ph type="sldNum" sz="quarter" idx="12"/>
          </p:nvPr>
        </p:nvSpPr>
        <p:spPr/>
        <p:txBody>
          <a:bodyPr/>
          <a:lstStyle/>
          <a:p>
            <a:fld id="{03DC2DEF-D2FE-4B45-ABA4-9F153FD1C98A}" type="slidenum">
              <a:rPr lang="en-US" smtClean="0"/>
              <a:t>13</a:t>
            </a:fld>
            <a:endParaRPr lang="en-US" dirty="0"/>
          </a:p>
        </p:txBody>
      </p:sp>
      <p:sp>
        <p:nvSpPr>
          <p:cNvPr id="5" name="Text Placeholder 4"/>
          <p:cNvSpPr>
            <a:spLocks noGrp="1"/>
          </p:cNvSpPr>
          <p:nvPr>
            <p:ph type="body" idx="1"/>
          </p:nvPr>
        </p:nvSpPr>
        <p:spPr>
          <a:xfrm>
            <a:off x="2847445" y="1330963"/>
            <a:ext cx="3143019" cy="1076636"/>
          </a:xfrm>
        </p:spPr>
        <p:txBody>
          <a:bodyPr/>
          <a:lstStyle/>
          <a:p>
            <a:r>
              <a:rPr lang="en-US" dirty="0" smtClean="0"/>
              <a:t>XGB Regression</a:t>
            </a:r>
            <a:endParaRPr lang="en-IN" dirty="0"/>
          </a:p>
        </p:txBody>
      </p:sp>
      <p:sp>
        <p:nvSpPr>
          <p:cNvPr id="6" name="Content Placeholder 5"/>
          <p:cNvSpPr>
            <a:spLocks noGrp="1"/>
          </p:cNvSpPr>
          <p:nvPr>
            <p:ph sz="half" idx="2"/>
          </p:nvPr>
        </p:nvSpPr>
        <p:spPr>
          <a:xfrm>
            <a:off x="405382" y="2623930"/>
            <a:ext cx="2442063" cy="2018408"/>
          </a:xfrm>
        </p:spPr>
        <p:txBody>
          <a:bodyPr>
            <a:normAutofit lnSpcReduction="10000"/>
          </a:bodyPr>
          <a:lstStyle/>
          <a:p>
            <a:pPr marL="0" indent="0">
              <a:buNone/>
            </a:pPr>
            <a:r>
              <a:rPr lang="en-IN" dirty="0" smtClean="0"/>
              <a:t>XGB Regression score :-</a:t>
            </a:r>
          </a:p>
          <a:p>
            <a:pPr marL="0" indent="0">
              <a:buNone/>
            </a:pPr>
            <a:r>
              <a:rPr lang="en-IN" dirty="0"/>
              <a:t>	</a:t>
            </a:r>
            <a:r>
              <a:rPr lang="en-IN" dirty="0" smtClean="0"/>
              <a:t>99.9865%</a:t>
            </a:r>
          </a:p>
          <a:p>
            <a:pPr marL="0" indent="0">
              <a:buNone/>
            </a:pPr>
            <a:endParaRPr lang="en-IN" dirty="0"/>
          </a:p>
          <a:p>
            <a:pPr marL="0" indent="0">
              <a:buNone/>
            </a:pPr>
            <a:r>
              <a:rPr lang="en-IN" dirty="0" smtClean="0"/>
              <a:t>RMSE of XGB Regression :-</a:t>
            </a:r>
          </a:p>
          <a:p>
            <a:pPr marL="0" indent="0">
              <a:buNone/>
            </a:pPr>
            <a:r>
              <a:rPr lang="en-IN" dirty="0" smtClean="0"/>
              <a:t>           419797.0369</a:t>
            </a:r>
            <a:endParaRPr lang="en-US" dirty="0"/>
          </a:p>
        </p:txBody>
      </p:sp>
      <p:sp>
        <p:nvSpPr>
          <p:cNvPr id="8" name="Text Placeholder 7"/>
          <p:cNvSpPr>
            <a:spLocks noGrp="1"/>
          </p:cNvSpPr>
          <p:nvPr>
            <p:ph type="body" sz="quarter" idx="3"/>
          </p:nvPr>
        </p:nvSpPr>
        <p:spPr/>
        <p:txBody>
          <a:bodyPr/>
          <a:lstStyle/>
          <a:p>
            <a:r>
              <a:rPr lang="en-IN" dirty="0" smtClean="0"/>
              <a:t>Random Forest</a:t>
            </a:r>
            <a:endParaRPr lang="en-US" dirty="0"/>
          </a:p>
        </p:txBody>
      </p:sp>
      <p:sp>
        <p:nvSpPr>
          <p:cNvPr id="9" name="Content Placeholder 8"/>
          <p:cNvSpPr>
            <a:spLocks noGrp="1"/>
          </p:cNvSpPr>
          <p:nvPr>
            <p:ph sz="quarter" idx="4"/>
          </p:nvPr>
        </p:nvSpPr>
        <p:spPr>
          <a:xfrm>
            <a:off x="6304463" y="2546440"/>
            <a:ext cx="2391130" cy="3448881"/>
          </a:xfrm>
        </p:spPr>
        <p:txBody>
          <a:bodyPr/>
          <a:lstStyle/>
          <a:p>
            <a:pPr marL="0" indent="0">
              <a:buNone/>
            </a:pPr>
            <a:r>
              <a:rPr lang="en-IN" dirty="0" smtClean="0"/>
              <a:t>Ridge Regression :-</a:t>
            </a:r>
          </a:p>
          <a:p>
            <a:pPr marL="0" indent="0">
              <a:buNone/>
            </a:pPr>
            <a:r>
              <a:rPr lang="en-IN" dirty="0" smtClean="0"/>
              <a:t>         97.97%</a:t>
            </a:r>
          </a:p>
          <a:p>
            <a:pPr marL="0" indent="0">
              <a:buNone/>
            </a:pPr>
            <a:endParaRPr lang="en-IN" dirty="0"/>
          </a:p>
          <a:p>
            <a:pPr marL="0" indent="0">
              <a:buNone/>
            </a:pPr>
            <a:r>
              <a:rPr lang="en-IN" dirty="0" smtClean="0"/>
              <a:t>RSME of Ridge Regression :- </a:t>
            </a:r>
          </a:p>
          <a:p>
            <a:pPr marL="0" indent="0">
              <a:buNone/>
            </a:pPr>
            <a:r>
              <a:rPr lang="en-IN" dirty="0" smtClean="0"/>
              <a:t>          63449914.5854</a:t>
            </a:r>
            <a:endParaRPr lang="en-US" dirty="0"/>
          </a:p>
        </p:txBody>
      </p:sp>
      <p:pic>
        <p:nvPicPr>
          <p:cNvPr id="4" name="Picture 3"/>
          <p:cNvPicPr>
            <a:picLocks noChangeAspect="1"/>
          </p:cNvPicPr>
          <p:nvPr/>
        </p:nvPicPr>
        <p:blipFill>
          <a:blip r:embed="rId2"/>
          <a:stretch>
            <a:fillRect/>
          </a:stretch>
        </p:blipFill>
        <p:spPr>
          <a:xfrm>
            <a:off x="2937951" y="2623930"/>
            <a:ext cx="3052513" cy="3371391"/>
          </a:xfrm>
          <a:prstGeom prst="rect">
            <a:avLst/>
          </a:prstGeom>
        </p:spPr>
      </p:pic>
      <p:pic>
        <p:nvPicPr>
          <p:cNvPr id="7" name="Picture 6"/>
          <p:cNvPicPr>
            <a:picLocks noChangeAspect="1"/>
          </p:cNvPicPr>
          <p:nvPr/>
        </p:nvPicPr>
        <p:blipFill>
          <a:blip r:embed="rId3"/>
          <a:stretch>
            <a:fillRect/>
          </a:stretch>
        </p:blipFill>
        <p:spPr>
          <a:xfrm>
            <a:off x="8786099" y="2724787"/>
            <a:ext cx="2984400" cy="3270533"/>
          </a:xfrm>
          <a:prstGeom prst="rect">
            <a:avLst/>
          </a:prstGeom>
        </p:spPr>
      </p:pic>
    </p:spTree>
    <p:extLst>
      <p:ext uri="{BB962C8B-B14F-4D97-AF65-F5344CB8AC3E}">
        <p14:creationId xmlns:p14="http://schemas.microsoft.com/office/powerpoint/2010/main" val="525389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Development</a:t>
            </a:r>
            <a:endParaRPr lang="en-US" dirty="0"/>
          </a:p>
        </p:txBody>
      </p:sp>
      <p:sp>
        <p:nvSpPr>
          <p:cNvPr id="3" name="Slide Number Placeholder 2"/>
          <p:cNvSpPr>
            <a:spLocks noGrp="1"/>
          </p:cNvSpPr>
          <p:nvPr>
            <p:ph type="sldNum" sz="quarter" idx="12"/>
          </p:nvPr>
        </p:nvSpPr>
        <p:spPr/>
        <p:txBody>
          <a:bodyPr/>
          <a:lstStyle/>
          <a:p>
            <a:fld id="{03DC2DEF-D2FE-4B45-ABA4-9F153FD1C98A}" type="slidenum">
              <a:rPr lang="en-US" smtClean="0"/>
              <a:t>14</a:t>
            </a:fld>
            <a:endParaRPr lang="en-US" dirty="0"/>
          </a:p>
        </p:txBody>
      </p:sp>
      <p:sp>
        <p:nvSpPr>
          <p:cNvPr id="5" name="Text Placeholder 4"/>
          <p:cNvSpPr>
            <a:spLocks noGrp="1"/>
          </p:cNvSpPr>
          <p:nvPr>
            <p:ph type="body" idx="1"/>
          </p:nvPr>
        </p:nvSpPr>
        <p:spPr>
          <a:xfrm>
            <a:off x="2847445" y="1330963"/>
            <a:ext cx="3143019" cy="1076636"/>
          </a:xfrm>
        </p:spPr>
        <p:txBody>
          <a:bodyPr/>
          <a:lstStyle/>
          <a:p>
            <a:r>
              <a:rPr lang="en-US" dirty="0" smtClean="0"/>
              <a:t>Decision Tree Regression</a:t>
            </a:r>
            <a:endParaRPr lang="en-IN" dirty="0"/>
          </a:p>
        </p:txBody>
      </p:sp>
      <p:sp>
        <p:nvSpPr>
          <p:cNvPr id="6" name="Content Placeholder 5"/>
          <p:cNvSpPr>
            <a:spLocks noGrp="1"/>
          </p:cNvSpPr>
          <p:nvPr>
            <p:ph sz="half" idx="2"/>
          </p:nvPr>
        </p:nvSpPr>
        <p:spPr>
          <a:xfrm>
            <a:off x="405382" y="2623930"/>
            <a:ext cx="2442063" cy="2018408"/>
          </a:xfrm>
        </p:spPr>
        <p:txBody>
          <a:bodyPr>
            <a:normAutofit fontScale="92500"/>
          </a:bodyPr>
          <a:lstStyle/>
          <a:p>
            <a:pPr marL="0" indent="0">
              <a:buNone/>
            </a:pPr>
            <a:r>
              <a:rPr lang="en-IN" dirty="0" smtClean="0"/>
              <a:t>Linear Regression score :-</a:t>
            </a:r>
          </a:p>
          <a:p>
            <a:pPr marL="0" indent="0">
              <a:buNone/>
            </a:pPr>
            <a:r>
              <a:rPr lang="en-IN" dirty="0"/>
              <a:t>	</a:t>
            </a:r>
            <a:r>
              <a:rPr lang="en-IN" dirty="0" smtClean="0"/>
              <a:t>100.00%</a:t>
            </a:r>
          </a:p>
          <a:p>
            <a:pPr marL="0" indent="0">
              <a:buNone/>
            </a:pPr>
            <a:endParaRPr lang="en-IN" dirty="0"/>
          </a:p>
          <a:p>
            <a:pPr marL="0" indent="0">
              <a:buNone/>
            </a:pPr>
            <a:r>
              <a:rPr lang="en-IN" dirty="0" smtClean="0"/>
              <a:t>RMSE of Linear Regression :-</a:t>
            </a:r>
          </a:p>
          <a:p>
            <a:pPr marL="0" indent="0">
              <a:buNone/>
            </a:pPr>
            <a:r>
              <a:rPr lang="en-IN" dirty="0" smtClean="0"/>
              <a:t>           000.00</a:t>
            </a:r>
            <a:endParaRPr lang="en-US" dirty="0"/>
          </a:p>
        </p:txBody>
      </p:sp>
      <p:sp>
        <p:nvSpPr>
          <p:cNvPr id="8" name="Text Placeholder 7"/>
          <p:cNvSpPr>
            <a:spLocks noGrp="1"/>
          </p:cNvSpPr>
          <p:nvPr>
            <p:ph type="body" sz="quarter" idx="3"/>
          </p:nvPr>
        </p:nvSpPr>
        <p:spPr/>
        <p:txBody>
          <a:bodyPr/>
          <a:lstStyle/>
          <a:p>
            <a:r>
              <a:rPr lang="en-IN" dirty="0" smtClean="0"/>
              <a:t>Ada Boost Regression</a:t>
            </a:r>
            <a:endParaRPr lang="en-US" dirty="0"/>
          </a:p>
        </p:txBody>
      </p:sp>
      <p:sp>
        <p:nvSpPr>
          <p:cNvPr id="9" name="Content Placeholder 8"/>
          <p:cNvSpPr>
            <a:spLocks noGrp="1"/>
          </p:cNvSpPr>
          <p:nvPr>
            <p:ph sz="quarter" idx="4"/>
          </p:nvPr>
        </p:nvSpPr>
        <p:spPr>
          <a:xfrm>
            <a:off x="6304463" y="2546440"/>
            <a:ext cx="2391130" cy="3448881"/>
          </a:xfrm>
        </p:spPr>
        <p:txBody>
          <a:bodyPr/>
          <a:lstStyle/>
          <a:p>
            <a:pPr marL="0" indent="0">
              <a:buNone/>
            </a:pPr>
            <a:r>
              <a:rPr lang="en-IN" dirty="0" smtClean="0"/>
              <a:t>Ridge Regression :-</a:t>
            </a:r>
          </a:p>
          <a:p>
            <a:pPr marL="0" indent="0">
              <a:buNone/>
            </a:pPr>
            <a:r>
              <a:rPr lang="en-IN" dirty="0" smtClean="0"/>
              <a:t>         85.42%</a:t>
            </a:r>
          </a:p>
          <a:p>
            <a:pPr marL="0" indent="0">
              <a:buNone/>
            </a:pPr>
            <a:endParaRPr lang="en-IN" dirty="0"/>
          </a:p>
          <a:p>
            <a:pPr marL="0" indent="0">
              <a:buNone/>
            </a:pPr>
            <a:r>
              <a:rPr lang="en-IN" dirty="0" smtClean="0"/>
              <a:t>RSME of Ridge Regression :- </a:t>
            </a:r>
          </a:p>
          <a:p>
            <a:pPr marL="0" indent="0">
              <a:buNone/>
            </a:pPr>
            <a:r>
              <a:rPr lang="en-IN" dirty="0" smtClean="0"/>
              <a:t>          455786519.2427</a:t>
            </a:r>
            <a:endParaRPr lang="en-US" dirty="0"/>
          </a:p>
        </p:txBody>
      </p:sp>
      <p:pic>
        <p:nvPicPr>
          <p:cNvPr id="4" name="Picture 3"/>
          <p:cNvPicPr>
            <a:picLocks noChangeAspect="1"/>
          </p:cNvPicPr>
          <p:nvPr/>
        </p:nvPicPr>
        <p:blipFill>
          <a:blip r:embed="rId2"/>
          <a:stretch>
            <a:fillRect/>
          </a:stretch>
        </p:blipFill>
        <p:spPr>
          <a:xfrm>
            <a:off x="2937951" y="2598735"/>
            <a:ext cx="3052513" cy="3396586"/>
          </a:xfrm>
          <a:prstGeom prst="rect">
            <a:avLst/>
          </a:prstGeom>
        </p:spPr>
      </p:pic>
      <p:pic>
        <p:nvPicPr>
          <p:cNvPr id="7" name="Picture 6"/>
          <p:cNvPicPr>
            <a:picLocks noChangeAspect="1"/>
          </p:cNvPicPr>
          <p:nvPr/>
        </p:nvPicPr>
        <p:blipFill>
          <a:blip r:embed="rId3"/>
          <a:stretch>
            <a:fillRect/>
          </a:stretch>
        </p:blipFill>
        <p:spPr>
          <a:xfrm>
            <a:off x="8786100" y="2623929"/>
            <a:ext cx="2984400" cy="3371391"/>
          </a:xfrm>
          <a:prstGeom prst="rect">
            <a:avLst/>
          </a:prstGeom>
        </p:spPr>
      </p:pic>
    </p:spTree>
    <p:extLst>
      <p:ext uri="{BB962C8B-B14F-4D97-AF65-F5344CB8AC3E}">
        <p14:creationId xmlns:p14="http://schemas.microsoft.com/office/powerpoint/2010/main" val="3873427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06088" y="501162"/>
            <a:ext cx="4499708" cy="1237711"/>
          </a:xfrm>
        </p:spPr>
        <p:txBody>
          <a:bodyPr/>
          <a:lstStyle/>
          <a:p>
            <a:r>
              <a:rPr lang="en-IN" b="0" dirty="0" smtClean="0">
                <a:solidFill>
                  <a:schemeClr val="tx1"/>
                </a:solidFill>
              </a:rPr>
              <a:t>Conclusion</a:t>
            </a:r>
            <a:endParaRPr lang="en-US" b="0" dirty="0">
              <a:solidFill>
                <a:schemeClr val="tx1"/>
              </a:solidFill>
            </a:endParaRPr>
          </a:p>
        </p:txBody>
      </p:sp>
      <p:sp>
        <p:nvSpPr>
          <p:cNvPr id="4" name="Slide Number Placeholder 3"/>
          <p:cNvSpPr>
            <a:spLocks noGrp="1"/>
          </p:cNvSpPr>
          <p:nvPr>
            <p:ph type="sldNum" sz="quarter" idx="12"/>
          </p:nvPr>
        </p:nvSpPr>
        <p:spPr/>
        <p:txBody>
          <a:bodyPr/>
          <a:lstStyle/>
          <a:p>
            <a:fld id="{03DC2DEF-D2FE-4B45-ABA4-9F153FD1C98A}" type="slidenum">
              <a:rPr lang="en-US" noProof="0" smtClean="0"/>
              <a:t>15</a:t>
            </a:fld>
            <a:endParaRPr lang="en-US" noProof="0" dirty="0"/>
          </a:p>
        </p:txBody>
      </p:sp>
      <p:sp>
        <p:nvSpPr>
          <p:cNvPr id="5" name="TextBox 4"/>
          <p:cNvSpPr txBox="1"/>
          <p:nvPr/>
        </p:nvSpPr>
        <p:spPr>
          <a:xfrm>
            <a:off x="6706089" y="2620107"/>
            <a:ext cx="3915020" cy="1754326"/>
          </a:xfrm>
          <a:prstGeom prst="rect">
            <a:avLst/>
          </a:prstGeom>
          <a:noFill/>
        </p:spPr>
        <p:txBody>
          <a:bodyPr wrap="square" rtlCol="0">
            <a:spAutoFit/>
          </a:bodyPr>
          <a:lstStyle/>
          <a:p>
            <a:r>
              <a:rPr lang="en-IN" dirty="0" smtClean="0"/>
              <a:t>Through different types of Model Development </a:t>
            </a:r>
          </a:p>
          <a:p>
            <a:r>
              <a:rPr lang="en-IN" dirty="0"/>
              <a:t>w</a:t>
            </a:r>
            <a:r>
              <a:rPr lang="en-IN" dirty="0" smtClean="0"/>
              <a:t>e can see that Decision Tree Regression is the best model as it’s Score was 100.00% and RSME score is also 000.00 .</a:t>
            </a:r>
            <a:endParaRPr lang="en-US" dirty="0"/>
          </a:p>
        </p:txBody>
      </p:sp>
      <p:pic>
        <p:nvPicPr>
          <p:cNvPr id="6" name="Picture 5"/>
          <p:cNvPicPr>
            <a:picLocks noChangeAspect="1"/>
          </p:cNvPicPr>
          <p:nvPr/>
        </p:nvPicPr>
        <p:blipFill>
          <a:blip r:embed="rId2"/>
          <a:stretch>
            <a:fillRect/>
          </a:stretch>
        </p:blipFill>
        <p:spPr>
          <a:xfrm>
            <a:off x="-79131" y="0"/>
            <a:ext cx="6189785" cy="6858000"/>
          </a:xfrm>
          <a:prstGeom prst="rect">
            <a:avLst/>
          </a:prstGeom>
        </p:spPr>
      </p:pic>
    </p:spTree>
    <p:extLst>
      <p:ext uri="{BB962C8B-B14F-4D97-AF65-F5344CB8AC3E}">
        <p14:creationId xmlns:p14="http://schemas.microsoft.com/office/powerpoint/2010/main" val="1962580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50" y="3968070"/>
            <a:ext cx="2667488" cy="999583"/>
          </a:xfrm>
        </p:spPr>
        <p:txBody>
          <a:bodyPr>
            <a:noAutofit/>
          </a:bodyPr>
          <a:lstStyle/>
          <a:p>
            <a:r>
              <a:rPr lang="en-IN" sz="4400" b="1" dirty="0" smtClean="0">
                <a:solidFill>
                  <a:schemeClr val="tx1"/>
                </a:solidFill>
              </a:rPr>
              <a:t>Thank You</a:t>
            </a:r>
            <a:endParaRPr lang="en-US" sz="4400" b="1" dirty="0">
              <a:solidFill>
                <a:schemeClr val="tx1"/>
              </a:solidFill>
            </a:endParaRPr>
          </a:p>
        </p:txBody>
      </p:sp>
      <p:sp>
        <p:nvSpPr>
          <p:cNvPr id="4" name="Slide Number Placeholder 3"/>
          <p:cNvSpPr>
            <a:spLocks noGrp="1"/>
          </p:cNvSpPr>
          <p:nvPr>
            <p:ph type="sldNum" sz="quarter" idx="12"/>
          </p:nvPr>
        </p:nvSpPr>
        <p:spPr/>
        <p:txBody>
          <a:bodyPr/>
          <a:lstStyle/>
          <a:p>
            <a:fld id="{03DC2DEF-D2FE-4B45-ABA4-9F153FD1C98A}" type="slidenum">
              <a:rPr lang="en-US" smtClean="0"/>
              <a:t>16</a:t>
            </a:fld>
            <a:endParaRPr lang="en-US" dirty="0"/>
          </a:p>
        </p:txBody>
      </p:sp>
    </p:spTree>
    <p:extLst>
      <p:ext uri="{BB962C8B-B14F-4D97-AF65-F5344CB8AC3E}">
        <p14:creationId xmlns:p14="http://schemas.microsoft.com/office/powerpoint/2010/main" val="3498879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p:txBody>
          <a:bodyPr/>
          <a:lstStyle/>
          <a:p>
            <a:r>
              <a:rPr lang="en-IN" dirty="0" smtClean="0"/>
              <a:t>Housing Price Prediction</a:t>
            </a:r>
            <a:endParaRPr lang="en-US" dirty="0"/>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2</a:t>
            </a:fld>
            <a:endParaRPr lang="en-US" dirty="0"/>
          </a:p>
        </p:txBody>
      </p:sp>
      <p:pic>
        <p:nvPicPr>
          <p:cNvPr id="8" name="Picture Placeholder 7">
            <a:extLst>
              <a:ext uri="{FF2B5EF4-FFF2-40B4-BE49-F238E27FC236}">
                <a16:creationId xmlns:a16="http://schemas.microsoft.com/office/drawing/2014/main" id="{2DE860BC-070C-49AE-AF30-7F05D59402B6}"/>
              </a:ext>
              <a:ext uri="{C183D7F6-B498-43B3-948B-1728B52AA6E4}">
                <adec:decorative xmlns:adec="http://schemas.microsoft.com/office/drawing/2017/decorative" xmlns="" val="1"/>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462884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442987" y="0"/>
            <a:ext cx="5272764" cy="827243"/>
          </a:xfrm>
        </p:spPr>
        <p:txBody>
          <a:bodyPr/>
          <a:lstStyle/>
          <a:p>
            <a:r>
              <a:rPr lang="en-US" dirty="0" smtClean="0"/>
              <a:t>Problem Statement</a:t>
            </a:r>
            <a:endParaRPr lang="en-US" dirty="0"/>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6224336" y="112295"/>
            <a:ext cx="5967663" cy="6675787"/>
          </a:xfrm>
        </p:spPr>
        <p:txBody>
          <a:bodyPr>
            <a:normAutofit/>
          </a:bodyPr>
          <a:lstStyle/>
          <a:p>
            <a:pPr marL="0" indent="0">
              <a:buNone/>
            </a:pPr>
            <a:r>
              <a:rPr lang="en-US" sz="2400"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t>
            </a:r>
            <a:endParaRPr lang="en-US" sz="2400"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3</a:t>
            </a:fld>
            <a:endParaRPr lang="en-US" dirty="0"/>
          </a:p>
        </p:txBody>
      </p:sp>
    </p:spTree>
    <p:extLst>
      <p:ext uri="{BB962C8B-B14F-4D97-AF65-F5344CB8AC3E}">
        <p14:creationId xmlns:p14="http://schemas.microsoft.com/office/powerpoint/2010/main" val="1300311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248453" y="260351"/>
            <a:ext cx="4676474" cy="758824"/>
          </a:xfrm>
        </p:spPr>
        <p:txBody>
          <a:bodyPr/>
          <a:lstStyle/>
          <a:p>
            <a:r>
              <a:rPr lang="en-IN" dirty="0" smtClean="0"/>
              <a:t>Business Goal</a:t>
            </a:r>
            <a:endParaRPr lang="en-US" dirty="0"/>
          </a:p>
        </p:txBody>
      </p:sp>
      <p:sp>
        <p:nvSpPr>
          <p:cNvPr id="6" name="Content Placeholder 5">
            <a:extLst>
              <a:ext uri="{FF2B5EF4-FFF2-40B4-BE49-F238E27FC236}">
                <a16:creationId xmlns:a16="http://schemas.microsoft.com/office/drawing/2014/main" id="{33DA7B46-E592-40C7-91D7-A26B47A30C67}"/>
              </a:ext>
            </a:extLst>
          </p:cNvPr>
          <p:cNvSpPr>
            <a:spLocks noGrp="1"/>
          </p:cNvSpPr>
          <p:nvPr>
            <p:ph sz="half" idx="1"/>
          </p:nvPr>
        </p:nvSpPr>
        <p:spPr>
          <a:xfrm>
            <a:off x="581026" y="1724025"/>
            <a:ext cx="3269079" cy="4191000"/>
          </a:xfrm>
        </p:spPr>
        <p:txBody>
          <a:bodyPr/>
          <a:lstStyle/>
          <a:p>
            <a:endParaRPr lang="en-US" dirty="0"/>
          </a:p>
          <a:p>
            <a:pPr marL="0" indent="0">
              <a:buNone/>
            </a:pPr>
            <a:r>
              <a:rPr lang="en-US" dirty="0" smtClean="0"/>
              <a:t>We </a:t>
            </a:r>
            <a:r>
              <a:rPr lang="en-US" dirty="0"/>
              <a:t>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 </a:t>
            </a:r>
            <a:endParaRPr lang="en-US" dirty="0"/>
          </a:p>
        </p:txBody>
      </p:sp>
      <p:sp>
        <p:nvSpPr>
          <p:cNvPr id="7" name="Content Placeholder 6">
            <a:extLst>
              <a:ext uri="{FF2B5EF4-FFF2-40B4-BE49-F238E27FC236}">
                <a16:creationId xmlns:a16="http://schemas.microsoft.com/office/drawing/2014/main" id="{A7F42263-DE86-44BB-AC19-CD7982D365B2}"/>
              </a:ext>
            </a:extLst>
          </p:cNvPr>
          <p:cNvSpPr>
            <a:spLocks noGrp="1"/>
          </p:cNvSpPr>
          <p:nvPr>
            <p:ph sz="half" idx="2"/>
          </p:nvPr>
        </p:nvSpPr>
        <p:spPr>
          <a:xfrm>
            <a:off x="8212015" y="1521069"/>
            <a:ext cx="3569677" cy="4554416"/>
          </a:xfrm>
        </p:spPr>
        <p:txBody>
          <a:bodyPr>
            <a:normAutofit fontScale="85000" lnSpcReduction="20000"/>
          </a:bodyPr>
          <a:lstStyle/>
          <a:p>
            <a:r>
              <a:rPr lang="en-US" dirty="0"/>
              <a:t>Data contains 1460 entries each having 81 variables. </a:t>
            </a:r>
          </a:p>
          <a:p>
            <a:r>
              <a:rPr lang="en-US" dirty="0"/>
              <a:t>Data contains Null values. We need to treat them using the domain knowledge and our own understanding. </a:t>
            </a:r>
          </a:p>
          <a:p>
            <a:r>
              <a:rPr lang="en-US" dirty="0"/>
              <a:t>Extensive EDA has to be performed to gain relationships of important variable and price. </a:t>
            </a:r>
          </a:p>
          <a:p>
            <a:r>
              <a:rPr lang="en-US" dirty="0"/>
              <a:t>Data contains numerical as well as categorical variable. We need to handle them accordingly. </a:t>
            </a:r>
          </a:p>
          <a:p>
            <a:r>
              <a:rPr lang="en-US" dirty="0"/>
              <a:t>We have to build Machine Learning models, apply regularization and determine the optimal values of Hyper Parameters. </a:t>
            </a:r>
          </a:p>
          <a:p>
            <a:r>
              <a:rPr lang="en-US" dirty="0"/>
              <a:t>We need to find important features which affect the price positively or negatively. </a:t>
            </a:r>
          </a:p>
          <a:p>
            <a:r>
              <a:rPr lang="en-US" dirty="0"/>
              <a:t>Two datasets are being provided to you (test.csv, train.csv). We will train on train.csv dataset and predict on test.csv file. </a:t>
            </a:r>
            <a:endParaRPr lang="en-US"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p:txBody>
          <a:bodyPr/>
          <a:lstStyle/>
          <a:p>
            <a:fld id="{03DC2DEF-D2FE-4B45-ABA4-9F153FD1C98A}" type="slidenum">
              <a:rPr lang="en-US" smtClean="0"/>
              <a:t>4</a:t>
            </a:fld>
            <a:endParaRPr lang="en-US" dirty="0"/>
          </a:p>
        </p:txBody>
      </p:sp>
      <p:sp>
        <p:nvSpPr>
          <p:cNvPr id="8" name="TextBox 7"/>
          <p:cNvSpPr txBox="1"/>
          <p:nvPr/>
        </p:nvSpPr>
        <p:spPr>
          <a:xfrm>
            <a:off x="6657475" y="260351"/>
            <a:ext cx="5234488" cy="707886"/>
          </a:xfrm>
          <a:prstGeom prst="rect">
            <a:avLst/>
          </a:prstGeom>
          <a:noFill/>
        </p:spPr>
        <p:txBody>
          <a:bodyPr wrap="square" rtlCol="0">
            <a:spAutoFit/>
          </a:bodyPr>
          <a:lstStyle/>
          <a:p>
            <a:r>
              <a:rPr lang="en-IN" sz="4000" b="1" dirty="0" smtClean="0"/>
              <a:t>Technical Requirements : </a:t>
            </a:r>
            <a:endParaRPr lang="en-US" sz="4000" b="1" dirty="0"/>
          </a:p>
        </p:txBody>
      </p:sp>
    </p:spTree>
    <p:extLst>
      <p:ext uri="{BB962C8B-B14F-4D97-AF65-F5344CB8AC3E}">
        <p14:creationId xmlns:p14="http://schemas.microsoft.com/office/powerpoint/2010/main" val="3242389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647699" y="5575300"/>
            <a:ext cx="5372100" cy="7112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sz="2400" dirty="0" smtClean="0">
                <a:ea typeface="+mn-ea"/>
                <a:cs typeface="+mn-cs"/>
              </a:rPr>
              <a:t>Percentage of Null data Train Dataset</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11" name="Text Placeholder 10">
            <a:extLst>
              <a:ext uri="{FF2B5EF4-FFF2-40B4-BE49-F238E27FC236}">
                <a16:creationId xmlns:a16="http://schemas.microsoft.com/office/drawing/2014/main" id="{C6BEE08E-D5C0-42E2-AB73-7CCC07B72E39}"/>
              </a:ext>
            </a:extLst>
          </p:cNvPr>
          <p:cNvSpPr>
            <a:spLocks noGrp="1"/>
          </p:cNvSpPr>
          <p:nvPr>
            <p:ph type="body" sz="quarter" idx="16"/>
          </p:nvPr>
        </p:nvSpPr>
        <p:spPr>
          <a:xfrm>
            <a:off x="6254748" y="215900"/>
            <a:ext cx="5372096" cy="711200"/>
          </a:xfrm>
        </p:spPr>
        <p:txBody>
          <a:bodyPr/>
          <a:lstStyle/>
          <a:p>
            <a:r>
              <a:rPr lang="en-IN" dirty="0"/>
              <a:t>Percentage of Null data</a:t>
            </a:r>
            <a:r>
              <a:rPr lang="en-IN" dirty="0" smtClean="0"/>
              <a:t> Test </a:t>
            </a:r>
            <a:r>
              <a:rPr lang="en-IN" dirty="0"/>
              <a:t>Dataset</a:t>
            </a:r>
            <a:endParaRPr lang="en-US" dirty="0"/>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5</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4926" y="1011115"/>
            <a:ext cx="2377646" cy="4461659"/>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7680" y="1011114"/>
            <a:ext cx="2446232" cy="4461659"/>
          </a:xfrm>
          <a:prstGeom prst="rect">
            <a:avLst/>
          </a:prstGeom>
        </p:spPr>
      </p:pic>
    </p:spTree>
    <p:extLst>
      <p:ext uri="{BB962C8B-B14F-4D97-AF65-F5344CB8AC3E}">
        <p14:creationId xmlns:p14="http://schemas.microsoft.com/office/powerpoint/2010/main" val="3149670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62E51-D53F-4CA2-8BF0-E130B326D56A}"/>
              </a:ext>
            </a:extLst>
          </p:cNvPr>
          <p:cNvSpPr>
            <a:spLocks noGrp="1"/>
          </p:cNvSpPr>
          <p:nvPr>
            <p:ph type="title" idx="4294967295"/>
          </p:nvPr>
        </p:nvSpPr>
        <p:spPr>
          <a:xfrm>
            <a:off x="371475" y="-758824"/>
            <a:ext cx="11520487" cy="758824"/>
          </a:xfrm>
        </p:spPr>
        <p:txBody>
          <a:bodyPr vert="horz" lIns="91440" tIns="45720" rIns="91440" bIns="45720" rtlCol="0" anchor="b">
            <a:normAutofit/>
          </a:bodyPr>
          <a:lstStyle/>
          <a:p>
            <a:r>
              <a:rPr lang="en-US" sz="700" b="0" dirty="0">
                <a:solidFill>
                  <a:schemeClr val="bg1">
                    <a:lumMod val="95000"/>
                  </a:schemeClr>
                </a:solidFill>
              </a:rPr>
              <a:t>Slide 27</a:t>
            </a:r>
          </a:p>
        </p:txBody>
      </p:sp>
      <p:sp>
        <p:nvSpPr>
          <p:cNvPr id="3" name="TextBox 2"/>
          <p:cNvSpPr txBox="1"/>
          <p:nvPr/>
        </p:nvSpPr>
        <p:spPr>
          <a:xfrm>
            <a:off x="1002323" y="123092"/>
            <a:ext cx="7350369" cy="461665"/>
          </a:xfrm>
          <a:prstGeom prst="rect">
            <a:avLst/>
          </a:prstGeom>
          <a:noFill/>
        </p:spPr>
        <p:txBody>
          <a:bodyPr wrap="square" rtlCol="0">
            <a:spAutoFit/>
          </a:bodyPr>
          <a:lstStyle/>
          <a:p>
            <a:r>
              <a:rPr lang="en-IN" sz="2400" dirty="0" smtClean="0"/>
              <a:t>Correlation Of Train Dataset</a:t>
            </a:r>
            <a:endParaRPr lang="en-US" sz="2400" dirty="0"/>
          </a:p>
        </p:txBody>
      </p:sp>
      <p:pic>
        <p:nvPicPr>
          <p:cNvPr id="5" name="Picture 4"/>
          <p:cNvPicPr>
            <a:picLocks noChangeAspect="1"/>
          </p:cNvPicPr>
          <p:nvPr/>
        </p:nvPicPr>
        <p:blipFill>
          <a:blip r:embed="rId2"/>
          <a:stretch>
            <a:fillRect/>
          </a:stretch>
        </p:blipFill>
        <p:spPr>
          <a:xfrm>
            <a:off x="371474" y="885092"/>
            <a:ext cx="10205671" cy="5814646"/>
          </a:xfrm>
          <a:prstGeom prst="rect">
            <a:avLst/>
          </a:prstGeom>
        </p:spPr>
      </p:pic>
    </p:spTree>
    <p:extLst>
      <p:ext uri="{BB962C8B-B14F-4D97-AF65-F5344CB8AC3E}">
        <p14:creationId xmlns:p14="http://schemas.microsoft.com/office/powerpoint/2010/main" val="196070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62E51-D53F-4CA2-8BF0-E130B326D56A}"/>
              </a:ext>
            </a:extLst>
          </p:cNvPr>
          <p:cNvSpPr>
            <a:spLocks noGrp="1"/>
          </p:cNvSpPr>
          <p:nvPr>
            <p:ph type="title" idx="4294967295"/>
          </p:nvPr>
        </p:nvSpPr>
        <p:spPr>
          <a:xfrm>
            <a:off x="371475" y="-758824"/>
            <a:ext cx="11520487" cy="758824"/>
          </a:xfrm>
        </p:spPr>
        <p:txBody>
          <a:bodyPr vert="horz" lIns="91440" tIns="45720" rIns="91440" bIns="45720" rtlCol="0" anchor="b">
            <a:normAutofit/>
          </a:bodyPr>
          <a:lstStyle/>
          <a:p>
            <a:r>
              <a:rPr lang="en-US" sz="700" b="0" dirty="0">
                <a:solidFill>
                  <a:schemeClr val="bg1">
                    <a:lumMod val="95000"/>
                  </a:schemeClr>
                </a:solidFill>
              </a:rPr>
              <a:t>Slide 27</a:t>
            </a:r>
          </a:p>
        </p:txBody>
      </p:sp>
      <p:sp>
        <p:nvSpPr>
          <p:cNvPr id="3" name="TextBox 2"/>
          <p:cNvSpPr txBox="1"/>
          <p:nvPr/>
        </p:nvSpPr>
        <p:spPr>
          <a:xfrm>
            <a:off x="1002323" y="123092"/>
            <a:ext cx="7350369" cy="461665"/>
          </a:xfrm>
          <a:prstGeom prst="rect">
            <a:avLst/>
          </a:prstGeom>
          <a:noFill/>
        </p:spPr>
        <p:txBody>
          <a:bodyPr wrap="square" rtlCol="0">
            <a:spAutoFit/>
          </a:bodyPr>
          <a:lstStyle/>
          <a:p>
            <a:r>
              <a:rPr lang="en-IN" sz="2400" dirty="0" smtClean="0"/>
              <a:t>Relationship between Output and Input of train Dataset .</a:t>
            </a:r>
            <a:endParaRPr lang="en-US" sz="2400" dirty="0"/>
          </a:p>
        </p:txBody>
      </p:sp>
      <p:pic>
        <p:nvPicPr>
          <p:cNvPr id="4" name="Picture 3"/>
          <p:cNvPicPr>
            <a:picLocks noChangeAspect="1"/>
          </p:cNvPicPr>
          <p:nvPr/>
        </p:nvPicPr>
        <p:blipFill>
          <a:blip r:embed="rId2"/>
          <a:stretch>
            <a:fillRect/>
          </a:stretch>
        </p:blipFill>
        <p:spPr>
          <a:xfrm>
            <a:off x="371474" y="939312"/>
            <a:ext cx="9009917" cy="5294434"/>
          </a:xfrm>
          <a:prstGeom prst="rect">
            <a:avLst/>
          </a:prstGeom>
        </p:spPr>
      </p:pic>
    </p:spTree>
    <p:extLst>
      <p:ext uri="{BB962C8B-B14F-4D97-AF65-F5344CB8AC3E}">
        <p14:creationId xmlns:p14="http://schemas.microsoft.com/office/powerpoint/2010/main" val="2121602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p:txBody>
          <a:bodyPr/>
          <a:lstStyle/>
          <a:p>
            <a:r>
              <a:rPr lang="en-IN" dirty="0" smtClean="0"/>
              <a:t>Distribution Plot and Probability Plot of Train Dataset</a:t>
            </a:r>
            <a:endParaRPr lang="en-US" dirty="0"/>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8</a:t>
            </a:fld>
            <a:endParaRPr lang="en-US" dirty="0"/>
          </a:p>
        </p:txBody>
      </p:sp>
      <p:sp>
        <p:nvSpPr>
          <p:cNvPr id="12" name="Text Placeholder 11">
            <a:extLst>
              <a:ext uri="{FF2B5EF4-FFF2-40B4-BE49-F238E27FC236}">
                <a16:creationId xmlns:a16="http://schemas.microsoft.com/office/drawing/2014/main" id="{4241C871-580D-4A29-A334-0208A8E479B9}"/>
              </a:ext>
            </a:extLst>
          </p:cNvPr>
          <p:cNvSpPr>
            <a:spLocks noGrp="1"/>
          </p:cNvSpPr>
          <p:nvPr>
            <p:ph type="body" sz="quarter" idx="3"/>
          </p:nvPr>
        </p:nvSpPr>
        <p:spPr>
          <a:xfrm>
            <a:off x="6340927" y="6042066"/>
            <a:ext cx="5630165" cy="518457"/>
          </a:xfrm>
        </p:spPr>
        <p:txBody>
          <a:bodyPr/>
          <a:lstStyle/>
          <a:p>
            <a:r>
              <a:rPr lang="en-US" b="0" dirty="0" smtClean="0"/>
              <a:t>Probability</a:t>
            </a:r>
            <a:r>
              <a:rPr lang="en-IN" dirty="0" smtClean="0"/>
              <a:t> </a:t>
            </a:r>
            <a:r>
              <a:rPr lang="en-IN" b="0" dirty="0" smtClean="0"/>
              <a:t>Plot of Sale Price</a:t>
            </a:r>
            <a:endParaRPr lang="en-US" b="0" dirty="0"/>
          </a:p>
        </p:txBody>
      </p:sp>
      <p:sp>
        <p:nvSpPr>
          <p:cNvPr id="10" name="Text Placeholder 9">
            <a:extLst>
              <a:ext uri="{FF2B5EF4-FFF2-40B4-BE49-F238E27FC236}">
                <a16:creationId xmlns:a16="http://schemas.microsoft.com/office/drawing/2014/main" id="{41B8DC8C-1FD7-4773-B07E-7E4432766A4E}"/>
              </a:ext>
            </a:extLst>
          </p:cNvPr>
          <p:cNvSpPr>
            <a:spLocks noGrp="1"/>
          </p:cNvSpPr>
          <p:nvPr>
            <p:ph type="body" idx="1"/>
          </p:nvPr>
        </p:nvSpPr>
        <p:spPr>
          <a:xfrm>
            <a:off x="371476" y="6042067"/>
            <a:ext cx="5582064" cy="518457"/>
          </a:xfrm>
        </p:spPr>
        <p:txBody>
          <a:bodyPr/>
          <a:lstStyle/>
          <a:p>
            <a:r>
              <a:rPr lang="en-US" b="0" dirty="0" smtClean="0"/>
              <a:t>Distribution Plot of Sale Price</a:t>
            </a:r>
            <a:endParaRPr lang="en-US" b="0" dirty="0"/>
          </a:p>
        </p:txBody>
      </p:sp>
      <p:pic>
        <p:nvPicPr>
          <p:cNvPr id="5" name="Picture 4"/>
          <p:cNvPicPr>
            <a:picLocks noChangeAspect="1"/>
          </p:cNvPicPr>
          <p:nvPr/>
        </p:nvPicPr>
        <p:blipFill>
          <a:blip r:embed="rId2"/>
          <a:stretch>
            <a:fillRect/>
          </a:stretch>
        </p:blipFill>
        <p:spPr>
          <a:xfrm>
            <a:off x="217348" y="2145689"/>
            <a:ext cx="5582064" cy="3653366"/>
          </a:xfrm>
          <a:prstGeom prst="rect">
            <a:avLst/>
          </a:prstGeom>
        </p:spPr>
      </p:pic>
      <p:pic>
        <p:nvPicPr>
          <p:cNvPr id="6" name="Picture 5"/>
          <p:cNvPicPr>
            <a:picLocks noChangeAspect="1"/>
          </p:cNvPicPr>
          <p:nvPr/>
        </p:nvPicPr>
        <p:blipFill>
          <a:blip r:embed="rId3"/>
          <a:stretch>
            <a:fillRect/>
          </a:stretch>
        </p:blipFill>
        <p:spPr>
          <a:xfrm>
            <a:off x="5874409" y="2084143"/>
            <a:ext cx="5938422" cy="3653365"/>
          </a:xfrm>
          <a:prstGeom prst="rect">
            <a:avLst/>
          </a:prstGeom>
        </p:spPr>
      </p:pic>
    </p:spTree>
    <p:extLst>
      <p:ext uri="{BB962C8B-B14F-4D97-AF65-F5344CB8AC3E}">
        <p14:creationId xmlns:p14="http://schemas.microsoft.com/office/powerpoint/2010/main" val="1154969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p:txBody>
          <a:bodyPr/>
          <a:lstStyle/>
          <a:p>
            <a:r>
              <a:rPr lang="en-US" b="0" dirty="0"/>
              <a:t>Feature </a:t>
            </a:r>
            <a:r>
              <a:rPr lang="en-US" b="0" dirty="0" smtClean="0"/>
              <a:t>engineering in Dataset</a:t>
            </a:r>
            <a:endParaRPr lang="en-US" dirty="0"/>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9</a:t>
            </a:fld>
            <a:endParaRPr lang="en-US" dirty="0"/>
          </a:p>
        </p:txBody>
      </p:sp>
      <p:sp>
        <p:nvSpPr>
          <p:cNvPr id="18" name="Text Placeholder 17">
            <a:extLst>
              <a:ext uri="{FF2B5EF4-FFF2-40B4-BE49-F238E27FC236}">
                <a16:creationId xmlns:a16="http://schemas.microsoft.com/office/drawing/2014/main" id="{ED42596E-DB09-43F7-A053-18CEB2DDE639}"/>
              </a:ext>
            </a:extLst>
          </p:cNvPr>
          <p:cNvSpPr>
            <a:spLocks noGrp="1"/>
          </p:cNvSpPr>
          <p:nvPr>
            <p:ph type="body" sz="quarter" idx="14"/>
          </p:nvPr>
        </p:nvSpPr>
        <p:spPr/>
        <p:txBody>
          <a:bodyPr/>
          <a:lstStyle/>
          <a:p>
            <a:pPr marL="0" indent="0">
              <a:buNone/>
            </a:pPr>
            <a:r>
              <a:rPr lang="en-US" dirty="0"/>
              <a:t>From above description we can see that, mean values is 70, and 25% percent value is 59 or less than this, it means 75 percent values are greater than 59. From these 3 facts we can be sure to fill null values with mean values. Lets do this. To avoid any heavy </a:t>
            </a:r>
            <a:r>
              <a:rPr lang="en-US" dirty="0" err="1"/>
              <a:t>incosistency</a:t>
            </a:r>
            <a:r>
              <a:rPr lang="en-US" dirty="0"/>
              <a:t> lets take some intermediate value between 59 and 70(mean of column </a:t>
            </a:r>
            <a:r>
              <a:rPr lang="en-US" dirty="0" err="1"/>
              <a:t>Lotfrontage</a:t>
            </a:r>
            <a:r>
              <a:rPr lang="en-US" dirty="0"/>
              <a:t>), say 65</a:t>
            </a:r>
            <a:endParaRPr lang="en-US" dirty="0"/>
          </a:p>
        </p:txBody>
      </p:sp>
      <p:pic>
        <p:nvPicPr>
          <p:cNvPr id="4" name="Picture 3"/>
          <p:cNvPicPr>
            <a:picLocks noChangeAspect="1"/>
          </p:cNvPicPr>
          <p:nvPr/>
        </p:nvPicPr>
        <p:blipFill>
          <a:blip r:embed="rId2"/>
          <a:stretch>
            <a:fillRect/>
          </a:stretch>
        </p:blipFill>
        <p:spPr>
          <a:xfrm>
            <a:off x="5237956" y="1450975"/>
            <a:ext cx="6467475" cy="4319954"/>
          </a:xfrm>
          <a:prstGeom prst="rect">
            <a:avLst/>
          </a:prstGeom>
        </p:spPr>
      </p:pic>
    </p:spTree>
    <p:extLst>
      <p:ext uri="{BB962C8B-B14F-4D97-AF65-F5344CB8AC3E}">
        <p14:creationId xmlns:p14="http://schemas.microsoft.com/office/powerpoint/2010/main" val="2900026269"/>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LT Template_Classic_Bold_Block_01_MS_v5" id="{AA60D5CE-876A-47D1-9228-3D76491083AD}" vid="{07E49AEA-13A3-4305-88B7-82B9D72D09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1B6A5B5-1BEC-4EEA-9356-9BFD758ACB72}">
  <ds:schemaRefs>
    <ds:schemaRef ds:uri="http://schemas.microsoft.com/sharepoint/v3/contenttype/forms"/>
  </ds:schemaRefs>
</ds:datastoreItem>
</file>

<file path=customXml/itemProps2.xml><?xml version="1.0" encoding="utf-8"?>
<ds:datastoreItem xmlns:ds="http://schemas.openxmlformats.org/officeDocument/2006/customXml" ds:itemID="{16D1F562-76A4-4CE4-B3CA-758D572E94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360C99C-4D9A-4DAB-AA53-E488AEBCAE1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Classic bold block presentation</Template>
  <TotalTime>0</TotalTime>
  <Words>739</Words>
  <Application>Microsoft Office PowerPoint</Application>
  <PresentationFormat>Widescreen</PresentationFormat>
  <Paragraphs>87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  HOUSING: PRICE PREDICTION </vt:lpstr>
      <vt:lpstr>Housing Price Prediction</vt:lpstr>
      <vt:lpstr>Problem Statement</vt:lpstr>
      <vt:lpstr>Business Goal</vt:lpstr>
      <vt:lpstr>Percentage of Null data Train Dataset</vt:lpstr>
      <vt:lpstr>Slide 27</vt:lpstr>
      <vt:lpstr>Slide 27</vt:lpstr>
      <vt:lpstr>Distribution Plot and Probability Plot of Train Dataset</vt:lpstr>
      <vt:lpstr>Feature engineering in Dataset</vt:lpstr>
      <vt:lpstr>Feature engineering in Dataset</vt:lpstr>
      <vt:lpstr>Feature engineering in Dataset</vt:lpstr>
      <vt:lpstr>Model  Development</vt:lpstr>
      <vt:lpstr>Model  Development</vt:lpstr>
      <vt:lpstr>Model  Development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2022-10-07T18:07:40Z</dcterms:created>
  <dcterms:modified xsi:type="dcterms:W3CDTF">2022-10-08T02:25:14Z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