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24"/>
  </p:handoutMasterIdLst>
  <p:sldIdLst>
    <p:sldId id="375" r:id="rId5"/>
    <p:sldId id="305" r:id="rId6"/>
    <p:sldId id="407" r:id="rId7"/>
    <p:sldId id="408" r:id="rId8"/>
    <p:sldId id="273" r:id="rId9"/>
    <p:sldId id="384" r:id="rId10"/>
    <p:sldId id="303" r:id="rId11"/>
    <p:sldId id="409" r:id="rId12"/>
    <p:sldId id="410" r:id="rId13"/>
    <p:sldId id="411" r:id="rId14"/>
    <p:sldId id="298" r:id="rId15"/>
    <p:sldId id="412" r:id="rId16"/>
    <p:sldId id="406" r:id="rId17"/>
    <p:sldId id="413" r:id="rId18"/>
    <p:sldId id="414" r:id="rId19"/>
    <p:sldId id="415" r:id="rId20"/>
    <p:sldId id="416" r:id="rId21"/>
    <p:sldId id="304" r:id="rId22"/>
    <p:sldId id="3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993" autoAdjust="0"/>
  </p:normalViewPr>
  <p:slideViewPr>
    <p:cSldViewPr snapToGrid="0" snapToObjects="1">
      <p:cViewPr varScale="1">
        <p:scale>
          <a:sx n="87" d="100"/>
          <a:sy n="87" d="100"/>
        </p:scale>
        <p:origin x="298" y="5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10/18/2022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noProof="0" smtClean="0"/>
              <a:t>10/18/2022</a:t>
            </a:fld>
            <a:endParaRPr lang="en-US" noProof="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10/18/2022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668" r:id="rId36"/>
    <p:sldLayoutId id="2147483700" r:id="rId37"/>
    <p:sldLayoutId id="2147483699" r:id="rId38"/>
    <p:sldLayoutId id="2147483701" r:id="rId39"/>
    <p:sldLayoutId id="2147483702"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1.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701366"/>
          </a:xfrm>
        </p:spPr>
        <p:txBody>
          <a:bodyPr>
            <a:normAutofit lnSpcReduction="10000"/>
          </a:bodyPr>
          <a:lstStyle/>
          <a:p>
            <a:pPr algn="ctr"/>
            <a:r>
              <a:rPr lang="en-IN" dirty="0"/>
              <a:t>By</a:t>
            </a:r>
            <a:r>
              <a:rPr lang="en-IN" cap="none" dirty="0"/>
              <a:t>:</a:t>
            </a:r>
            <a:endParaRPr lang="en-IN" dirty="0"/>
          </a:p>
          <a:p>
            <a:pPr algn="ctr"/>
            <a:r>
              <a:rPr lang="en-IN" dirty="0" smtClean="0"/>
              <a:t>Roshan Kumar </a:t>
            </a:r>
            <a:r>
              <a:rPr lang="en-IN" dirty="0" err="1" smtClean="0"/>
              <a:t>Verma</a:t>
            </a:r>
            <a:endParaRPr lang="en-IN"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408290" y="966121"/>
            <a:ext cx="5254869" cy="2387600"/>
          </a:xfrm>
        </p:spPr>
        <p:txBody>
          <a:bodyPr>
            <a:normAutofit fontScale="90000"/>
          </a:bodyPr>
          <a:lstStyle/>
          <a:p>
            <a:r>
              <a:rPr lang="en-IN" b="1" dirty="0"/>
              <a:t>Project Report </a:t>
            </a:r>
            <a:br>
              <a:rPr lang="en-IN" b="1" dirty="0"/>
            </a:br>
            <a:r>
              <a:rPr lang="en-IN" b="1" dirty="0"/>
              <a:t>on </a:t>
            </a:r>
            <a:br>
              <a:rPr lang="en-IN" b="1" dirty="0"/>
            </a:br>
            <a:r>
              <a:rPr lang="en-IN" b="1" dirty="0"/>
              <a:t>Micro Credit Loan Defaulters</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43351" y="5091756"/>
            <a:ext cx="1560535" cy="1090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717328"/>
            <a:ext cx="4210096" cy="637507"/>
          </a:xfrm>
        </p:spPr>
        <p:txBody>
          <a:bodyPr/>
          <a:lstStyle/>
          <a:p>
            <a:r>
              <a:rPr lang="en-IN" b="1" u="sng" dirty="0" smtClean="0"/>
              <a:t>Correlation</a:t>
            </a:r>
            <a:endParaRPr lang="en-IN" u="sng" dirty="0"/>
          </a:p>
        </p:txBody>
      </p:sp>
      <p:pic>
        <p:nvPicPr>
          <p:cNvPr id="4" name="Picture 3"/>
          <p:cNvPicPr>
            <a:picLocks noChangeAspect="1"/>
          </p:cNvPicPr>
          <p:nvPr/>
        </p:nvPicPr>
        <p:blipFill>
          <a:blip r:embed="rId3"/>
          <a:stretch>
            <a:fillRect/>
          </a:stretch>
        </p:blipFill>
        <p:spPr>
          <a:xfrm>
            <a:off x="1336432" y="1181131"/>
            <a:ext cx="10702412" cy="6043184"/>
          </a:xfrm>
          <a:prstGeom prst="rect">
            <a:avLst/>
          </a:prstGeom>
        </p:spPr>
      </p:pic>
    </p:spTree>
    <p:extLst>
      <p:ext uri="{BB962C8B-B14F-4D97-AF65-F5344CB8AC3E}">
        <p14:creationId xmlns:p14="http://schemas.microsoft.com/office/powerpoint/2010/main" val="128328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IN" dirty="0" smtClean="0"/>
              <a:t>Observing Correlation</a:t>
            </a: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9110809" y="1351852"/>
            <a:ext cx="3083682" cy="5506148"/>
          </a:xfrm>
        </p:spPr>
        <p:txBody>
          <a:bodyPr>
            <a:normAutofit fontScale="92500"/>
          </a:bodyPr>
          <a:lstStyle/>
          <a:p>
            <a:r>
              <a:rPr lang="en-US" dirty="0"/>
              <a:t>Daily_decr30 and daily_decr90 features are highly correlated with each </a:t>
            </a:r>
            <a:r>
              <a:rPr lang="en-US" dirty="0" smtClean="0"/>
              <a:t>other</a:t>
            </a:r>
            <a:r>
              <a:rPr lang="en-US" dirty="0"/>
              <a:t>.</a:t>
            </a:r>
          </a:p>
          <a:p>
            <a:r>
              <a:rPr lang="en-US" dirty="0"/>
              <a:t>Rental30 and rental90 features are highly correlated with each other.</a:t>
            </a:r>
          </a:p>
          <a:p>
            <a:r>
              <a:rPr lang="en-US" dirty="0"/>
              <a:t>Cnt_loans30 and amount_loans30 columns are highly correlated with each other.</a:t>
            </a:r>
          </a:p>
          <a:p>
            <a:r>
              <a:rPr lang="en-US" dirty="0"/>
              <a:t>Amount_loans30 is also highly correlated with amount_loans90 column.</a:t>
            </a:r>
          </a:p>
          <a:p>
            <a:r>
              <a:rPr lang="en-US" dirty="0"/>
              <a:t>Medianamnt_loans30 and medianamnt_loans90 is highly correlated with each other.</a:t>
            </a:r>
          </a:p>
          <a:p>
            <a:r>
              <a:rPr lang="en-US" dirty="0"/>
              <a:t>We have to drop one of the features which are highly correlated with other </a:t>
            </a:r>
            <a:r>
              <a:rPr lang="en-US" dirty="0" smtClean="0"/>
              <a:t>features</a:t>
            </a:r>
            <a:r>
              <a:rPr lang="en-US" dirty="0"/>
              <a:t>. And if we </a:t>
            </a:r>
            <a:r>
              <a:rPr lang="en-US" dirty="0" smtClean="0"/>
              <a:t>don’t </a:t>
            </a:r>
            <a:r>
              <a:rPr lang="en-US" dirty="0"/>
              <a:t>do this then our model will face </a:t>
            </a:r>
            <a:r>
              <a:rPr lang="en-US" dirty="0" smtClean="0"/>
              <a:t>multi-</a:t>
            </a:r>
            <a:r>
              <a:rPr lang="en-US" dirty="0" err="1" smtClean="0"/>
              <a:t>colinearity</a:t>
            </a:r>
            <a:r>
              <a:rPr lang="en-US" dirty="0" smtClean="0"/>
              <a:t> </a:t>
            </a:r>
            <a:r>
              <a:rPr lang="en-US" dirty="0"/>
              <a:t>problem.</a:t>
            </a:r>
          </a:p>
          <a:p>
            <a:endParaRPr lang="en-US" dirty="0"/>
          </a:p>
        </p:txBody>
      </p:sp>
      <p:pic>
        <p:nvPicPr>
          <p:cNvPr id="5" name="Picture 4"/>
          <p:cNvPicPr>
            <a:picLocks noChangeAspect="1"/>
          </p:cNvPicPr>
          <p:nvPr/>
        </p:nvPicPr>
        <p:blipFill>
          <a:blip r:embed="rId2"/>
          <a:stretch>
            <a:fillRect/>
          </a:stretch>
        </p:blipFill>
        <p:spPr>
          <a:xfrm>
            <a:off x="1627321" y="1538779"/>
            <a:ext cx="7483488" cy="5319221"/>
          </a:xfrm>
          <a:prstGeom prst="rect">
            <a:avLst/>
          </a:prstGeom>
        </p:spPr>
      </p:pic>
    </p:spTree>
    <p:extLst>
      <p:ext uri="{BB962C8B-B14F-4D97-AF65-F5344CB8AC3E}">
        <p14:creationId xmlns:p14="http://schemas.microsoft.com/office/powerpoint/2010/main" val="384328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5281246" cy="2387600"/>
          </a:xfrm>
        </p:spPr>
        <p:txBody>
          <a:bodyPr>
            <a:normAutofit fontScale="90000"/>
          </a:bodyPr>
          <a:lstStyle/>
          <a:p>
            <a:r>
              <a:rPr lang="en-IN" b="1" dirty="0"/>
              <a:t>Model/s Development and Evaluation </a:t>
            </a:r>
            <a:endParaRPr lang="en-IN" dirty="0"/>
          </a:p>
        </p:txBody>
      </p:sp>
    </p:spTree>
    <p:extLst>
      <p:ext uri="{BB962C8B-B14F-4D97-AF65-F5344CB8AC3E}">
        <p14:creationId xmlns:p14="http://schemas.microsoft.com/office/powerpoint/2010/main" val="202509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K Neighbors Classifier</a:t>
            </a:r>
            <a:endParaRPr lang="en-US" dirty="0"/>
          </a:p>
        </p:txBody>
      </p:sp>
      <p:pic>
        <p:nvPicPr>
          <p:cNvPr id="5" name="Picture 4"/>
          <p:cNvPicPr>
            <a:picLocks noChangeAspect="1"/>
          </p:cNvPicPr>
          <p:nvPr/>
        </p:nvPicPr>
        <p:blipFill>
          <a:blip r:embed="rId4"/>
          <a:stretch>
            <a:fillRect/>
          </a:stretch>
        </p:blipFill>
        <p:spPr>
          <a:xfrm>
            <a:off x="1134319" y="812219"/>
            <a:ext cx="5867908" cy="4389500"/>
          </a:xfrm>
          <a:prstGeom prst="rect">
            <a:avLst/>
          </a:prstGeom>
        </p:spPr>
      </p:pic>
      <p:pic>
        <p:nvPicPr>
          <p:cNvPr id="6" name="Picture 5"/>
          <p:cNvPicPr>
            <a:picLocks noChangeAspect="1"/>
          </p:cNvPicPr>
          <p:nvPr/>
        </p:nvPicPr>
        <p:blipFill>
          <a:blip r:embed="rId5"/>
          <a:stretch>
            <a:fillRect/>
          </a:stretch>
        </p:blipFill>
        <p:spPr>
          <a:xfrm>
            <a:off x="5775103" y="3525714"/>
            <a:ext cx="6233700" cy="3215919"/>
          </a:xfrm>
          <a:prstGeom prst="rect">
            <a:avLst/>
          </a:prstGeom>
        </p:spPr>
      </p:pic>
    </p:spTree>
    <p:extLst>
      <p:ext uri="{BB962C8B-B14F-4D97-AF65-F5344CB8AC3E}">
        <p14:creationId xmlns:p14="http://schemas.microsoft.com/office/powerpoint/2010/main" val="307287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Logistic Regression</a:t>
            </a:r>
            <a:endParaRPr lang="en-US" dirty="0"/>
          </a:p>
        </p:txBody>
      </p:sp>
      <p:pic>
        <p:nvPicPr>
          <p:cNvPr id="4" name="Picture 3"/>
          <p:cNvPicPr>
            <a:picLocks noChangeAspect="1"/>
          </p:cNvPicPr>
          <p:nvPr/>
        </p:nvPicPr>
        <p:blipFill>
          <a:blip r:embed="rId4"/>
          <a:stretch>
            <a:fillRect/>
          </a:stretch>
        </p:blipFill>
        <p:spPr>
          <a:xfrm>
            <a:off x="1134319" y="680264"/>
            <a:ext cx="5806943" cy="4366638"/>
          </a:xfrm>
          <a:prstGeom prst="rect">
            <a:avLst/>
          </a:prstGeom>
        </p:spPr>
      </p:pic>
      <p:pic>
        <p:nvPicPr>
          <p:cNvPr id="7" name="Picture 6"/>
          <p:cNvPicPr>
            <a:picLocks noChangeAspect="1"/>
          </p:cNvPicPr>
          <p:nvPr/>
        </p:nvPicPr>
        <p:blipFill>
          <a:blip r:embed="rId5"/>
          <a:stretch>
            <a:fillRect/>
          </a:stretch>
        </p:blipFill>
        <p:spPr>
          <a:xfrm>
            <a:off x="5897335" y="3543013"/>
            <a:ext cx="6294665" cy="3314987"/>
          </a:xfrm>
          <a:prstGeom prst="rect">
            <a:avLst/>
          </a:prstGeom>
        </p:spPr>
      </p:pic>
    </p:spTree>
    <p:extLst>
      <p:ext uri="{BB962C8B-B14F-4D97-AF65-F5344CB8AC3E}">
        <p14:creationId xmlns:p14="http://schemas.microsoft.com/office/powerpoint/2010/main" val="32782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Decision Tree Classifier</a:t>
            </a:r>
            <a:endParaRPr lang="en-US" dirty="0"/>
          </a:p>
        </p:txBody>
      </p:sp>
      <p:pic>
        <p:nvPicPr>
          <p:cNvPr id="2" name="Picture 1"/>
          <p:cNvPicPr>
            <a:picLocks noChangeAspect="1"/>
          </p:cNvPicPr>
          <p:nvPr/>
        </p:nvPicPr>
        <p:blipFill>
          <a:blip r:embed="rId4"/>
          <a:stretch>
            <a:fillRect/>
          </a:stretch>
        </p:blipFill>
        <p:spPr>
          <a:xfrm>
            <a:off x="1134319" y="680264"/>
            <a:ext cx="5883150" cy="4397121"/>
          </a:xfrm>
          <a:prstGeom prst="rect">
            <a:avLst/>
          </a:prstGeom>
        </p:spPr>
      </p:pic>
      <p:pic>
        <p:nvPicPr>
          <p:cNvPr id="4" name="Picture 3"/>
          <p:cNvPicPr>
            <a:picLocks noChangeAspect="1"/>
          </p:cNvPicPr>
          <p:nvPr/>
        </p:nvPicPr>
        <p:blipFill>
          <a:blip r:embed="rId5"/>
          <a:stretch>
            <a:fillRect/>
          </a:stretch>
        </p:blipFill>
        <p:spPr>
          <a:xfrm>
            <a:off x="5661094" y="3428999"/>
            <a:ext cx="6530906" cy="3292125"/>
          </a:xfrm>
          <a:prstGeom prst="rect">
            <a:avLst/>
          </a:prstGeom>
        </p:spPr>
      </p:pic>
    </p:spTree>
    <p:extLst>
      <p:ext uri="{BB962C8B-B14F-4D97-AF65-F5344CB8AC3E}">
        <p14:creationId xmlns:p14="http://schemas.microsoft.com/office/powerpoint/2010/main" val="4633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Gaussian N B</a:t>
            </a:r>
            <a:endParaRPr lang="en-US" dirty="0"/>
          </a:p>
        </p:txBody>
      </p:sp>
      <p:pic>
        <p:nvPicPr>
          <p:cNvPr id="5" name="Picture 4"/>
          <p:cNvPicPr>
            <a:picLocks noChangeAspect="1"/>
          </p:cNvPicPr>
          <p:nvPr/>
        </p:nvPicPr>
        <p:blipFill>
          <a:blip r:embed="rId4"/>
          <a:stretch>
            <a:fillRect/>
          </a:stretch>
        </p:blipFill>
        <p:spPr>
          <a:xfrm>
            <a:off x="1134319" y="680264"/>
            <a:ext cx="5768840" cy="4397121"/>
          </a:xfrm>
          <a:prstGeom prst="rect">
            <a:avLst/>
          </a:prstGeom>
        </p:spPr>
      </p:pic>
      <p:pic>
        <p:nvPicPr>
          <p:cNvPr id="6" name="Picture 5"/>
          <p:cNvPicPr>
            <a:picLocks noChangeAspect="1"/>
          </p:cNvPicPr>
          <p:nvPr/>
        </p:nvPicPr>
        <p:blipFill>
          <a:blip r:embed="rId5"/>
          <a:stretch>
            <a:fillRect/>
          </a:stretch>
        </p:blipFill>
        <p:spPr>
          <a:xfrm>
            <a:off x="5638232" y="3492868"/>
            <a:ext cx="6553768" cy="3292125"/>
          </a:xfrm>
          <a:prstGeom prst="rect">
            <a:avLst/>
          </a:prstGeom>
        </p:spPr>
      </p:pic>
    </p:spTree>
    <p:extLst>
      <p:ext uri="{BB962C8B-B14F-4D97-AF65-F5344CB8AC3E}">
        <p14:creationId xmlns:p14="http://schemas.microsoft.com/office/powerpoint/2010/main" val="423137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9434035" cy="680263"/>
          </a:xfrm>
        </p:spPr>
        <p:txBody>
          <a:bodyPr/>
          <a:lstStyle/>
          <a:p>
            <a:r>
              <a:rPr lang="en-US" dirty="0" smtClean="0"/>
              <a:t>Random Forest Classifier</a:t>
            </a:r>
            <a:endParaRPr lang="en-US" dirty="0"/>
          </a:p>
        </p:txBody>
      </p:sp>
      <p:pic>
        <p:nvPicPr>
          <p:cNvPr id="2" name="Picture 1"/>
          <p:cNvPicPr>
            <a:picLocks noChangeAspect="1"/>
          </p:cNvPicPr>
          <p:nvPr/>
        </p:nvPicPr>
        <p:blipFill>
          <a:blip r:embed="rId4"/>
          <a:stretch>
            <a:fillRect/>
          </a:stretch>
        </p:blipFill>
        <p:spPr>
          <a:xfrm>
            <a:off x="1134319" y="680264"/>
            <a:ext cx="5890770" cy="4511431"/>
          </a:xfrm>
          <a:prstGeom prst="rect">
            <a:avLst/>
          </a:prstGeom>
        </p:spPr>
      </p:pic>
      <p:pic>
        <p:nvPicPr>
          <p:cNvPr id="4" name="Picture 3"/>
          <p:cNvPicPr>
            <a:picLocks noChangeAspect="1"/>
          </p:cNvPicPr>
          <p:nvPr/>
        </p:nvPicPr>
        <p:blipFill>
          <a:blip r:embed="rId5"/>
          <a:stretch>
            <a:fillRect/>
          </a:stretch>
        </p:blipFill>
        <p:spPr>
          <a:xfrm>
            <a:off x="6072610" y="3428999"/>
            <a:ext cx="6119390" cy="3368332"/>
          </a:xfrm>
          <a:prstGeom prst="rect">
            <a:avLst/>
          </a:prstGeom>
        </p:spPr>
      </p:pic>
    </p:spTree>
    <p:extLst>
      <p:ext uri="{BB962C8B-B14F-4D97-AF65-F5344CB8AC3E}">
        <p14:creationId xmlns:p14="http://schemas.microsoft.com/office/powerpoint/2010/main" val="320647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dirty="0" smtClean="0"/>
              <a:t>Conclusion</a:t>
            </a:r>
            <a:endParaRPr lang="en-US" dirty="0"/>
          </a:p>
        </p:txBody>
      </p:sp>
      <p:pic>
        <p:nvPicPr>
          <p:cNvPr id="21" name="Picture 20"/>
          <p:cNvPicPr>
            <a:picLocks noChangeAspect="1"/>
          </p:cNvPicPr>
          <p:nvPr/>
        </p:nvPicPr>
        <p:blipFill>
          <a:blip r:embed="rId2"/>
          <a:stretch>
            <a:fillRect/>
          </a:stretch>
        </p:blipFill>
        <p:spPr>
          <a:xfrm>
            <a:off x="1325586" y="1971426"/>
            <a:ext cx="6200630" cy="3796328"/>
          </a:xfrm>
          <a:prstGeom prst="rect">
            <a:avLst/>
          </a:prstGeom>
        </p:spPr>
      </p:pic>
      <p:sp>
        <p:nvSpPr>
          <p:cNvPr id="22" name="TextBox 21"/>
          <p:cNvSpPr txBox="1"/>
          <p:nvPr/>
        </p:nvSpPr>
        <p:spPr>
          <a:xfrm>
            <a:off x="7526216" y="339645"/>
            <a:ext cx="4413738" cy="6494085"/>
          </a:xfrm>
          <a:prstGeom prst="rect">
            <a:avLst/>
          </a:prstGeom>
          <a:noFill/>
        </p:spPr>
        <p:txBody>
          <a:bodyPr wrap="square" rtlCol="0">
            <a:spAutoFit/>
          </a:bodyPr>
          <a:lstStyle/>
          <a:p>
            <a:r>
              <a:rPr lang="en-US" sz="1600" dirty="0"/>
              <a:t>As I load the dataset I found the data is quite imbalanced and, first thing I found that the age of users in negative count of days so I replaced with 0, then I settled parameters to 130 days for the users who is doing there recharge. Then I found that the company is giving the loan only Rupiah 6 and Rupiah 12 so I have set the parameters and found that 1047 data that is showing more amount of loan which is not possible so instead of replacing the data with most frequent data I just dropped those entire data. Then as I was exploring the defaulter’s data found that the users are valuable to our clients but somehow they failed to pay the loan within time frame, so I </a:t>
            </a:r>
            <a:r>
              <a:rPr lang="en-US" sz="1600" dirty="0" smtClean="0"/>
              <a:t>visualized </a:t>
            </a:r>
            <a:r>
              <a:rPr lang="en-US" sz="1600" dirty="0"/>
              <a:t>them individually. As I described earlier that the most number of loan amount is rupiah 6 so which means the users want less amount of loan instead of big amount, hence the client must focus on less amount of loan. The early users or I can say the users who take less number of loans they are more defaulters so the client must be strict to those users. As the data was skewed left from its axis so I used </a:t>
            </a:r>
            <a:r>
              <a:rPr lang="en-US" sz="1600" dirty="0" err="1"/>
              <a:t>sqrt</a:t>
            </a:r>
            <a:r>
              <a:rPr lang="en-US" sz="1600" dirty="0"/>
              <a:t> transformation 3 to reduce down the skewness of data, then I removed the outliers using </a:t>
            </a:r>
            <a:r>
              <a:rPr lang="en-US" sz="1600" dirty="0" err="1"/>
              <a:t>zscore</a:t>
            </a:r>
            <a:r>
              <a:rPr lang="en-US" sz="1600" dirty="0"/>
              <a:t>. Then finally I have prepared the cleaned data for model buildings.</a:t>
            </a:r>
            <a:endParaRPr lang="en-US" sz="1600" dirty="0"/>
          </a:p>
        </p:txBody>
      </p:sp>
    </p:spTree>
    <p:extLst>
      <p:ext uri="{BB962C8B-B14F-4D97-AF65-F5344CB8AC3E}">
        <p14:creationId xmlns:p14="http://schemas.microsoft.com/office/powerpoint/2010/main" val="109887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148" name="Picture 4" descr="Thank You Presentation Images | Template Presentation | Sample of PPT  Presentation | Presentation Background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27" y="0"/>
            <a:ext cx="110692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dirty="0" smtClean="0"/>
              <a:t>Introduction</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sz="20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buFont typeface="Arial" panose="020B0604020202020204" pitchFamily="34" charset="0"/>
              <a:buChar char="•"/>
            </a:pPr>
            <a:r>
              <a:rPr lang="en-US" sz="20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000" dirty="0" smtClean="0"/>
              <a:t>.</a:t>
            </a:r>
          </a:p>
          <a:p>
            <a:pPr marL="285750" indent="-285750">
              <a:buFont typeface="Arial" panose="020B0604020202020204" pitchFamily="34" charset="0"/>
              <a:buChar char="•"/>
            </a:pPr>
            <a:r>
              <a:rPr lang="en-US" sz="2000" dirty="0"/>
              <a:t>Today, microfinance is widely accepted as a poverty-reduction tool, representing $70 billion in outstanding loans and a global outreach of 200 million clients.</a:t>
            </a:r>
          </a:p>
          <a:p>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dirty="0" smtClean="0"/>
              <a:t>Problem Statement</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sz="2000" dirty="0" smtClean="0"/>
              <a:t>We </a:t>
            </a:r>
            <a:r>
              <a:rPr lang="en-US" sz="2000" dirty="0"/>
              <a:t>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a:t>
            </a:r>
            <a:r>
              <a:rPr lang="en-US" sz="2000" dirty="0" smtClean="0"/>
              <a:t>subscriber .</a:t>
            </a:r>
          </a:p>
          <a:p>
            <a:pPr marL="342900" indent="-342900">
              <a:buFont typeface="Arial" panose="020B0604020202020204" pitchFamily="34" charset="0"/>
              <a:buChar char="•"/>
            </a:pPr>
            <a:r>
              <a:rPr lang="en-US" sz="2000" dirty="0"/>
              <a:t>They understand the importance of communication and how it affects a person’s life, thus, focusing on providing their services and products to low income families and poor customers that can help them in the need of hour. </a:t>
            </a:r>
          </a:p>
          <a:p>
            <a:pPr marL="285750" indent="-285750">
              <a:buFont typeface="Arial" panose="020B0604020202020204" pitchFamily="34" charset="0"/>
              <a:buChar char="•"/>
            </a:pPr>
            <a:r>
              <a:rPr lang="en-US" sz="20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endParaRPr lang="en-US" sz="2000" dirty="0" smtClean="0"/>
          </a:p>
          <a:p>
            <a:endParaRPr lang="en-US" dirty="0"/>
          </a:p>
        </p:txBody>
      </p:sp>
    </p:spTree>
    <p:extLst>
      <p:ext uri="{BB962C8B-B14F-4D97-AF65-F5344CB8AC3E}">
        <p14:creationId xmlns:p14="http://schemas.microsoft.com/office/powerpoint/2010/main" val="360563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b="1" dirty="0"/>
              <a:t>Data Sources and their formats</a:t>
            </a:r>
            <a:endParaRPr lang="en-IN"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7"/>
            <a:ext cx="10134371" cy="3170442"/>
          </a:xfrm>
        </p:spPr>
        <p:txBody>
          <a:bodyPr/>
          <a:lstStyle/>
          <a:p>
            <a:pPr marL="342900" indent="-342900">
              <a:buFont typeface="Arial" panose="020B0604020202020204" pitchFamily="34" charset="0"/>
              <a:buChar char="•"/>
            </a:pPr>
            <a:r>
              <a:rPr lang="en-IN" sz="2000" dirty="0"/>
              <a:t>The data is been provided by one of our client from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342900" indent="-342900">
              <a:buFont typeface="Arial" panose="020B0604020202020204" pitchFamily="34" charset="0"/>
              <a:buChar char="•"/>
            </a:pPr>
            <a:r>
              <a:rPr lang="en-IN" sz="2000" dirty="0"/>
              <a:t>The data is been given by Indonesian telecom company, they given data to us in CSV file, with data description file in excel format, they also provide the problem statement what they want what they need from us</a:t>
            </a:r>
            <a:r>
              <a:rPr lang="en-IN" sz="2000" dirty="0" smtClean="0"/>
              <a:t>.</a:t>
            </a:r>
          </a:p>
          <a:p>
            <a:pPr marL="342900" indent="-342900">
              <a:buFont typeface="Arial" panose="020B0604020202020204" pitchFamily="34" charset="0"/>
              <a:buChar char="•"/>
            </a:pPr>
            <a:r>
              <a:rPr lang="en-IN" sz="2000" dirty="0" smtClean="0"/>
              <a:t>Below is the shape of the data which is provided to us .</a:t>
            </a:r>
          </a:p>
          <a:p>
            <a:pPr marL="342900" indent="-342900">
              <a:buFont typeface="Arial" panose="020B0604020202020204" pitchFamily="34" charset="0"/>
              <a:buChar char="•"/>
            </a:pPr>
            <a:endParaRPr lang="en-IN" sz="2000" dirty="0"/>
          </a:p>
        </p:txBody>
      </p:sp>
      <p:pic>
        <p:nvPicPr>
          <p:cNvPr id="2" name="Picture 1"/>
          <p:cNvPicPr>
            <a:picLocks noChangeAspect="1"/>
          </p:cNvPicPr>
          <p:nvPr/>
        </p:nvPicPr>
        <p:blipFill>
          <a:blip r:embed="rId2"/>
          <a:stretch>
            <a:fillRect/>
          </a:stretch>
        </p:blipFill>
        <p:spPr>
          <a:xfrm>
            <a:off x="1783180" y="4986361"/>
            <a:ext cx="5874920" cy="1158340"/>
          </a:xfrm>
          <a:prstGeom prst="rect">
            <a:avLst/>
          </a:prstGeom>
        </p:spPr>
      </p:pic>
    </p:spTree>
    <p:extLst>
      <p:ext uri="{BB962C8B-B14F-4D97-AF65-F5344CB8AC3E}">
        <p14:creationId xmlns:p14="http://schemas.microsoft.com/office/powerpoint/2010/main" val="289572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6338806" y="178872"/>
            <a:ext cx="5014993" cy="2806511"/>
          </a:xfrm>
        </p:spPr>
        <p:txBody>
          <a:bodyPr/>
          <a:lstStyle/>
          <a:p>
            <a:pPr marL="0" indent="0">
              <a:buNone/>
            </a:pPr>
            <a:r>
              <a:rPr lang="en-US" dirty="0"/>
              <a:t>Summary statistics shows all the statistics of our dataset i.e. mean, median and other calculation. Mean is greater than median in all the columns so </a:t>
            </a:r>
            <a:r>
              <a:rPr lang="en-US" dirty="0" err="1"/>
              <a:t>aur</a:t>
            </a:r>
            <a:r>
              <a:rPr lang="en-US" dirty="0"/>
              <a:t> data is right skewed. The difference between 75% and maximum is higher that's why outliers are removed which needs to be removed. The </a:t>
            </a:r>
            <a:r>
              <a:rPr lang="en-US" dirty="0" err="1"/>
              <a:t>pdate</a:t>
            </a:r>
            <a:r>
              <a:rPr lang="en-US" dirty="0"/>
              <a:t> column tells the date when the data is collect. It contains only three month data. </a:t>
            </a:r>
            <a:r>
              <a:rPr lang="en-US" dirty="0" err="1"/>
              <a:t>msidn</a:t>
            </a:r>
            <a:r>
              <a:rPr lang="en-US" dirty="0"/>
              <a:t> is a mobile number of user and mobile number is unique for every customers. There are only 186243 unique number out of 209593 so rest of the data is duplicates entry so we have to remove those entry.</a:t>
            </a:r>
            <a:endParaRPr lang="en-US" dirty="0"/>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345223" y="339644"/>
            <a:ext cx="4358153" cy="2806512"/>
          </a:xfrm>
        </p:spPr>
        <p:txBody>
          <a:bodyPr/>
          <a:lstStyle/>
          <a:p>
            <a:r>
              <a:rPr lang="en-US" dirty="0" smtClean="0"/>
              <a:t>Data Description</a:t>
            </a:r>
            <a:endParaRPr lang="en-US" dirty="0"/>
          </a:p>
        </p:txBody>
      </p:sp>
      <p:pic>
        <p:nvPicPr>
          <p:cNvPr id="3" name="Picture 2"/>
          <p:cNvPicPr>
            <a:picLocks noChangeAspect="1"/>
          </p:cNvPicPr>
          <p:nvPr/>
        </p:nvPicPr>
        <p:blipFill>
          <a:blip r:embed="rId2"/>
          <a:stretch>
            <a:fillRect/>
          </a:stretch>
        </p:blipFill>
        <p:spPr>
          <a:xfrm>
            <a:off x="1626482" y="2866292"/>
            <a:ext cx="9727317" cy="3500472"/>
          </a:xfrm>
          <a:prstGeom prst="rect">
            <a:avLst/>
          </a:prstGeom>
        </p:spPr>
      </p:pic>
    </p:spTree>
    <p:extLst>
      <p:ext uri="{BB962C8B-B14F-4D97-AF65-F5344CB8AC3E}">
        <p14:creationId xmlns:p14="http://schemas.microsoft.com/office/powerpoint/2010/main" val="2167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5281246" cy="2387600"/>
          </a:xfrm>
        </p:spPr>
        <p:txBody>
          <a:bodyPr/>
          <a:lstStyle/>
          <a:p>
            <a:r>
              <a:rPr lang="en-US" dirty="0" smtClean="0">
                <a:solidFill>
                  <a:schemeClr val="bg1"/>
                </a:solidFill>
              </a:rPr>
              <a:t>Data </a:t>
            </a:r>
            <a:r>
              <a:rPr lang="en-IN" b="1" dirty="0"/>
              <a:t>Visualizations</a:t>
            </a:r>
            <a:endParaRPr lang="en-US"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062551"/>
            <a:ext cx="3289100" cy="637507"/>
          </a:xfrm>
        </p:spPr>
        <p:txBody>
          <a:bodyPr/>
          <a:lstStyle/>
          <a:p>
            <a:r>
              <a:rPr lang="en-IN" b="1" u="sng" dirty="0"/>
              <a:t>univariate analysis</a:t>
            </a:r>
            <a:endParaRPr lang="en-IN" u="sng"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1" y="3208030"/>
            <a:ext cx="3289100" cy="3060885"/>
          </a:xfrm>
        </p:spPr>
        <p:txBody>
          <a:bodyPr>
            <a:noAutofit/>
          </a:bodyPr>
          <a:lstStyle/>
          <a:p>
            <a:r>
              <a:rPr lang="en-US" sz="2000" dirty="0"/>
              <a:t>After seeing the label column which is also our target feature for this dataset it is clearly shown that 86.11% of data is label 1 and only 13.8% of data is label 0 so our dataset is </a:t>
            </a:r>
            <a:r>
              <a:rPr lang="en-US" sz="2000" dirty="0" err="1"/>
              <a:t>implanced</a:t>
            </a:r>
            <a:r>
              <a:rPr lang="en-US" sz="2000" dirty="0"/>
              <a:t>. So before making the ML model first we have to do sampling to get rid off </a:t>
            </a:r>
            <a:r>
              <a:rPr lang="en-US" sz="2000" dirty="0" err="1"/>
              <a:t>imblance</a:t>
            </a:r>
            <a:r>
              <a:rPr lang="en-US" sz="2000" dirty="0"/>
              <a:t> dataset.</a:t>
            </a:r>
            <a:endParaRPr lang="en-US" sz="2000" dirty="0"/>
          </a:p>
        </p:txBody>
      </p:sp>
      <p:pic>
        <p:nvPicPr>
          <p:cNvPr id="5" name="Picture 4"/>
          <p:cNvPicPr>
            <a:picLocks noChangeAspect="1"/>
          </p:cNvPicPr>
          <p:nvPr/>
        </p:nvPicPr>
        <p:blipFill>
          <a:blip r:embed="rId2"/>
          <a:stretch>
            <a:fillRect/>
          </a:stretch>
        </p:blipFill>
        <p:spPr>
          <a:xfrm>
            <a:off x="5890595" y="354449"/>
            <a:ext cx="5791702" cy="6211125"/>
          </a:xfrm>
          <a:prstGeom prst="rect">
            <a:avLst/>
          </a:prstGeom>
        </p:spPr>
      </p:pic>
    </p:spTree>
    <p:extLst>
      <p:ext uri="{BB962C8B-B14F-4D97-AF65-F5344CB8AC3E}">
        <p14:creationId xmlns:p14="http://schemas.microsoft.com/office/powerpoint/2010/main" val="34806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062551"/>
            <a:ext cx="3289100" cy="637507"/>
          </a:xfrm>
        </p:spPr>
        <p:txBody>
          <a:bodyPr/>
          <a:lstStyle/>
          <a:p>
            <a:r>
              <a:rPr lang="en-IN" b="1" u="sng" dirty="0"/>
              <a:t>univariate analysis</a:t>
            </a:r>
            <a:endParaRPr lang="en-IN" u="sng"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1" y="3208030"/>
            <a:ext cx="3289100" cy="3060885"/>
          </a:xfrm>
        </p:spPr>
        <p:txBody>
          <a:bodyPr>
            <a:noAutofit/>
          </a:bodyPr>
          <a:lstStyle/>
          <a:p>
            <a:r>
              <a:rPr lang="en-US" sz="2000" dirty="0"/>
              <a:t>The first figure which is date vs label shows that the customers who did not pay their loans are from date 10 to 23. There are </a:t>
            </a:r>
            <a:r>
              <a:rPr lang="en-US" sz="2000" dirty="0" err="1"/>
              <a:t>severals</a:t>
            </a:r>
            <a:r>
              <a:rPr lang="en-US" sz="2000" dirty="0"/>
              <a:t> customers at June and July month who did not pay their loan.</a:t>
            </a:r>
            <a:endParaRPr lang="en-US" sz="2000" dirty="0"/>
          </a:p>
        </p:txBody>
      </p:sp>
      <p:pic>
        <p:nvPicPr>
          <p:cNvPr id="4" name="Picture 3"/>
          <p:cNvPicPr>
            <a:picLocks noChangeAspect="1"/>
          </p:cNvPicPr>
          <p:nvPr/>
        </p:nvPicPr>
        <p:blipFill>
          <a:blip r:embed="rId2"/>
          <a:stretch>
            <a:fillRect/>
          </a:stretch>
        </p:blipFill>
        <p:spPr>
          <a:xfrm>
            <a:off x="5856617" y="1333347"/>
            <a:ext cx="5349704" cy="3749365"/>
          </a:xfrm>
          <a:prstGeom prst="rect">
            <a:avLst/>
          </a:prstGeom>
        </p:spPr>
      </p:pic>
    </p:spTree>
    <p:extLst>
      <p:ext uri="{BB962C8B-B14F-4D97-AF65-F5344CB8AC3E}">
        <p14:creationId xmlns:p14="http://schemas.microsoft.com/office/powerpoint/2010/main" val="305935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062551"/>
            <a:ext cx="3289100" cy="637507"/>
          </a:xfrm>
        </p:spPr>
        <p:txBody>
          <a:bodyPr/>
          <a:lstStyle/>
          <a:p>
            <a:r>
              <a:rPr lang="en-IN" b="1" u="sng" dirty="0" smtClean="0"/>
              <a:t>Spotting Outliers</a:t>
            </a:r>
            <a:endParaRPr lang="en-IN" u="sng"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1" y="3208030"/>
            <a:ext cx="2460427" cy="3060885"/>
          </a:xfrm>
        </p:spPr>
        <p:txBody>
          <a:bodyPr>
            <a:noAutofit/>
          </a:bodyPr>
          <a:lstStyle/>
          <a:p>
            <a:r>
              <a:rPr lang="en-US" sz="2000" dirty="0">
                <a:solidFill>
                  <a:srgbClr val="000000"/>
                </a:solidFill>
                <a:latin typeface="Helvetica Neue"/>
              </a:rPr>
              <a:t>There are too many outliers present in our </a:t>
            </a:r>
            <a:r>
              <a:rPr lang="en-US" sz="2000" dirty="0" smtClean="0">
                <a:solidFill>
                  <a:srgbClr val="000000"/>
                </a:solidFill>
                <a:latin typeface="Helvetica Neue"/>
              </a:rPr>
              <a:t>dataset . So </a:t>
            </a:r>
            <a:r>
              <a:rPr lang="en-US" sz="2000" dirty="0">
                <a:solidFill>
                  <a:srgbClr val="000000"/>
                </a:solidFill>
                <a:latin typeface="Helvetica Neue"/>
              </a:rPr>
              <a:t>we need to remove it. But before removing please check that only 8 to 10% of data removed.</a:t>
            </a:r>
            <a:endParaRPr lang="en-US" sz="2000" dirty="0"/>
          </a:p>
        </p:txBody>
      </p:sp>
      <p:pic>
        <p:nvPicPr>
          <p:cNvPr id="8" name="Picture 7"/>
          <p:cNvPicPr>
            <a:picLocks noChangeAspect="1"/>
          </p:cNvPicPr>
          <p:nvPr/>
        </p:nvPicPr>
        <p:blipFill>
          <a:blip r:embed="rId3"/>
          <a:stretch>
            <a:fillRect/>
          </a:stretch>
        </p:blipFill>
        <p:spPr>
          <a:xfrm>
            <a:off x="4273017" y="304800"/>
            <a:ext cx="7795936" cy="5997460"/>
          </a:xfrm>
          <a:prstGeom prst="rect">
            <a:avLst/>
          </a:prstGeom>
        </p:spPr>
      </p:pic>
    </p:spTree>
    <p:extLst>
      <p:ext uri="{BB962C8B-B14F-4D97-AF65-F5344CB8AC3E}">
        <p14:creationId xmlns:p14="http://schemas.microsoft.com/office/powerpoint/2010/main" val="3916753271"/>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45008-BD42-4B24-A6F5-0E1C58790533}">
  <ds:schemaRefs>
    <ds:schemaRef ds:uri="http://schemas.microsoft.com/office/2006/documentManagement/types"/>
    <ds:schemaRef ds:uri="http://purl.org/dc/terms/"/>
    <ds:schemaRef ds:uri="http://schemas.microsoft.com/office/infopath/2007/PartnerControls"/>
    <ds:schemaRef ds:uri="http://purl.org/dc/dcmitype/"/>
    <ds:schemaRef ds:uri="71af3243-3dd4-4a8d-8c0d-dd76da1f02a5"/>
    <ds:schemaRef ds:uri="http://schemas.microsoft.com/office/2006/metadata/properties"/>
    <ds:schemaRef ds:uri="http://www.w3.org/XML/1998/namespace"/>
    <ds:schemaRef ds:uri="http://purl.org/dc/elements/1.1/"/>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B52848-9F15-412E-907E-592D80B16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1120</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 Neue</vt:lpstr>
      <vt:lpstr>Sagona ExtraLight</vt:lpstr>
      <vt:lpstr>Speak Pro</vt:lpstr>
      <vt:lpstr>Office Theme</vt:lpstr>
      <vt:lpstr>Project Report  on  Micro Credit Loan Defaulters</vt:lpstr>
      <vt:lpstr>Introduction</vt:lpstr>
      <vt:lpstr>Problem Statement</vt:lpstr>
      <vt:lpstr>Data Sources and their formats</vt:lpstr>
      <vt:lpstr>Data Description</vt:lpstr>
      <vt:lpstr>Data Visualizations</vt:lpstr>
      <vt:lpstr>univariate analysis</vt:lpstr>
      <vt:lpstr>univariate analysis</vt:lpstr>
      <vt:lpstr>Spotting Outliers</vt:lpstr>
      <vt:lpstr>Correlation</vt:lpstr>
      <vt:lpstr>Observing Correlation</vt:lpstr>
      <vt:lpstr>Model/s Development and Evaluation </vt:lpstr>
      <vt:lpstr>K Neighbors Classifier</vt:lpstr>
      <vt:lpstr>Logistic Regression</vt:lpstr>
      <vt:lpstr>Decision Tree Classifier</vt:lpstr>
      <vt:lpstr>Gaussian N B</vt:lpstr>
      <vt:lpstr>Random Forest Classifier</vt:lpstr>
      <vt:lpstr>Conclusion</vt:lpstr>
      <vt:lpstr>Slide title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2022-10-17T15:44:40Z</dcterms:created>
  <dcterms:modified xsi:type="dcterms:W3CDTF">2022-10-18T13:50:03Z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