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sldIdLst>
    <p:sldId id="256" r:id="rId5"/>
    <p:sldId id="257" r:id="rId6"/>
    <p:sldId id="265" r:id="rId7"/>
    <p:sldId id="258" r:id="rId8"/>
    <p:sldId id="259" r:id="rId9"/>
    <p:sldId id="266" r:id="rId10"/>
    <p:sldId id="267" r:id="rId11"/>
    <p:sldId id="268" r:id="rId12"/>
    <p:sldId id="269" r:id="rId13"/>
    <p:sldId id="270" r:id="rId14"/>
    <p:sldId id="260" r:id="rId15"/>
    <p:sldId id="261" r:id="rId16"/>
    <p:sldId id="262" r:id="rId17"/>
    <p:sldId id="271" r:id="rId18"/>
    <p:sldId id="272" r:id="rId19"/>
    <p:sldId id="263" r:id="rId20"/>
    <p:sldId id="273" r:id="rId21"/>
    <p:sldId id="264" r:id="rId22"/>
    <p:sldId id="275" r:id="rId23"/>
    <p:sldId id="277" r:id="rId24"/>
    <p:sldId id="276" r:id="rId25"/>
    <p:sldId id="278" r:id="rId26"/>
    <p:sldId id="279"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xmlns=""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smtClean="0"/>
              <a:t>Click to edit Master title style</a:t>
            </a:r>
            <a:endParaRPr lang="en-US"/>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smtClean="0"/>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smtClean="0"/>
              <a:t>Click to edit Master title style</a:t>
            </a:r>
            <a:endParaRPr lang="en-US"/>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smtClean="0"/>
              <a:t>Click to edit Master title style</a:t>
            </a:r>
            <a:endParaRPr lang="en-US"/>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smtClean="0"/>
              <a:t>Edit Master text styles</a:t>
            </a:r>
          </a:p>
          <a:p>
            <a:pPr lvl="1"/>
            <a:r>
              <a:rPr lang="en-US" smtClean="0"/>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smtClean="0"/>
              <a:t>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smtClean="0"/>
              <a:t>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smtClean="0"/>
              <a:t>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smtClean="0"/>
              <a:t>Edit Master text styles</a:t>
            </a:r>
          </a:p>
          <a:p>
            <a:pPr lvl="1"/>
            <a:r>
              <a:rPr lang="en-US" smtClean="0"/>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smtClean="0"/>
              <a:t>Edit Master text styles</a:t>
            </a:r>
          </a:p>
          <a:p>
            <a:pPr lvl="1"/>
            <a:r>
              <a:rPr lang="en-US" smtClean="0"/>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smtClean="0"/>
              <a:t>Click to edit Master title style</a:t>
            </a:r>
            <a:endParaRPr lang="en-US"/>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smtClean="0"/>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smtClean="0"/>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smtClean="0"/>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11/18/2022</a:t>
            </a:fld>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xmlns=""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xmlns=""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11/18/2022</a:t>
            </a:fld>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p:txBody>
          <a:bodyPr>
            <a:normAutofit/>
          </a:bodyPr>
          <a:lstStyle/>
          <a:p>
            <a:r>
              <a:rPr lang="en-US" sz="3600" dirty="0">
                <a:latin typeface="Arial Rounded MT Bold" panose="020F0704030504030204" pitchFamily="34" charset="0"/>
              </a:rPr>
              <a:t>MALIGNANT COMMENTS CLASSIFIER PROJECT</a:t>
            </a:r>
            <a:endParaRPr lang="en-US" sz="3600" dirty="0"/>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a:xfrm>
            <a:off x="5524082" y="4728469"/>
            <a:ext cx="6579479" cy="1253469"/>
          </a:xfrm>
        </p:spPr>
        <p:txBody>
          <a:bodyPr/>
          <a:lstStyle/>
          <a:p>
            <a:pPr algn="r"/>
            <a:r>
              <a:rPr lang="en-US" sz="2400" dirty="0">
                <a:latin typeface="Arial Rounded MT Bold" panose="020F0704030504030204" pitchFamily="34" charset="0"/>
              </a:rPr>
              <a:t>SUBMITTED BY</a:t>
            </a:r>
            <a:r>
              <a:rPr lang="en-US" sz="2400" dirty="0" smtClean="0">
                <a:latin typeface="Arial Rounded MT Bold" panose="020F0704030504030204" pitchFamily="34" charset="0"/>
              </a:rPr>
              <a:t>,</a:t>
            </a:r>
          </a:p>
          <a:p>
            <a:pPr algn="r"/>
            <a:r>
              <a:rPr lang="en-US" sz="2400" dirty="0" smtClean="0">
                <a:latin typeface="Arial Rounded MT Bold" panose="020F0704030504030204" pitchFamily="34" charset="0"/>
              </a:rPr>
              <a:t>Roshan Kumar Verma</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29246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IN" dirty="0"/>
              <a:t>Analytical Problem</a:t>
            </a:r>
            <a:endParaRPr lang="en-US" dirty="0"/>
          </a:p>
        </p:txBody>
      </p:sp>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7713741" y="2126883"/>
            <a:ext cx="4023989" cy="4423386"/>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buFont typeface="Arial" panose="020B0604020202020204" pitchFamily="34" charset="0"/>
              <a:buChar char="•"/>
            </a:pPr>
            <a:r>
              <a:rPr lang="en-US" sz="1600" dirty="0"/>
              <a:t>The highest positive correlation is seen in between fields 'rude' and 'abuse</a:t>
            </a:r>
            <a:r>
              <a:rPr lang="en-US" sz="1600" dirty="0" smtClean="0"/>
              <a:t>'.</a:t>
            </a:r>
          </a:p>
          <a:p>
            <a:pPr marL="171450" indent="-171450">
              <a:buFont typeface="Arial" panose="020B0604020202020204" pitchFamily="34" charset="0"/>
              <a:buChar char="•"/>
            </a:pPr>
            <a:r>
              <a:rPr lang="en-US" sz="1600" dirty="0"/>
              <a:t>Attribute 'threat' is negatively correlated with each and every other feature of this training dataset</a:t>
            </a:r>
            <a:r>
              <a:rPr lang="en-US" sz="1600" dirty="0" smtClean="0"/>
              <a:t>.</a:t>
            </a:r>
          </a:p>
          <a:p>
            <a:pPr marL="171450" indent="-171450">
              <a:buFont typeface="Arial" panose="020B0604020202020204" pitchFamily="34" charset="0"/>
              <a:buChar char="•"/>
            </a:pPr>
            <a:r>
              <a:rPr lang="en-US" sz="1600" dirty="0"/>
              <a:t>Overall the correlation among the attributes is not positive.</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8872" y="2126884"/>
            <a:ext cx="7254869" cy="4423386"/>
          </a:xfrm>
          <a:prstGeom prst="rect">
            <a:avLst/>
          </a:prstGeom>
        </p:spPr>
      </p:pic>
    </p:spTree>
    <p:extLst>
      <p:ext uri="{BB962C8B-B14F-4D97-AF65-F5344CB8AC3E}">
        <p14:creationId xmlns:p14="http://schemas.microsoft.com/office/powerpoint/2010/main" val="87963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D7BB-F46A-4EC3-8111-67004055CAF7}"/>
              </a:ext>
            </a:extLst>
          </p:cNvPr>
          <p:cNvSpPr>
            <a:spLocks noGrp="1"/>
          </p:cNvSpPr>
          <p:nvPr>
            <p:ph type="title"/>
          </p:nvPr>
        </p:nvSpPr>
        <p:spPr/>
        <p:txBody>
          <a:bodyPr>
            <a:normAutofit/>
          </a:bodyPr>
          <a:lstStyle/>
          <a:p>
            <a:r>
              <a:rPr lang="en-US" sz="3600" dirty="0"/>
              <a:t>Data </a:t>
            </a:r>
            <a:r>
              <a:rPr lang="en-US" sz="3600" dirty="0" smtClean="0"/>
              <a:t>pre-processing</a:t>
            </a:r>
            <a:endParaRPr lang="en-US" sz="3600" dirty="0"/>
          </a:p>
        </p:txBody>
      </p:sp>
      <p:grpSp>
        <p:nvGrpSpPr>
          <p:cNvPr id="11" name="Group Instructions Method 1" descr="Click or tap to select your 3D model. Then click and hold on the 3D control to rotate or tilt your 3D model up, down, left, and right.&#10;&#10;Try it using the model on the left side of the screen.">
            <a:extLst>
              <a:ext uri="{FF2B5EF4-FFF2-40B4-BE49-F238E27FC236}">
                <a16:creationId xmlns:a16="http://schemas.microsoft.com/office/drawing/2014/main" id="{42EFC79E-F578-4509-A646-F7D225E5C45F}"/>
              </a:ext>
            </a:extLst>
          </p:cNvPr>
          <p:cNvGrpSpPr/>
          <p:nvPr/>
        </p:nvGrpSpPr>
        <p:grpSpPr>
          <a:xfrm>
            <a:off x="453232" y="2268398"/>
            <a:ext cx="3968317" cy="3508147"/>
            <a:chOff x="453232" y="2161259"/>
            <a:chExt cx="11548267" cy="1195223"/>
          </a:xfrm>
        </p:grpSpPr>
        <p:sp>
          <p:nvSpPr>
            <p:cNvPr id="12" name="Content Placeholder 17">
              <a:extLst>
                <a:ext uri="{FF2B5EF4-FFF2-40B4-BE49-F238E27FC236}">
                  <a16:creationId xmlns:a16="http://schemas.microsoft.com/office/drawing/2014/main" id="{6D55BE74-3219-4860-9F6E-BC07E5AE5C0E}"/>
                </a:ext>
                <a:ext uri="{C183D7F6-B498-43B3-948B-1728B52AA6E4}">
                  <adec:decorative xmlns:adec="http://schemas.microsoft.com/office/drawing/2017/decorative" xmlns="" val="1"/>
                </a:ext>
              </a:extLst>
            </p:cNvPr>
            <p:cNvSpPr txBox="1">
              <a:spLocks/>
            </p:cNvSpPr>
            <p:nvPr/>
          </p:nvSpPr>
          <p:spPr>
            <a:xfrm>
              <a:off x="939796" y="2562504"/>
              <a:ext cx="11061703" cy="7939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endParaRPr lang="en-US" sz="1400" dirty="0">
                <a:solidFill>
                  <a:schemeClr val="tx1"/>
                </a:solidFill>
                <a:latin typeface="Arial Rounded MT Bold" panose="020F0704030504030204" pitchFamily="34" charset="0"/>
              </a:endParaRPr>
            </a:p>
          </p:txBody>
        </p:sp>
        <p:sp>
          <p:nvSpPr>
            <p:cNvPr id="13" name="TextBox 12">
              <a:extLst>
                <a:ext uri="{FF2B5EF4-FFF2-40B4-BE49-F238E27FC236}">
                  <a16:creationId xmlns:a16="http://schemas.microsoft.com/office/drawing/2014/main" id="{7ACD9577-EBF3-48D8-8ABE-85C990767A87}"/>
                </a:ext>
                <a:ext uri="{C183D7F6-B498-43B3-948B-1728B52AA6E4}">
                  <adec:decorative xmlns:adec="http://schemas.microsoft.com/office/drawing/2017/decorative" xmlns="" val="1"/>
                </a:ext>
              </a:extLst>
            </p:cNvPr>
            <p:cNvSpPr txBox="1">
              <a:spLocks noChangeAspect="1"/>
            </p:cNvSpPr>
            <p:nvPr/>
          </p:nvSpPr>
          <p:spPr bwMode="blackWhite">
            <a:xfrm>
              <a:off x="453232" y="2161259"/>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sp>
          <p:nvSpPr>
            <p:cNvPr id="14" name="Content Placeholder 17">
              <a:extLst>
                <a:ext uri="{FF2B5EF4-FFF2-40B4-BE49-F238E27FC236}">
                  <a16:creationId xmlns:a16="http://schemas.microsoft.com/office/drawing/2014/main" id="{E5112911-41D5-4272-8EFB-6AC6092EA25C}"/>
                </a:ext>
                <a:ext uri="{C183D7F6-B498-43B3-948B-1728B52AA6E4}">
                  <adec:decorative xmlns:adec="http://schemas.microsoft.com/office/drawing/2017/decorative" xmlns="" val="1"/>
                </a:ext>
              </a:extLst>
            </p:cNvPr>
            <p:cNvSpPr txBox="1">
              <a:spLocks/>
            </p:cNvSpPr>
            <p:nvPr/>
          </p:nvSpPr>
          <p:spPr>
            <a:xfrm>
              <a:off x="1589342" y="2218180"/>
              <a:ext cx="10412154" cy="34432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IN" sz="2000" dirty="0">
                  <a:solidFill>
                    <a:schemeClr val="tx1"/>
                  </a:solidFill>
                  <a:latin typeface="Arial Rounded MT Bold" panose="020F0704030504030204" pitchFamily="34" charset="0"/>
                </a:rPr>
                <a:t>Dropping the Column </a:t>
              </a:r>
            </a:p>
            <a:p>
              <a:pPr marL="0" indent="0">
                <a:spcAft>
                  <a:spcPts val="2000"/>
                </a:spcAft>
                <a:buNone/>
              </a:pPr>
              <a:endParaRPr lang="en-US" sz="1400" dirty="0"/>
            </a:p>
          </p:txBody>
        </p:sp>
      </p:grpSp>
      <p:pic>
        <p:nvPicPr>
          <p:cNvPr id="22" name="Picture 21"/>
          <p:cNvPicPr>
            <a:picLocks noChangeAspect="1"/>
          </p:cNvPicPr>
          <p:nvPr/>
        </p:nvPicPr>
        <p:blipFill>
          <a:blip r:embed="rId2"/>
          <a:stretch>
            <a:fillRect/>
          </a:stretch>
        </p:blipFill>
        <p:spPr>
          <a:xfrm>
            <a:off x="4421549" y="2716823"/>
            <a:ext cx="7579950" cy="3739962"/>
          </a:xfrm>
          <a:prstGeom prst="rect">
            <a:avLst/>
          </a:prstGeom>
        </p:spPr>
      </p:pic>
      <p:pic>
        <p:nvPicPr>
          <p:cNvPr id="23" name="Picture 22"/>
          <p:cNvPicPr>
            <a:picLocks noChangeAspect="1"/>
          </p:cNvPicPr>
          <p:nvPr/>
        </p:nvPicPr>
        <p:blipFill>
          <a:blip r:embed="rId3"/>
          <a:stretch>
            <a:fillRect/>
          </a:stretch>
        </p:blipFill>
        <p:spPr>
          <a:xfrm>
            <a:off x="4588746" y="2099550"/>
            <a:ext cx="7412754" cy="617273"/>
          </a:xfrm>
          <a:prstGeom prst="rect">
            <a:avLst/>
          </a:prstGeom>
        </p:spPr>
      </p:pic>
    </p:spTree>
    <p:extLst>
      <p:ext uri="{BB962C8B-B14F-4D97-AF65-F5344CB8AC3E}">
        <p14:creationId xmlns:p14="http://schemas.microsoft.com/office/powerpoint/2010/main" val="2822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B771-FFB8-4357-ABEF-9E5564F2DCD2}"/>
              </a:ext>
            </a:extLst>
          </p:cNvPr>
          <p:cNvSpPr>
            <a:spLocks noGrp="1"/>
          </p:cNvSpPr>
          <p:nvPr>
            <p:ph type="title"/>
          </p:nvPr>
        </p:nvSpPr>
        <p:spPr/>
        <p:txBody>
          <a:bodyPr>
            <a:normAutofit/>
          </a:bodyPr>
          <a:lstStyle/>
          <a:p>
            <a:r>
              <a:rPr lang="en-US" sz="3200" b="0" dirty="0">
                <a:latin typeface="Arial Rounded MT Bold" panose="020F0704030504030204" pitchFamily="34" charset="0"/>
              </a:rPr>
              <a:t>Cleaning the data using NLP </a:t>
            </a:r>
            <a:endParaRPr lang="en-US" sz="3200" b="0" dirty="0">
              <a:latin typeface="Arial Rounded MT Bold" panose="020F0704030504030204" pitchFamily="34" charset="0"/>
            </a:endParaRPr>
          </a:p>
        </p:txBody>
      </p:sp>
      <p:sp>
        <p:nvSpPr>
          <p:cNvPr id="16" name="TextBox 15"/>
          <p:cNvSpPr txBox="1"/>
          <p:nvPr/>
        </p:nvSpPr>
        <p:spPr>
          <a:xfrm>
            <a:off x="325315" y="2206869"/>
            <a:ext cx="4404947" cy="5078313"/>
          </a:xfrm>
          <a:prstGeom prst="rect">
            <a:avLst/>
          </a:prstGeom>
          <a:noFill/>
        </p:spPr>
        <p:txBody>
          <a:bodyPr wrap="square" rtlCol="0">
            <a:spAutoFit/>
          </a:bodyPr>
          <a:lstStyle/>
          <a:p>
            <a:pPr algn="just"/>
            <a:r>
              <a:rPr lang="en-US" dirty="0">
                <a:latin typeface="Arial Rounded MT Bold" panose="020F0704030504030204" pitchFamily="34" charset="0"/>
              </a:rPr>
              <a:t>Replaced the extra lines or ‘\n’ from the text. </a:t>
            </a:r>
          </a:p>
          <a:p>
            <a:pPr algn="just"/>
            <a:r>
              <a:rPr lang="en-US" dirty="0">
                <a:latin typeface="Arial Rounded MT Bold" panose="020F0704030504030204" pitchFamily="34" charset="0"/>
              </a:rPr>
              <a:t>● Transform the text into lower case. </a:t>
            </a:r>
          </a:p>
          <a:p>
            <a:pPr algn="just"/>
            <a:r>
              <a:rPr lang="en-US" dirty="0">
                <a:latin typeface="Arial Rounded MT Bold" panose="020F0704030504030204" pitchFamily="34" charset="0"/>
              </a:rPr>
              <a:t>● Replaced the email addresses with the text '</a:t>
            </a:r>
            <a:r>
              <a:rPr lang="en-US" dirty="0" err="1">
                <a:latin typeface="Arial Rounded MT Bold" panose="020F0704030504030204" pitchFamily="34" charset="0"/>
              </a:rPr>
              <a:t>emailaddress</a:t>
            </a:r>
            <a:r>
              <a:rPr lang="en-US" dirty="0">
                <a:latin typeface="Arial Rounded MT Bold" panose="020F0704030504030204" pitchFamily="34" charset="0"/>
              </a:rPr>
              <a:t>' </a:t>
            </a:r>
          </a:p>
          <a:p>
            <a:pPr algn="just"/>
            <a:r>
              <a:rPr lang="en-US" dirty="0">
                <a:latin typeface="Arial Rounded MT Bold" panose="020F0704030504030204" pitchFamily="34" charset="0"/>
              </a:rPr>
              <a:t>● Replaced the URLs with the text '</a:t>
            </a:r>
            <a:r>
              <a:rPr lang="en-US" dirty="0" err="1">
                <a:latin typeface="Arial Rounded MT Bold" panose="020F0704030504030204" pitchFamily="34" charset="0"/>
              </a:rPr>
              <a:t>webaddress</a:t>
            </a:r>
            <a:r>
              <a:rPr lang="en-US" dirty="0">
                <a:latin typeface="Arial Rounded MT Bold" panose="020F0704030504030204" pitchFamily="34" charset="0"/>
              </a:rPr>
              <a:t>' </a:t>
            </a:r>
          </a:p>
          <a:p>
            <a:pPr algn="just"/>
            <a:r>
              <a:rPr lang="en-IN" dirty="0">
                <a:latin typeface="Arial Rounded MT Bold" panose="020F0704030504030204" pitchFamily="34" charset="0"/>
              </a:rPr>
              <a:t>● Removed the numbers </a:t>
            </a:r>
          </a:p>
          <a:p>
            <a:pPr algn="just"/>
            <a:r>
              <a:rPr lang="en-IN" dirty="0">
                <a:latin typeface="Arial Rounded MT Bold" panose="020F0704030504030204" pitchFamily="34" charset="0"/>
              </a:rPr>
              <a:t>● Removed the HTML tags </a:t>
            </a:r>
          </a:p>
          <a:p>
            <a:pPr algn="just"/>
            <a:r>
              <a:rPr lang="en-IN" dirty="0">
                <a:latin typeface="Arial Rounded MT Bold" panose="020F0704030504030204" pitchFamily="34" charset="0"/>
              </a:rPr>
              <a:t>● Removed the punctuations </a:t>
            </a:r>
          </a:p>
          <a:p>
            <a:pPr algn="just"/>
            <a:r>
              <a:rPr lang="en-US" dirty="0">
                <a:latin typeface="Arial Rounded MT Bold" panose="020F0704030504030204" pitchFamily="34" charset="0"/>
              </a:rPr>
              <a:t>● Removed all the non-</a:t>
            </a:r>
            <a:r>
              <a:rPr lang="en-US" dirty="0" err="1">
                <a:latin typeface="Arial Rounded MT Bold" panose="020F0704030504030204" pitchFamily="34" charset="0"/>
              </a:rPr>
              <a:t>ascii</a:t>
            </a:r>
            <a:r>
              <a:rPr lang="en-US" dirty="0">
                <a:latin typeface="Arial Rounded MT Bold" panose="020F0704030504030204" pitchFamily="34" charset="0"/>
              </a:rPr>
              <a:t> characters </a:t>
            </a:r>
          </a:p>
          <a:p>
            <a:pPr algn="just"/>
            <a:r>
              <a:rPr lang="en-US" dirty="0">
                <a:latin typeface="Arial Rounded MT Bold" panose="020F0704030504030204" pitchFamily="34" charset="0"/>
              </a:rPr>
              <a:t>● Removed the unwanted white spaces </a:t>
            </a:r>
          </a:p>
          <a:p>
            <a:pPr algn="just"/>
            <a:r>
              <a:rPr lang="en-US" dirty="0">
                <a:latin typeface="Arial Rounded MT Bold" panose="020F0704030504030204" pitchFamily="34" charset="0"/>
              </a:rPr>
              <a:t>● Removed the remaining tokens that are not alphabetic </a:t>
            </a:r>
          </a:p>
          <a:p>
            <a:pPr algn="just"/>
            <a:r>
              <a:rPr lang="en-IN" dirty="0">
                <a:latin typeface="Arial Rounded MT Bold" panose="020F0704030504030204" pitchFamily="34" charset="0"/>
              </a:rPr>
              <a:t>● Removed the stop words </a:t>
            </a:r>
          </a:p>
          <a:p>
            <a:endParaRPr lang="en-US" dirty="0"/>
          </a:p>
        </p:txBody>
      </p:sp>
      <p:pic>
        <p:nvPicPr>
          <p:cNvPr id="17" name="Picture 16"/>
          <p:cNvPicPr>
            <a:picLocks noChangeAspect="1"/>
          </p:cNvPicPr>
          <p:nvPr/>
        </p:nvPicPr>
        <p:blipFill>
          <a:blip r:embed="rId2"/>
          <a:stretch>
            <a:fillRect/>
          </a:stretch>
        </p:blipFill>
        <p:spPr>
          <a:xfrm>
            <a:off x="4730262" y="2206869"/>
            <a:ext cx="7271238" cy="4651131"/>
          </a:xfrm>
          <a:prstGeom prst="rect">
            <a:avLst/>
          </a:prstGeom>
        </p:spPr>
      </p:pic>
    </p:spTree>
    <p:extLst>
      <p:ext uri="{BB962C8B-B14F-4D97-AF65-F5344CB8AC3E}">
        <p14:creationId xmlns:p14="http://schemas.microsoft.com/office/powerpoint/2010/main" val="272687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rmAutofit/>
          </a:bodyPr>
          <a:lstStyle/>
          <a:p>
            <a:r>
              <a:rPr lang="en-US" dirty="0">
                <a:latin typeface="Arial Rounded MT Bold" panose="020F0704030504030204" pitchFamily="34" charset="0"/>
              </a:rPr>
              <a:t>Plotting </a:t>
            </a:r>
            <a:r>
              <a:rPr lang="en-US" dirty="0" smtClean="0">
                <a:latin typeface="Arial Rounded MT Bold" panose="020F0704030504030204" pitchFamily="34" charset="0"/>
              </a:rPr>
              <a:t>word-cloud </a:t>
            </a:r>
            <a:r>
              <a:rPr lang="en-US" dirty="0">
                <a:latin typeface="Arial Rounded MT Bold" panose="020F0704030504030204" pitchFamily="34" charset="0"/>
              </a:rPr>
              <a:t>for each </a:t>
            </a:r>
            <a:r>
              <a:rPr lang="en-US" dirty="0" smtClean="0">
                <a:latin typeface="Arial Rounded MT Bold" panose="020F0704030504030204" pitchFamily="34" charset="0"/>
              </a:rPr>
              <a:t>feature</a:t>
            </a:r>
            <a:endParaRPr lang="en-US" dirty="0"/>
          </a:p>
        </p:txBody>
      </p:sp>
      <p:pic>
        <p:nvPicPr>
          <p:cNvPr id="22" name="Picture 21"/>
          <p:cNvPicPr>
            <a:picLocks noChangeAspect="1"/>
          </p:cNvPicPr>
          <p:nvPr/>
        </p:nvPicPr>
        <p:blipFill>
          <a:blip r:embed="rId2"/>
          <a:stretch>
            <a:fillRect/>
          </a:stretch>
        </p:blipFill>
        <p:spPr>
          <a:xfrm>
            <a:off x="1" y="1991778"/>
            <a:ext cx="5073162" cy="4866222"/>
          </a:xfrm>
          <a:prstGeom prst="rect">
            <a:avLst/>
          </a:prstGeom>
        </p:spPr>
      </p:pic>
      <p:pic>
        <p:nvPicPr>
          <p:cNvPr id="24" name="Picture 23"/>
          <p:cNvPicPr>
            <a:picLocks noChangeAspect="1"/>
          </p:cNvPicPr>
          <p:nvPr/>
        </p:nvPicPr>
        <p:blipFill>
          <a:blip r:embed="rId3"/>
          <a:stretch>
            <a:fillRect/>
          </a:stretch>
        </p:blipFill>
        <p:spPr>
          <a:xfrm>
            <a:off x="5635869" y="1991778"/>
            <a:ext cx="5945799" cy="4842174"/>
          </a:xfrm>
          <a:prstGeom prst="rect">
            <a:avLst/>
          </a:prstGeom>
        </p:spPr>
      </p:pic>
    </p:spTree>
    <p:extLst>
      <p:ext uri="{BB962C8B-B14F-4D97-AF65-F5344CB8AC3E}">
        <p14:creationId xmlns:p14="http://schemas.microsoft.com/office/powerpoint/2010/main" val="9290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rmAutofit/>
          </a:bodyPr>
          <a:lstStyle/>
          <a:p>
            <a:r>
              <a:rPr lang="en-US" dirty="0">
                <a:latin typeface="Arial Rounded MT Bold" panose="020F0704030504030204" pitchFamily="34" charset="0"/>
              </a:rPr>
              <a:t>Plotting </a:t>
            </a:r>
            <a:r>
              <a:rPr lang="en-US" dirty="0" smtClean="0">
                <a:latin typeface="Arial Rounded MT Bold" panose="020F0704030504030204" pitchFamily="34" charset="0"/>
              </a:rPr>
              <a:t>word-cloud </a:t>
            </a:r>
            <a:r>
              <a:rPr lang="en-US" dirty="0">
                <a:latin typeface="Arial Rounded MT Bold" panose="020F0704030504030204" pitchFamily="34" charset="0"/>
              </a:rPr>
              <a:t>for each </a:t>
            </a:r>
            <a:r>
              <a:rPr lang="en-US" dirty="0" smtClean="0">
                <a:latin typeface="Arial Rounded MT Bold" panose="020F0704030504030204" pitchFamily="34" charset="0"/>
              </a:rPr>
              <a:t>feature</a:t>
            </a:r>
            <a:endParaRPr lang="en-US" dirty="0"/>
          </a:p>
        </p:txBody>
      </p:sp>
      <p:pic>
        <p:nvPicPr>
          <p:cNvPr id="4" name="Picture 3"/>
          <p:cNvPicPr>
            <a:picLocks noChangeAspect="1"/>
          </p:cNvPicPr>
          <p:nvPr/>
        </p:nvPicPr>
        <p:blipFill>
          <a:blip r:embed="rId2"/>
          <a:stretch>
            <a:fillRect/>
          </a:stretch>
        </p:blipFill>
        <p:spPr>
          <a:xfrm>
            <a:off x="458872" y="1991779"/>
            <a:ext cx="4876203" cy="4842174"/>
          </a:xfrm>
          <a:prstGeom prst="rect">
            <a:avLst/>
          </a:prstGeom>
        </p:spPr>
      </p:pic>
      <p:pic>
        <p:nvPicPr>
          <p:cNvPr id="6" name="Picture 5"/>
          <p:cNvPicPr>
            <a:picLocks noChangeAspect="1"/>
          </p:cNvPicPr>
          <p:nvPr/>
        </p:nvPicPr>
        <p:blipFill>
          <a:blip r:embed="rId3"/>
          <a:stretch>
            <a:fillRect/>
          </a:stretch>
        </p:blipFill>
        <p:spPr>
          <a:xfrm>
            <a:off x="6939909" y="1991779"/>
            <a:ext cx="4777214" cy="4842174"/>
          </a:xfrm>
          <a:prstGeom prst="rect">
            <a:avLst/>
          </a:prstGeom>
        </p:spPr>
      </p:pic>
    </p:spTree>
    <p:extLst>
      <p:ext uri="{BB962C8B-B14F-4D97-AF65-F5344CB8AC3E}">
        <p14:creationId xmlns:p14="http://schemas.microsoft.com/office/powerpoint/2010/main" val="261842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rmAutofit/>
          </a:bodyPr>
          <a:lstStyle/>
          <a:p>
            <a:r>
              <a:rPr lang="en-US" dirty="0">
                <a:latin typeface="Arial Rounded MT Bold" panose="020F0704030504030204" pitchFamily="34" charset="0"/>
              </a:rPr>
              <a:t>Plotting </a:t>
            </a:r>
            <a:r>
              <a:rPr lang="en-US" dirty="0" smtClean="0">
                <a:latin typeface="Arial Rounded MT Bold" panose="020F0704030504030204" pitchFamily="34" charset="0"/>
              </a:rPr>
              <a:t>word-cloud </a:t>
            </a:r>
            <a:r>
              <a:rPr lang="en-US" dirty="0">
                <a:latin typeface="Arial Rounded MT Bold" panose="020F0704030504030204" pitchFamily="34" charset="0"/>
              </a:rPr>
              <a:t>for each </a:t>
            </a:r>
            <a:r>
              <a:rPr lang="en-US" dirty="0" smtClean="0">
                <a:latin typeface="Arial Rounded MT Bold" panose="020F0704030504030204" pitchFamily="34" charset="0"/>
              </a:rPr>
              <a:t>feature</a:t>
            </a:r>
            <a:endParaRPr lang="en-US" dirty="0"/>
          </a:p>
        </p:txBody>
      </p:sp>
      <p:pic>
        <p:nvPicPr>
          <p:cNvPr id="5" name="Picture 4"/>
          <p:cNvPicPr>
            <a:picLocks noChangeAspect="1"/>
          </p:cNvPicPr>
          <p:nvPr/>
        </p:nvPicPr>
        <p:blipFill>
          <a:blip r:embed="rId2"/>
          <a:stretch>
            <a:fillRect/>
          </a:stretch>
        </p:blipFill>
        <p:spPr>
          <a:xfrm>
            <a:off x="458872" y="1991779"/>
            <a:ext cx="4851682" cy="4842174"/>
          </a:xfrm>
          <a:prstGeom prst="rect">
            <a:avLst/>
          </a:prstGeom>
        </p:spPr>
      </p:pic>
      <p:pic>
        <p:nvPicPr>
          <p:cNvPr id="8" name="Picture 7"/>
          <p:cNvPicPr>
            <a:picLocks noChangeAspect="1"/>
          </p:cNvPicPr>
          <p:nvPr/>
        </p:nvPicPr>
        <p:blipFill>
          <a:blip r:embed="rId3"/>
          <a:stretch>
            <a:fillRect/>
          </a:stretch>
        </p:blipFill>
        <p:spPr>
          <a:xfrm>
            <a:off x="7110779" y="1991779"/>
            <a:ext cx="4565406" cy="4866221"/>
          </a:xfrm>
          <a:prstGeom prst="rect">
            <a:avLst/>
          </a:prstGeom>
        </p:spPr>
      </p:pic>
    </p:spTree>
    <p:extLst>
      <p:ext uri="{BB962C8B-B14F-4D97-AF65-F5344CB8AC3E}">
        <p14:creationId xmlns:p14="http://schemas.microsoft.com/office/powerpoint/2010/main" val="2837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sz="3200" dirty="0">
                <a:latin typeface="Arial Rounded MT Bold" panose="020F0704030504030204" pitchFamily="34" charset="0"/>
              </a:rPr>
              <a:t>MODEL/S DEVELOPMENT AND EVALUATION </a:t>
            </a:r>
            <a:endParaRPr lang="en-US" dirty="0"/>
          </a:p>
        </p:txBody>
      </p:sp>
      <p:sp>
        <p:nvSpPr>
          <p:cNvPr id="11" name="textbox step 3" descr="Return to the first of the two slides and press the Slide Show button and then select Play to see your Triceratops morph!">
            <a:extLst>
              <a:ext uri="{FF2B5EF4-FFF2-40B4-BE49-F238E27FC236}">
                <a16:creationId xmlns:a16="http://schemas.microsoft.com/office/drawing/2014/main" id="{9FFC40F7-4B0E-42F7-96BE-4E3AF5A2D677}"/>
              </a:ext>
            </a:extLst>
          </p:cNvPr>
          <p:cNvSpPr txBox="1">
            <a:spLocks/>
          </p:cNvSpPr>
          <p:nvPr/>
        </p:nvSpPr>
        <p:spPr>
          <a:xfrm>
            <a:off x="939797" y="3974123"/>
            <a:ext cx="2759843" cy="25653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solidFill>
                  <a:schemeClr val="tx1"/>
                </a:solidFill>
                <a:latin typeface="Arial Rounded MT Bold" panose="020F0704030504030204" pitchFamily="34" charset="0"/>
              </a:rPr>
              <a:t>Separating independent and dependent features and converting the data into number features using </a:t>
            </a:r>
            <a:r>
              <a:rPr lang="en-US" sz="1800" dirty="0" err="1">
                <a:solidFill>
                  <a:schemeClr val="tx1"/>
                </a:solidFill>
                <a:latin typeface="Arial Rounded MT Bold" panose="020F0704030504030204" pitchFamily="34" charset="0"/>
              </a:rPr>
              <a:t>Vectorizer</a:t>
            </a:r>
            <a:r>
              <a:rPr lang="en-US" sz="1800" dirty="0">
                <a:solidFill>
                  <a:schemeClr val="tx1"/>
                </a:solidFill>
                <a:latin typeface="Arial Rounded MT Bold" panose="020F0704030504030204" pitchFamily="34" charset="0"/>
              </a:rPr>
              <a:t> </a:t>
            </a:r>
            <a:endParaRPr lang="en-US" sz="1800" dirty="0">
              <a:solidFill>
                <a:schemeClr val="tx1"/>
              </a:solidFill>
              <a:latin typeface="Arial Rounded MT Bold" panose="020F0704030504030204" pitchFamily="34" charset="0"/>
            </a:endParaRPr>
          </a:p>
        </p:txBody>
      </p:sp>
      <p:pic>
        <p:nvPicPr>
          <p:cNvPr id="7" name="Picture 6"/>
          <p:cNvPicPr>
            <a:picLocks noChangeAspect="1"/>
          </p:cNvPicPr>
          <p:nvPr/>
        </p:nvPicPr>
        <p:blipFill>
          <a:blip r:embed="rId2"/>
          <a:stretch>
            <a:fillRect/>
          </a:stretch>
        </p:blipFill>
        <p:spPr>
          <a:xfrm>
            <a:off x="3639438" y="2162908"/>
            <a:ext cx="8552562" cy="4597983"/>
          </a:xfrm>
          <a:prstGeom prst="rect">
            <a:avLst/>
          </a:prstGeom>
        </p:spPr>
      </p:pic>
    </p:spTree>
    <p:extLst>
      <p:ext uri="{BB962C8B-B14F-4D97-AF65-F5344CB8AC3E}">
        <p14:creationId xmlns:p14="http://schemas.microsoft.com/office/powerpoint/2010/main" val="222990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751" y="193402"/>
            <a:ext cx="6351118" cy="707886"/>
          </a:xfrm>
          <a:prstGeom prst="rect">
            <a:avLst/>
          </a:prstGeom>
        </p:spPr>
        <p:txBody>
          <a:bodyPr wrap="square">
            <a:spAutoFit/>
          </a:bodyPr>
          <a:lstStyle/>
          <a:p>
            <a:r>
              <a:rPr lang="en-IN" sz="4000" b="1" dirty="0">
                <a:solidFill>
                  <a:schemeClr val="bg1"/>
                </a:solidFill>
                <a:latin typeface="Arial Rounded MT Bold" panose="020F0704030504030204" pitchFamily="34" charset="0"/>
              </a:rPr>
              <a:t>Building the model </a:t>
            </a:r>
            <a:endParaRPr lang="en-IN" sz="4000" b="1" dirty="0">
              <a:solidFill>
                <a:schemeClr val="bg1"/>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4" name="Picture 3">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5" name="Picture 4">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6" name="TextBox 5">
            <a:extLst>
              <a:ext uri="{FF2B5EF4-FFF2-40B4-BE49-F238E27FC236}">
                <a16:creationId xmlns:a16="http://schemas.microsoft.com/office/drawing/2014/main" id="{792C748E-1674-461B-870E-AB597119B7AD}"/>
              </a:ext>
            </a:extLst>
          </p:cNvPr>
          <p:cNvSpPr txBox="1"/>
          <p:nvPr/>
        </p:nvSpPr>
        <p:spPr>
          <a:xfrm>
            <a:off x="6285390" y="4323425"/>
            <a:ext cx="5273336" cy="1200329"/>
          </a:xfrm>
          <a:prstGeom prst="rect">
            <a:avLst/>
          </a:prstGeom>
          <a:noFill/>
        </p:spPr>
        <p:txBody>
          <a:bodyPr wrap="square" rtlCol="0">
            <a:spAutoFit/>
          </a:bodyPr>
          <a:lstStyle/>
          <a:p>
            <a:pPr algn="just"/>
            <a:r>
              <a:rPr lang="en-US" sz="2400" dirty="0">
                <a:solidFill>
                  <a:schemeClr val="bg1"/>
                </a:solidFill>
                <a:latin typeface="Arial Rounded MT Bold" panose="020F0704030504030204" pitchFamily="34" charset="0"/>
              </a:rPr>
              <a:t>The best 2 models performed well were </a:t>
            </a:r>
            <a:r>
              <a:rPr lang="en-US" sz="2400" dirty="0" smtClean="0">
                <a:solidFill>
                  <a:schemeClr val="bg1"/>
                </a:solidFill>
                <a:latin typeface="Arial Rounded MT Bold" panose="020F0704030504030204" pitchFamily="34" charset="0"/>
              </a:rPr>
              <a:t>Random Forest and </a:t>
            </a:r>
            <a:r>
              <a:rPr lang="en-US" sz="2400" dirty="0">
                <a:solidFill>
                  <a:schemeClr val="bg1"/>
                </a:solidFill>
                <a:latin typeface="Arial Rounded MT Bold" panose="020F0704030504030204" pitchFamily="34" charset="0"/>
              </a:rPr>
              <a:t>their outputs are shown as follows:</a:t>
            </a:r>
            <a:endParaRPr lang="en-IN"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0412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240341" y="305739"/>
            <a:ext cx="5184513" cy="6464337"/>
          </a:xfrm>
          <a:prstGeom prst="rect">
            <a:avLst/>
          </a:prstGeom>
        </p:spPr>
      </p:pic>
      <p:pic>
        <p:nvPicPr>
          <p:cNvPr id="16" name="Picture 15"/>
          <p:cNvPicPr>
            <a:picLocks noChangeAspect="1"/>
          </p:cNvPicPr>
          <p:nvPr/>
        </p:nvPicPr>
        <p:blipFill>
          <a:blip r:embed="rId3"/>
          <a:stretch>
            <a:fillRect/>
          </a:stretch>
        </p:blipFill>
        <p:spPr>
          <a:xfrm>
            <a:off x="5570232" y="305739"/>
            <a:ext cx="6485182" cy="5743369"/>
          </a:xfrm>
          <a:prstGeom prst="rect">
            <a:avLst/>
          </a:prstGeom>
        </p:spPr>
      </p:pic>
    </p:spTree>
    <p:extLst>
      <p:ext uri="{BB962C8B-B14F-4D97-AF65-F5344CB8AC3E}">
        <p14:creationId xmlns:p14="http://schemas.microsoft.com/office/powerpoint/2010/main" val="3776717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sz="3200" dirty="0">
                <a:latin typeface="Arial Rounded MT Bold" panose="020F0704030504030204" pitchFamily="34" charset="0"/>
              </a:rPr>
              <a:t>Final Result in a </a:t>
            </a:r>
            <a:r>
              <a:rPr lang="en-US" sz="3200" dirty="0" err="1">
                <a:latin typeface="Arial Rounded MT Bold" panose="020F0704030504030204" pitchFamily="34" charset="0"/>
              </a:rPr>
              <a:t>dataframe</a:t>
            </a:r>
            <a:endParaRPr lang="en-US" sz="3200" dirty="0">
              <a:latin typeface="Arial Rounded MT Bold" panose="020F0704030504030204" pitchFamily="34" charset="0"/>
            </a:endParaRPr>
          </a:p>
        </p:txBody>
      </p:sp>
      <p:sp>
        <p:nvSpPr>
          <p:cNvPr id="11" name="textbox step 3" descr="Return to the first of the two slides and press the Slide Show button and then select Play to see your Triceratops morph!">
            <a:extLst>
              <a:ext uri="{FF2B5EF4-FFF2-40B4-BE49-F238E27FC236}">
                <a16:creationId xmlns:a16="http://schemas.microsoft.com/office/drawing/2014/main" id="{9FFC40F7-4B0E-42F7-96BE-4E3AF5A2D677}"/>
              </a:ext>
            </a:extLst>
          </p:cNvPr>
          <p:cNvSpPr txBox="1">
            <a:spLocks/>
          </p:cNvSpPr>
          <p:nvPr/>
        </p:nvSpPr>
        <p:spPr>
          <a:xfrm>
            <a:off x="458873" y="2350922"/>
            <a:ext cx="3240768" cy="41885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t>After running the for loop of classification algorithms and the required metrics, we can see that the best 2 performing algorithms are </a:t>
            </a:r>
            <a:r>
              <a:rPr lang="en-US" sz="1800" dirty="0" err="1"/>
              <a:t>RandomForestClassifier</a:t>
            </a:r>
            <a:r>
              <a:rPr lang="en-US" sz="1800" dirty="0"/>
              <a:t> because the loss values are less and their scores are the best among all. Now, we will try </a:t>
            </a:r>
            <a:r>
              <a:rPr lang="en-US" sz="1800" dirty="0" err="1"/>
              <a:t>Hyperparameter</a:t>
            </a:r>
            <a:r>
              <a:rPr lang="en-US" sz="1800" dirty="0"/>
              <a:t> Tuning to find out the best parameters and using them to improve the scores and metrics </a:t>
            </a:r>
            <a:r>
              <a:rPr lang="en-US" sz="1800" dirty="0" smtClean="0"/>
              <a:t>values.</a:t>
            </a:r>
            <a:endParaRPr lang="en-US" sz="1800" dirty="0">
              <a:solidFill>
                <a:schemeClr val="tx1"/>
              </a:solidFill>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3699640" y="2350922"/>
            <a:ext cx="8215072" cy="3926786"/>
          </a:xfrm>
          <a:prstGeom prst="rect">
            <a:avLst/>
          </a:prstGeom>
        </p:spPr>
      </p:pic>
    </p:spTree>
    <p:extLst>
      <p:ext uri="{BB962C8B-B14F-4D97-AF65-F5344CB8AC3E}">
        <p14:creationId xmlns:p14="http://schemas.microsoft.com/office/powerpoint/2010/main" val="225103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lstStyle/>
          <a:p>
            <a:r>
              <a:rPr lang="en-US" dirty="0" smtClean="0"/>
              <a:t>INTRODUCTION</a:t>
            </a:r>
            <a:endParaRPr lang="en-US" dirty="0"/>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p:txBody>
          <a:bodyPr anchor="ctr"/>
          <a:lstStyle/>
          <a:p>
            <a:pPr algn="ctr">
              <a:buNone/>
            </a:pPr>
            <a:r>
              <a:rPr lang="en-US" sz="1600" b="0" dirty="0"/>
              <a:t>Our goal is to build a prototype of online hate and abuse comment classifier which can used to classify hate and offensive comments so that it can be controlled and restricted from spreading hatred and cyberbullying.</a:t>
            </a:r>
            <a:endParaRPr lang="en-US" sz="1600" b="0" dirty="0" smtClean="0"/>
          </a:p>
          <a:p>
            <a:pPr algn="ctr">
              <a:buNone/>
            </a:pPr>
            <a:r>
              <a:rPr lang="en-US" sz="1600" b="0" dirty="0" smtClean="0"/>
              <a:t>The </a:t>
            </a:r>
            <a:r>
              <a:rPr lang="en-US" sz="1600" b="0" dirty="0"/>
              <a:t>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US" sz="1600" b="0" dirty="0" smtClean="0"/>
              <a:t>.</a:t>
            </a:r>
          </a:p>
          <a:p>
            <a:pPr algn="ctr">
              <a:buNone/>
            </a:pPr>
            <a:r>
              <a:rPr lang="en-US" sz="1600" b="0" dirty="0"/>
              <a:t>Online hate, described as abusive language, aggression, cyberbullying, hatefulness and many others has been identified as a major threat on online social media platforms. Social media platforms are the most prominent grounds for such toxic </a:t>
            </a:r>
            <a:r>
              <a:rPr lang="en-US" sz="1600" b="0" dirty="0" smtClean="0"/>
              <a:t>behavior .</a:t>
            </a:r>
            <a:endParaRPr lang="en-US" sz="1600" dirty="0"/>
          </a:p>
        </p:txBody>
      </p:sp>
      <p:sp>
        <p:nvSpPr>
          <p:cNvPr id="29" name="Content Placeholder 28">
            <a:extLst>
              <a:ext uri="{FF2B5EF4-FFF2-40B4-BE49-F238E27FC236}">
                <a16:creationId xmlns:a16="http://schemas.microsoft.com/office/drawing/2014/main" id="{721AA55E-C6E0-40C8-BE69-3B9E0DEDF857}"/>
              </a:ext>
            </a:extLst>
          </p:cNvPr>
          <p:cNvSpPr>
            <a:spLocks noGrp="1"/>
          </p:cNvSpPr>
          <p:nvPr>
            <p:ph sz="quarter" idx="14"/>
          </p:nvPr>
        </p:nvSpPr>
        <p:spPr/>
        <p:txBody>
          <a:bodyPr anchor="ctr"/>
          <a:lstStyle/>
          <a:p>
            <a:pPr algn="ctr"/>
            <a:r>
              <a:rPr lang="en-US" sz="1600" b="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r>
              <a:rPr lang="en-US" sz="1600" b="0" dirty="0" smtClean="0"/>
              <a:t>.</a:t>
            </a:r>
          </a:p>
          <a:p>
            <a:pPr algn="ctr"/>
            <a:r>
              <a:rPr lang="en-US" sz="1600" b="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600" b="0" dirty="0" smtClean="0"/>
              <a:t>offensive</a:t>
            </a:r>
            <a:r>
              <a:rPr lang="en-US" sz="1600" b="0" dirty="0"/>
              <a:t>, but “u are an idiot” is clearly offensive.</a:t>
            </a:r>
            <a:endParaRPr lang="en-US" sz="1600" dirty="0"/>
          </a:p>
        </p:txBody>
      </p:sp>
    </p:spTree>
    <p:extLst>
      <p:ext uri="{BB962C8B-B14F-4D97-AF65-F5344CB8AC3E}">
        <p14:creationId xmlns:p14="http://schemas.microsoft.com/office/powerpoint/2010/main" val="28214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dirty="0"/>
              <a:t>Hyperparameter Tuning</a:t>
            </a:r>
          </a:p>
        </p:txBody>
      </p:sp>
      <p:sp>
        <p:nvSpPr>
          <p:cNvPr id="11" name="textbox step 3" descr="Return to the first of the two slides and press the Slide Show button and then select Play to see your Triceratops morph!">
            <a:extLst>
              <a:ext uri="{FF2B5EF4-FFF2-40B4-BE49-F238E27FC236}">
                <a16:creationId xmlns:a16="http://schemas.microsoft.com/office/drawing/2014/main" id="{9FFC40F7-4B0E-42F7-96BE-4E3AF5A2D677}"/>
              </a:ext>
            </a:extLst>
          </p:cNvPr>
          <p:cNvSpPr txBox="1">
            <a:spLocks/>
          </p:cNvSpPr>
          <p:nvPr/>
        </p:nvSpPr>
        <p:spPr>
          <a:xfrm>
            <a:off x="79131" y="2024106"/>
            <a:ext cx="3710354" cy="451535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Accuracy score: 94.84249665775401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Cross </a:t>
            </a:r>
            <a:r>
              <a:rPr lang="en-US" altLang="en-US" dirty="0">
                <a:solidFill>
                  <a:srgbClr val="000000"/>
                </a:solidFill>
                <a:latin typeface="Courier New" panose="02070309020205020404" pitchFamily="49" charset="0"/>
                <a:cs typeface="Courier New" panose="02070309020205020404" pitchFamily="49" charset="0"/>
              </a:rPr>
              <a:t>validation score: </a:t>
            </a:r>
            <a:r>
              <a:rPr lang="en-US" altLang="en-US" dirty="0" smtClean="0">
                <a:solidFill>
                  <a:srgbClr val="000000"/>
                </a:solidFill>
                <a:latin typeface="Courier New" panose="02070309020205020404" pitchFamily="49" charset="0"/>
                <a:cs typeface="Courier New" panose="02070309020205020404" pitchFamily="49" charset="0"/>
              </a:rPr>
              <a:t>95.6759055707</a:t>
            </a:r>
          </a:p>
          <a:p>
            <a:pPr marL="0" lvl="0" indent="0" eaLnBrk="0" fontAlgn="base" hangingPunct="0">
              <a:lnSpc>
                <a:spcPct val="100000"/>
              </a:lnSpc>
              <a:spcBef>
                <a:spcPct val="0"/>
              </a:spcBef>
              <a:spcAft>
                <a:spcPct val="0"/>
              </a:spcAft>
              <a:buNone/>
            </a:pPr>
            <a:r>
              <a:rPr lang="en-US" altLang="en-US" dirty="0" err="1" smtClean="0">
                <a:solidFill>
                  <a:srgbClr val="000000"/>
                </a:solidFill>
                <a:latin typeface="Courier New" panose="02070309020205020404" pitchFamily="49" charset="0"/>
                <a:cs typeface="Courier New" panose="02070309020205020404" pitchFamily="49" charset="0"/>
              </a:rPr>
              <a:t>roc_auc_score</a:t>
            </a:r>
            <a:r>
              <a:rPr lang="en-US" altLang="en-US" dirty="0">
                <a:solidFill>
                  <a:srgbClr val="000000"/>
                </a:solidFill>
                <a:latin typeface="Courier New" panose="02070309020205020404" pitchFamily="49" charset="0"/>
                <a:cs typeface="Courier New" panose="02070309020205020404" pitchFamily="49" charset="0"/>
              </a:rPr>
              <a:t>: 0.8545227051550955 </a:t>
            </a:r>
            <a:r>
              <a:rPr lang="en-US" altLang="en-US" dirty="0" err="1">
                <a:solidFill>
                  <a:srgbClr val="000000"/>
                </a:solidFill>
                <a:latin typeface="Courier New" panose="02070309020205020404" pitchFamily="49" charset="0"/>
                <a:cs typeface="Courier New" panose="02070309020205020404" pitchFamily="49" charset="0"/>
              </a:rPr>
              <a:t>Hamming_loss</a:t>
            </a:r>
            <a:r>
              <a:rPr lang="en-US" altLang="en-US" dirty="0">
                <a:solidFill>
                  <a:srgbClr val="000000"/>
                </a:solidFill>
                <a:latin typeface="Courier New" panose="02070309020205020404" pitchFamily="49" charset="0"/>
                <a:cs typeface="Courier New" panose="02070309020205020404" pitchFamily="49" charset="0"/>
              </a:rPr>
              <a:t>: 0.05157503342245989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Log </a:t>
            </a:r>
            <a:r>
              <a:rPr lang="en-US" altLang="en-US" dirty="0">
                <a:solidFill>
                  <a:srgbClr val="000000"/>
                </a:solidFill>
                <a:latin typeface="Courier New" panose="02070309020205020404" pitchFamily="49" charset="0"/>
                <a:cs typeface="Courier New" panose="02070309020205020404" pitchFamily="49" charset="0"/>
              </a:rPr>
              <a:t>loss: 1.7813583731865006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1000" dirty="0" smtClean="0">
                <a:solidFill>
                  <a:srgbClr val="000000"/>
                </a:solidFill>
                <a:latin typeface="Courier New" panose="02070309020205020404" pitchFamily="49" charset="0"/>
                <a:cs typeface="Courier New" panose="02070309020205020404" pitchFamily="49" charset="0"/>
              </a:rPr>
              <a:t>Classification </a:t>
            </a:r>
            <a:r>
              <a:rPr lang="en-US" altLang="en-US" sz="1000" dirty="0">
                <a:solidFill>
                  <a:srgbClr val="000000"/>
                </a:solidFill>
                <a:latin typeface="Courier New" panose="02070309020205020404" pitchFamily="49" charset="0"/>
                <a:cs typeface="Courier New" panose="02070309020205020404" pitchFamily="49" charset="0"/>
              </a:rPr>
              <a:t>report: </a:t>
            </a: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1000" dirty="0" smtClean="0">
                <a:solidFill>
                  <a:srgbClr val="000000"/>
                </a:solidFill>
                <a:latin typeface="Courier New" panose="02070309020205020404" pitchFamily="49" charset="0"/>
                <a:cs typeface="Courier New" panose="02070309020205020404" pitchFamily="49" charset="0"/>
              </a:rPr>
              <a:t>	precision </a:t>
            </a:r>
            <a:r>
              <a:rPr lang="en-US" altLang="en-US" sz="1000" dirty="0">
                <a:solidFill>
                  <a:srgbClr val="000000"/>
                </a:solidFill>
                <a:latin typeface="Courier New" panose="02070309020205020404" pitchFamily="49" charset="0"/>
                <a:cs typeface="Courier New" panose="02070309020205020404" pitchFamily="49" charset="0"/>
              </a:rPr>
              <a:t>recall f1-score support 0 </a:t>
            </a:r>
            <a:r>
              <a:rPr lang="en-US" altLang="en-US" sz="1000" dirty="0" smtClean="0">
                <a:solidFill>
                  <a:srgbClr val="000000"/>
                </a:solidFill>
                <a:latin typeface="Courier New" panose="02070309020205020404" pitchFamily="49" charset="0"/>
                <a:cs typeface="Courier New" panose="02070309020205020404" pitchFamily="49" charset="0"/>
              </a:rPr>
              <a:t>	0.97      0.97   0.97     43004 </a:t>
            </a:r>
          </a:p>
          <a:p>
            <a:pPr marL="0" lvl="0" indent="0" eaLnBrk="0" fontAlgn="base" hangingPunct="0">
              <a:lnSpc>
                <a:spcPct val="100000"/>
              </a:lnSpc>
              <a:spcBef>
                <a:spcPct val="0"/>
              </a:spcBef>
              <a:spcAft>
                <a:spcPct val="0"/>
              </a:spcAft>
              <a:buNone/>
            </a:pPr>
            <a:r>
              <a:rPr lang="en-US" altLang="en-US" sz="1000" dirty="0" smtClean="0">
                <a:solidFill>
                  <a:srgbClr val="000000"/>
                </a:solidFill>
                <a:latin typeface="Courier New" panose="02070309020205020404" pitchFamily="49" charset="0"/>
                <a:cs typeface="Courier New" panose="02070309020205020404" pitchFamily="49" charset="0"/>
              </a:rPr>
              <a:t>1 	0.75      0.74   0.74     4868 </a:t>
            </a:r>
            <a:r>
              <a:rPr lang="en-US" altLang="en-US" sz="1000" dirty="0">
                <a:solidFill>
                  <a:srgbClr val="000000"/>
                </a:solidFill>
                <a:latin typeface="Courier New" panose="02070309020205020404" pitchFamily="49" charset="0"/>
                <a:cs typeface="Courier New" panose="02070309020205020404" pitchFamily="49" charset="0"/>
              </a:rPr>
              <a:t>accuracy </a:t>
            </a:r>
            <a:r>
              <a:rPr lang="en-US" altLang="en-US" sz="1000" dirty="0" smtClean="0">
                <a:solidFill>
                  <a:srgbClr val="000000"/>
                </a:solidFill>
                <a:latin typeface="Courier New" panose="02070309020205020404" pitchFamily="49" charset="0"/>
                <a:cs typeface="Courier New" panose="02070309020205020404" pitchFamily="49" charset="0"/>
              </a:rPr>
              <a:t>   	     0.95     47872 </a:t>
            </a:r>
            <a:r>
              <a:rPr lang="en-US" altLang="en-US" sz="1000" dirty="0">
                <a:solidFill>
                  <a:srgbClr val="000000"/>
                </a:solidFill>
                <a:latin typeface="Courier New" panose="02070309020205020404" pitchFamily="49" charset="0"/>
                <a:cs typeface="Courier New" panose="02070309020205020404" pitchFamily="49" charset="0"/>
              </a:rPr>
              <a:t>macro </a:t>
            </a:r>
            <a:r>
              <a:rPr lang="en-US" altLang="en-US" sz="1000" dirty="0" err="1">
                <a:solidFill>
                  <a:srgbClr val="000000"/>
                </a:solidFill>
                <a:latin typeface="Courier New" panose="02070309020205020404" pitchFamily="49" charset="0"/>
                <a:cs typeface="Courier New" panose="02070309020205020404" pitchFamily="49" charset="0"/>
              </a:rPr>
              <a:t>avg</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smtClean="0">
                <a:solidFill>
                  <a:srgbClr val="000000"/>
                </a:solidFill>
                <a:latin typeface="Courier New" panose="02070309020205020404" pitchFamily="49" charset="0"/>
                <a:cs typeface="Courier New" panose="02070309020205020404" pitchFamily="49" charset="0"/>
              </a:rPr>
              <a:t>  0.86      0.85   0.86     47872 </a:t>
            </a:r>
            <a:r>
              <a:rPr lang="en-US" altLang="en-US" sz="1000" dirty="0">
                <a:solidFill>
                  <a:srgbClr val="000000"/>
                </a:solidFill>
                <a:latin typeface="Courier New" panose="02070309020205020404" pitchFamily="49" charset="0"/>
                <a:cs typeface="Courier New" panose="02070309020205020404" pitchFamily="49" charset="0"/>
              </a:rPr>
              <a:t>weighted </a:t>
            </a:r>
            <a:r>
              <a:rPr lang="en-US" altLang="en-US" sz="1000" dirty="0" err="1">
                <a:solidFill>
                  <a:srgbClr val="000000"/>
                </a:solidFill>
                <a:latin typeface="Courier New" panose="02070309020205020404" pitchFamily="49" charset="0"/>
                <a:cs typeface="Courier New" panose="02070309020205020404" pitchFamily="49" charset="0"/>
              </a:rPr>
              <a:t>avg</a:t>
            </a:r>
            <a:r>
              <a:rPr lang="en-US" altLang="en-US" sz="1000" dirty="0">
                <a:solidFill>
                  <a:srgbClr val="000000"/>
                </a:solidFill>
                <a:latin typeface="Courier New" panose="02070309020205020404" pitchFamily="49" charset="0"/>
                <a:cs typeface="Courier New" panose="02070309020205020404" pitchFamily="49" charset="0"/>
              </a:rPr>
              <a:t> 0.95 </a:t>
            </a:r>
            <a:r>
              <a:rPr lang="en-US" altLang="en-US" sz="1000" dirty="0" smtClean="0">
                <a:solidFill>
                  <a:srgbClr val="000000"/>
                </a:solidFill>
                <a:latin typeface="Courier New" panose="02070309020205020404" pitchFamily="49" charset="0"/>
                <a:cs typeface="Courier New" panose="02070309020205020404" pitchFamily="49" charset="0"/>
              </a:rPr>
              <a:t>    0.95   0.95     47872 </a:t>
            </a:r>
          </a:p>
          <a:p>
            <a:pPr marL="0" lvl="0" indent="0" eaLnBrk="0" fontAlgn="base" hangingPunct="0">
              <a:lnSpc>
                <a:spcPct val="100000"/>
              </a:lnSpc>
              <a:spcBef>
                <a:spcPct val="0"/>
              </a:spcBef>
              <a:spcAft>
                <a:spcPct val="0"/>
              </a:spcAft>
              <a:buNone/>
            </a:pP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endParaRPr lang="en-US" altLang="en-US" sz="1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1800" dirty="0" smtClean="0">
                <a:solidFill>
                  <a:srgbClr val="000000"/>
                </a:solidFill>
                <a:latin typeface="Courier New" panose="02070309020205020404" pitchFamily="49" charset="0"/>
                <a:cs typeface="Courier New" panose="02070309020205020404" pitchFamily="49" charset="0"/>
              </a:rPr>
              <a:t>Confusion </a:t>
            </a:r>
            <a:r>
              <a:rPr lang="en-US" altLang="en-US" sz="1800" dirty="0">
                <a:solidFill>
                  <a:srgbClr val="000000"/>
                </a:solidFill>
                <a:latin typeface="Courier New" panose="02070309020205020404" pitchFamily="49" charset="0"/>
                <a:cs typeface="Courier New" panose="02070309020205020404" pitchFamily="49" charset="0"/>
              </a:rPr>
              <a:t>matrix</a:t>
            </a:r>
            <a:r>
              <a:rPr lang="en-US" altLang="en-US" sz="1800" dirty="0" smtClean="0">
                <a:solidFill>
                  <a:srgbClr val="000000"/>
                </a:solidFill>
                <a:latin typeface="Courier New" panose="02070309020205020404" pitchFamily="49" charset="0"/>
                <a:cs typeface="Courier New" panose="02070309020205020404" pitchFamily="49" charset="0"/>
              </a:rPr>
              <a:t>:	 [[</a:t>
            </a:r>
            <a:r>
              <a:rPr lang="en-US" altLang="en-US" sz="1800" dirty="0">
                <a:solidFill>
                  <a:srgbClr val="000000"/>
                </a:solidFill>
                <a:latin typeface="Courier New" panose="02070309020205020404" pitchFamily="49" charset="0"/>
                <a:cs typeface="Courier New" panose="02070309020205020404" pitchFamily="49" charset="0"/>
              </a:rPr>
              <a:t>41817 1187] </a:t>
            </a:r>
            <a:endParaRPr lang="en-US" altLang="en-US" sz="18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1800" dirty="0" smtClean="0">
                <a:solidFill>
                  <a:srgbClr val="000000"/>
                </a:solidFill>
                <a:latin typeface="Courier New" panose="02070309020205020404" pitchFamily="49" charset="0"/>
                <a:cs typeface="Courier New" panose="02070309020205020404" pitchFamily="49" charset="0"/>
              </a:rPr>
              <a:t> [ </a:t>
            </a:r>
            <a:r>
              <a:rPr lang="en-US" altLang="en-US" sz="1800" dirty="0">
                <a:solidFill>
                  <a:srgbClr val="000000"/>
                </a:solidFill>
                <a:latin typeface="Courier New" panose="02070309020205020404" pitchFamily="49" charset="0"/>
                <a:cs typeface="Courier New" panose="02070309020205020404" pitchFamily="49" charset="0"/>
              </a:rPr>
              <a:t>1282 3586]]</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053160" y="2024106"/>
            <a:ext cx="7746118" cy="4833894"/>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546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sz="3200" dirty="0">
                <a:latin typeface="Arial Rounded MT Bold" panose="020F0704030504030204" pitchFamily="34" charset="0"/>
              </a:rPr>
              <a:t>Plotting AUC_ROC Curve</a:t>
            </a:r>
            <a:endParaRPr lang="en-US" sz="3200" dirty="0">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458872" y="2110153"/>
            <a:ext cx="7937782" cy="4685937"/>
          </a:xfrm>
          <a:prstGeom prst="rect">
            <a:avLst/>
          </a:prstGeom>
        </p:spPr>
      </p:pic>
    </p:spTree>
    <p:extLst>
      <p:ext uri="{BB962C8B-B14F-4D97-AF65-F5344CB8AC3E}">
        <p14:creationId xmlns:p14="http://schemas.microsoft.com/office/powerpoint/2010/main" val="39881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dirty="0">
                <a:latin typeface="Arial Rounded MT Bold" panose="020F0704030504030204" pitchFamily="34" charset="0"/>
              </a:rPr>
              <a:t>Predictions using test data</a:t>
            </a:r>
            <a:endParaRPr lang="en-IN" dirty="0">
              <a:latin typeface="Arial Rounded MT Bold" panose="020F070403050403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45257" y="2024106"/>
            <a:ext cx="6950042" cy="2339543"/>
          </a:xfrm>
          <a:prstGeom prst="rect">
            <a:avLst/>
          </a:prstGeom>
        </p:spPr>
      </p:pic>
      <p:pic>
        <p:nvPicPr>
          <p:cNvPr id="6" name="Picture 5"/>
          <p:cNvPicPr>
            <a:picLocks noChangeAspect="1"/>
          </p:cNvPicPr>
          <p:nvPr/>
        </p:nvPicPr>
        <p:blipFill>
          <a:blip r:embed="rId3"/>
          <a:stretch>
            <a:fillRect/>
          </a:stretch>
        </p:blipFill>
        <p:spPr>
          <a:xfrm>
            <a:off x="7095299" y="2146037"/>
            <a:ext cx="5105842" cy="4435224"/>
          </a:xfrm>
          <a:prstGeom prst="rect">
            <a:avLst/>
          </a:prstGeom>
        </p:spPr>
      </p:pic>
      <p:sp>
        <p:nvSpPr>
          <p:cNvPr id="8" name="TextBox 7">
            <a:extLst>
              <a:ext uri="{FF2B5EF4-FFF2-40B4-BE49-F238E27FC236}">
                <a16:creationId xmlns:a16="http://schemas.microsoft.com/office/drawing/2014/main" id="{25E1706C-DC5D-4B94-ABE1-BA2A9FCBC677}"/>
              </a:ext>
            </a:extLst>
          </p:cNvPr>
          <p:cNvSpPr txBox="1"/>
          <p:nvPr/>
        </p:nvSpPr>
        <p:spPr>
          <a:xfrm>
            <a:off x="1116775" y="4964239"/>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3512177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C62F8D-1288-4EE5-A43C-C1A0F4E07453}"/>
              </a:ext>
            </a:extLst>
          </p:cNvPr>
          <p:cNvSpPr txBox="1">
            <a:spLocks/>
          </p:cNvSpPr>
          <p:nvPr/>
        </p:nvSpPr>
        <p:spPr>
          <a:xfrm>
            <a:off x="417250" y="262141"/>
            <a:ext cx="10772775" cy="983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a:lstStyle>
          <a:p>
            <a:r>
              <a:rPr lang="en-US" sz="3600" dirty="0" smtClean="0">
                <a:latin typeface="Arial Rounded MT Bold" panose="020F0704030504030204" pitchFamily="34" charset="0"/>
              </a:rPr>
              <a:t>CONCLUSION</a:t>
            </a:r>
            <a:endParaRPr lang="en-US" sz="3600" dirty="0">
              <a:latin typeface="Arial Rounded MT Bold" panose="020F0704030504030204" pitchFamily="34" charset="0"/>
            </a:endParaRPr>
          </a:p>
        </p:txBody>
      </p:sp>
      <p:sp>
        <p:nvSpPr>
          <p:cNvPr id="5" name="Content Placeholder 2">
            <a:extLst>
              <a:ext uri="{FF2B5EF4-FFF2-40B4-BE49-F238E27FC236}">
                <a16:creationId xmlns:a16="http://schemas.microsoft.com/office/drawing/2014/main" id="{83775E7D-D0DD-4F5D-9523-1803D389B207}"/>
              </a:ext>
            </a:extLst>
          </p:cNvPr>
          <p:cNvSpPr txBox="1">
            <a:spLocks/>
          </p:cNvSpPr>
          <p:nvPr/>
        </p:nvSpPr>
        <p:spPr>
          <a:xfrm>
            <a:off x="417250" y="2022231"/>
            <a:ext cx="11398929" cy="44495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smtClean="0">
                <a:latin typeface="Arial Rounded MT Bold" panose="020F0704030504030204" pitchFamily="34" charset="0"/>
              </a:rPr>
              <a:t>After the completion of this project, we got an insight of how to preprocess the data, </a:t>
            </a:r>
            <a:r>
              <a:rPr lang="en-US" sz="1600" dirty="0" err="1" smtClean="0">
                <a:latin typeface="Arial Rounded MT Bold" panose="020F0704030504030204" pitchFamily="34" charset="0"/>
              </a:rPr>
              <a:t>analysing</a:t>
            </a:r>
            <a:r>
              <a:rPr lang="en-US" sz="1600" dirty="0" smtClean="0">
                <a:latin typeface="Arial Rounded MT Bold" panose="020F0704030504030204" pitchFamily="34" charset="0"/>
              </a:rPr>
              <a:t> the data and building a model. </a:t>
            </a:r>
          </a:p>
          <a:p>
            <a:pPr algn="just">
              <a:buFont typeface="Wingdings" panose="05000000000000000000" pitchFamily="2" charset="2"/>
              <a:buChar char="Ø"/>
            </a:pPr>
            <a:r>
              <a:rPr lang="en-US" sz="1600" dirty="0" smtClean="0">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600" dirty="0" smtClean="0">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600" dirty="0" smtClean="0">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600" dirty="0" smtClean="0">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600" dirty="0" smtClean="0">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600" dirty="0" smtClean="0">
                <a:latin typeface="Arial Rounded MT Bold" panose="020F0704030504030204" pitchFamily="34" charset="0"/>
              </a:rPr>
              <a:t>As the problem was a multi-class classifier, we took a new feature known as label and combined the </a:t>
            </a:r>
            <a:r>
              <a:rPr lang="en-US" sz="1600" dirty="0" err="1" smtClean="0">
                <a:latin typeface="Arial Rounded MT Bold" panose="020F0704030504030204" pitchFamily="34" charset="0"/>
              </a:rPr>
              <a:t>comment_labels</a:t>
            </a:r>
            <a:r>
              <a:rPr lang="en-US" sz="1600" dirty="0" smtClean="0">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600" dirty="0" smtClean="0">
                <a:latin typeface="Arial Rounded MT Bold" panose="020F0704030504030204" pitchFamily="34" charset="0"/>
              </a:rPr>
              <a:t>After applying </a:t>
            </a:r>
            <a:r>
              <a:rPr lang="en-US" sz="1600" dirty="0" err="1" smtClean="0">
                <a:latin typeface="Arial Rounded MT Bold" panose="020F0704030504030204" pitchFamily="34" charset="0"/>
              </a:rPr>
              <a:t>Tf-idf</a:t>
            </a:r>
            <a:r>
              <a:rPr lang="en-US" sz="1600" dirty="0" smtClean="0">
                <a:latin typeface="Arial Rounded MT Bold" panose="020F0704030504030204" pitchFamily="34" charset="0"/>
              </a:rPr>
              <a:t> </a:t>
            </a:r>
            <a:r>
              <a:rPr lang="en-US" sz="1600" dirty="0" err="1" smtClean="0">
                <a:latin typeface="Arial Rounded MT Bold" panose="020F0704030504030204" pitchFamily="34" charset="0"/>
              </a:rPr>
              <a:t>Vectoriser</a:t>
            </a:r>
            <a:r>
              <a:rPr lang="en-US" sz="1600" dirty="0" smtClean="0">
                <a:latin typeface="Arial Rounded MT Bold" panose="020F0704030504030204" pitchFamily="34" charset="0"/>
              </a:rPr>
              <a:t>, we used an oversampling technique called </a:t>
            </a:r>
            <a:r>
              <a:rPr lang="en-US" sz="1600" dirty="0" err="1" smtClean="0">
                <a:latin typeface="Arial Rounded MT Bold" panose="020F0704030504030204" pitchFamily="34" charset="0"/>
              </a:rPr>
              <a:t>RandomOverSampler</a:t>
            </a:r>
            <a:r>
              <a:rPr lang="en-US" sz="1600" dirty="0" smtClean="0">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sz="1600" dirty="0">
              <a:latin typeface="Arial Rounded MT Bold" panose="020F0704030504030204" pitchFamily="34" charset="0"/>
            </a:endParaRPr>
          </a:p>
        </p:txBody>
      </p:sp>
    </p:spTree>
    <p:extLst>
      <p:ext uri="{BB962C8B-B14F-4D97-AF65-F5344CB8AC3E}">
        <p14:creationId xmlns:p14="http://schemas.microsoft.com/office/powerpoint/2010/main" val="125608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7EE6F97-F932-4CE0-81CF-8B3DDFADBF11}"/>
              </a:ext>
            </a:extLst>
          </p:cNvPr>
          <p:cNvSpPr>
            <a:spLocks noGrp="1"/>
          </p:cNvSpPr>
          <p:nvPr>
            <p:ph type="title"/>
          </p:nvPr>
        </p:nvSpPr>
        <p:spPr bwMode="grayWhite">
          <a:xfrm>
            <a:off x="324845" y="5048728"/>
            <a:ext cx="10117959" cy="1517356"/>
          </a:xfrm>
        </p:spPr>
        <p:txBody>
          <a:bodyPr/>
          <a:lstStyle/>
          <a:p>
            <a:r>
              <a:rPr lang="en-US" dirty="0"/>
              <a:t>Thank You!</a:t>
            </a:r>
            <a:endParaRPr lang="ru-RU" dirty="0"/>
          </a:p>
        </p:txBody>
      </p:sp>
    </p:spTree>
    <p:extLst>
      <p:ext uri="{BB962C8B-B14F-4D97-AF65-F5344CB8AC3E}">
        <p14:creationId xmlns:p14="http://schemas.microsoft.com/office/powerpoint/2010/main" val="50696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lstStyle/>
          <a:p>
            <a:r>
              <a:rPr lang="en-US" sz="3200" dirty="0">
                <a:latin typeface="Arial Rounded MT Bold" panose="020F0704030504030204" pitchFamily="34" charset="0"/>
              </a:rPr>
              <a:t>DATA SOURCES AND THEIR FORMATS</a:t>
            </a:r>
            <a:endParaRPr lang="en-US" dirty="0"/>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p:txBody>
          <a:bodyPr anchor="ctr"/>
          <a:lstStyle/>
          <a:p>
            <a:r>
              <a:rPr lang="en-US" sz="1600" b="0" dirty="0"/>
              <a:t>The data set contains the training set, which has approximately 1,59,000 samples and the test set which contains nearly 1,53,000 samples. All the data samples contain 8 fields which includes ‘Id’, ‘Comments’, ‘Malignant’, ‘Highly malignant’, ‘Rude’, ‘Threat’, ‘Abuse’ and ‘Loathe’.</a:t>
            </a:r>
          </a:p>
          <a:p>
            <a:r>
              <a:rPr lang="en-US" sz="1600" b="0" dirty="0"/>
              <a:t>The label can be either 0 or 1, where 0 denotes a NO while 1 denotes a YES. There are various comments which have multiple labels. The first attribute is a unique ID associated with each comment</a:t>
            </a:r>
            <a:r>
              <a:rPr lang="en-US" sz="1600" b="0" dirty="0" smtClean="0"/>
              <a:t>.</a:t>
            </a:r>
          </a:p>
          <a:p>
            <a:r>
              <a:rPr lang="en-US" sz="1600" b="0" dirty="0"/>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a:t>
            </a:r>
            <a:endParaRPr lang="en-US" sz="1600" b="0" dirty="0" smtClean="0"/>
          </a:p>
          <a:p>
            <a:r>
              <a:rPr lang="en-US" sz="1600" b="0" dirty="0" smtClean="0"/>
              <a:t>The Data set includes :-</a:t>
            </a:r>
            <a:endParaRPr lang="en-US" sz="1600" b="0" dirty="0"/>
          </a:p>
        </p:txBody>
      </p:sp>
      <p:sp>
        <p:nvSpPr>
          <p:cNvPr id="29" name="Content Placeholder 28">
            <a:extLst>
              <a:ext uri="{FF2B5EF4-FFF2-40B4-BE49-F238E27FC236}">
                <a16:creationId xmlns:a16="http://schemas.microsoft.com/office/drawing/2014/main" id="{721AA55E-C6E0-40C8-BE69-3B9E0DEDF857}"/>
              </a:ext>
            </a:extLst>
          </p:cNvPr>
          <p:cNvSpPr>
            <a:spLocks noGrp="1"/>
          </p:cNvSpPr>
          <p:nvPr>
            <p:ph sz="quarter" idx="14"/>
          </p:nvPr>
        </p:nvSpPr>
        <p:spPr/>
        <p:txBody>
          <a:bodyPr anchor="ctr"/>
          <a:lstStyle/>
          <a:p>
            <a:r>
              <a:rPr lang="en-US" sz="1600" b="0" dirty="0"/>
              <a:t>Malignant: It is the Label column, which includes values 0 and 1, denoting if the comment is malignant or not.</a:t>
            </a:r>
          </a:p>
          <a:p>
            <a:r>
              <a:rPr lang="en-US" sz="1600" b="0" dirty="0"/>
              <a:t>Highly Malignant: It denotes comments that are highly malignant and hurtful.</a:t>
            </a:r>
          </a:p>
          <a:p>
            <a:r>
              <a:rPr lang="en-US" sz="1600" b="0" dirty="0"/>
              <a:t>Rude: It denotes comments that are very rude and offensive.</a:t>
            </a:r>
          </a:p>
          <a:p>
            <a:r>
              <a:rPr lang="en-US" sz="1600" b="0" dirty="0"/>
              <a:t>Threat: It contains indication of the comments that are giving any threat to someone.</a:t>
            </a:r>
          </a:p>
          <a:p>
            <a:r>
              <a:rPr lang="en-US" sz="1600" b="0" dirty="0"/>
              <a:t>Abuse: It is for comments that are abusive in nature.</a:t>
            </a:r>
          </a:p>
          <a:p>
            <a:r>
              <a:rPr lang="en-US" sz="1600" b="0" dirty="0"/>
              <a:t>Loathe: It describes the comments which are hateful and loathing in nature.</a:t>
            </a:r>
          </a:p>
          <a:p>
            <a:r>
              <a:rPr lang="en-US" sz="1600" b="0" dirty="0"/>
              <a:t>ID: It includes unique Ids associated with each comment text given.</a:t>
            </a:r>
          </a:p>
          <a:p>
            <a:r>
              <a:rPr lang="en-US" sz="1600" b="0" dirty="0"/>
              <a:t>Comment text: This column contains the comments extracted from various social media platforms.</a:t>
            </a:r>
          </a:p>
        </p:txBody>
      </p:sp>
    </p:spTree>
    <p:extLst>
      <p:ext uri="{BB962C8B-B14F-4D97-AF65-F5344CB8AC3E}">
        <p14:creationId xmlns:p14="http://schemas.microsoft.com/office/powerpoint/2010/main" val="284757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975-B4A9-4A68-83A1-D92657BFE80B}"/>
              </a:ext>
            </a:extLst>
          </p:cNvPr>
          <p:cNvSpPr>
            <a:spLocks noGrp="1"/>
          </p:cNvSpPr>
          <p:nvPr>
            <p:ph type="title"/>
          </p:nvPr>
        </p:nvSpPr>
        <p:spPr/>
        <p:txBody>
          <a:bodyPr/>
          <a:lstStyle/>
          <a:p>
            <a:r>
              <a:rPr lang="en-US" sz="3200" dirty="0" smtClean="0">
                <a:latin typeface="Arial Rounded MT Bold" panose="020F0704030504030204" pitchFamily="34" charset="0"/>
              </a:rPr>
              <a:t>Exploratory Data Analysis</a:t>
            </a:r>
            <a:endParaRPr lang="en-US" dirty="0"/>
          </a:p>
        </p:txBody>
      </p:sp>
      <p:sp>
        <p:nvSpPr>
          <p:cNvPr id="4" name="Content Placeholder 3">
            <a:extLst>
              <a:ext uri="{FF2B5EF4-FFF2-40B4-BE49-F238E27FC236}">
                <a16:creationId xmlns:a16="http://schemas.microsoft.com/office/drawing/2014/main" id="{6BE5F603-2B71-4C5E-8DBF-0F00C95C57E3}"/>
              </a:ext>
            </a:extLst>
          </p:cNvPr>
          <p:cNvSpPr>
            <a:spLocks noGrp="1"/>
          </p:cNvSpPr>
          <p:nvPr>
            <p:ph sz="quarter" idx="14"/>
          </p:nvPr>
        </p:nvSpPr>
        <p:spPr>
          <a:xfrm>
            <a:off x="7236069" y="2122487"/>
            <a:ext cx="3973353" cy="4463995"/>
          </a:xfrm>
        </p:spPr>
        <p:txBody>
          <a:bodyPr>
            <a:normAutofit/>
          </a:bodyPr>
          <a:lstStyle/>
          <a:p>
            <a:pPr>
              <a:buNone/>
            </a:pPr>
            <a:r>
              <a:rPr lang="en-US" sz="2000" b="0" dirty="0">
                <a:solidFill>
                  <a:schemeClr val="tx1"/>
                </a:solidFill>
                <a:latin typeface="Arial Rounded MT Bold" panose="020F0704030504030204" pitchFamily="34" charset="0"/>
              </a:rPr>
              <a:t>Checking the value counts of the features </a:t>
            </a:r>
          </a:p>
          <a:p>
            <a:pPr marL="0" lvl="1" indent="0">
              <a:buNone/>
            </a:pPr>
            <a:r>
              <a:rPr lang="en-US" dirty="0"/>
              <a:t>From the </a:t>
            </a:r>
            <a:r>
              <a:rPr lang="en-US" dirty="0" smtClean="0"/>
              <a:t>this </a:t>
            </a:r>
            <a:r>
              <a:rPr lang="en-US" dirty="0"/>
              <a:t>observations, we can see that its an imbalanced dataset and we need to handle them</a:t>
            </a:r>
            <a:endParaRPr lang="en-US" dirty="0"/>
          </a:p>
          <a:p>
            <a:pPr lvl="1"/>
            <a:endParaRPr lang="en-US" dirty="0"/>
          </a:p>
        </p:txBody>
      </p:sp>
      <p:pic>
        <p:nvPicPr>
          <p:cNvPr id="7" name="Picture 6"/>
          <p:cNvPicPr>
            <a:picLocks noChangeAspect="1"/>
          </p:cNvPicPr>
          <p:nvPr/>
        </p:nvPicPr>
        <p:blipFill>
          <a:blip r:embed="rId2"/>
          <a:stretch>
            <a:fillRect/>
          </a:stretch>
        </p:blipFill>
        <p:spPr>
          <a:xfrm>
            <a:off x="458872" y="2122487"/>
            <a:ext cx="6416596" cy="4463995"/>
          </a:xfrm>
          <a:prstGeom prst="rect">
            <a:avLst/>
          </a:prstGeom>
        </p:spPr>
      </p:pic>
    </p:spTree>
    <p:extLst>
      <p:ext uri="{BB962C8B-B14F-4D97-AF65-F5344CB8AC3E}">
        <p14:creationId xmlns:p14="http://schemas.microsoft.com/office/powerpoint/2010/main" val="45460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IN" dirty="0"/>
              <a:t>Analytical Problem</a:t>
            </a:r>
            <a:endParaRPr lang="en-US" dirty="0"/>
          </a:p>
        </p:txBody>
      </p:sp>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8042755" y="2126883"/>
            <a:ext cx="3694975" cy="4423386"/>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IN" sz="1800" dirty="0">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r>
              <a:rPr lang="en-IN" sz="1800" dirty="0" smtClean="0">
                <a:latin typeface="Calibri" panose="020F0502020204030204" pitchFamily="34" charset="0"/>
                <a:ea typeface="Calibri" panose="020F0502020204030204" pitchFamily="34" charset="0"/>
                <a:cs typeface="Times New Roman" panose="02020603050405020304" pitchFamily="18" charset="0"/>
              </a:rPr>
              <a:t>.</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t>We can see that there are more good/neutral comments rather than negative comments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800" b="1" dirty="0">
              <a:solidFill>
                <a:schemeClr val="accent1"/>
              </a:solidFill>
            </a:endParaRPr>
          </a:p>
        </p:txBody>
      </p:sp>
      <p:pic>
        <p:nvPicPr>
          <p:cNvPr id="3" name="Picture 2"/>
          <p:cNvPicPr>
            <a:picLocks noChangeAspect="1"/>
          </p:cNvPicPr>
          <p:nvPr/>
        </p:nvPicPr>
        <p:blipFill>
          <a:blip r:embed="rId2"/>
          <a:stretch>
            <a:fillRect/>
          </a:stretch>
        </p:blipFill>
        <p:spPr>
          <a:xfrm>
            <a:off x="157015" y="2126883"/>
            <a:ext cx="7826400" cy="4492852"/>
          </a:xfrm>
          <a:prstGeom prst="rect">
            <a:avLst/>
          </a:prstGeom>
        </p:spPr>
      </p:pic>
    </p:spTree>
    <p:extLst>
      <p:ext uri="{BB962C8B-B14F-4D97-AF65-F5344CB8AC3E}">
        <p14:creationId xmlns:p14="http://schemas.microsoft.com/office/powerpoint/2010/main" val="192618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IN" dirty="0"/>
              <a:t>Analytical Problem</a:t>
            </a:r>
            <a:endParaRPr lang="en-US" dirty="0"/>
          </a:p>
        </p:txBody>
      </p:sp>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8985738" y="2126883"/>
            <a:ext cx="2751992" cy="4423386"/>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a:t>Malignant comments are the highest among all whereas threat comments are very less. Rude and abuse comments are also present more</a:t>
            </a:r>
            <a:endParaRPr lang="en-US" sz="2000" b="1" dirty="0">
              <a:solidFill>
                <a:schemeClr val="accent1"/>
              </a:solidFill>
            </a:endParaRPr>
          </a:p>
        </p:txBody>
      </p:sp>
      <p:pic>
        <p:nvPicPr>
          <p:cNvPr id="4" name="Picture 3"/>
          <p:cNvPicPr>
            <a:picLocks noChangeAspect="1"/>
          </p:cNvPicPr>
          <p:nvPr/>
        </p:nvPicPr>
        <p:blipFill>
          <a:blip r:embed="rId2"/>
          <a:stretch>
            <a:fillRect/>
          </a:stretch>
        </p:blipFill>
        <p:spPr>
          <a:xfrm>
            <a:off x="458872" y="2126884"/>
            <a:ext cx="7676491" cy="4423386"/>
          </a:xfrm>
          <a:prstGeom prst="rect">
            <a:avLst/>
          </a:prstGeom>
        </p:spPr>
      </p:pic>
    </p:spTree>
    <p:extLst>
      <p:ext uri="{BB962C8B-B14F-4D97-AF65-F5344CB8AC3E}">
        <p14:creationId xmlns:p14="http://schemas.microsoft.com/office/powerpoint/2010/main" val="371179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IN" dirty="0"/>
              <a:t>Analytical Problem</a:t>
            </a:r>
            <a:endParaRPr lang="en-US" dirty="0"/>
          </a:p>
        </p:txBody>
      </p:sp>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8985738" y="2126883"/>
            <a:ext cx="2751992" cy="4423386"/>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IN" sz="2400" dirty="0">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58872" y="2115673"/>
            <a:ext cx="8069665" cy="4434596"/>
          </a:xfrm>
          <a:prstGeom prst="rect">
            <a:avLst/>
          </a:prstGeom>
        </p:spPr>
      </p:pic>
    </p:spTree>
    <p:extLst>
      <p:ext uri="{BB962C8B-B14F-4D97-AF65-F5344CB8AC3E}">
        <p14:creationId xmlns:p14="http://schemas.microsoft.com/office/powerpoint/2010/main" val="334349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IN" dirty="0"/>
              <a:t>Analytical Problem</a:t>
            </a:r>
            <a:endParaRPr lang="en-US" dirty="0"/>
          </a:p>
        </p:txBody>
      </p:sp>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8018586" y="2126883"/>
            <a:ext cx="3719144" cy="4423386"/>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a:t>Above is a plot showing the comment length frequency. As noticed, most of the comments are short with only a few comments longer than 1000 words. Majority of the comments are of length 500, where maximum length is 5000 and minimum length is 5. Median length being 250.</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8872" y="2128876"/>
            <a:ext cx="7102513" cy="4421393"/>
          </a:xfrm>
          <a:prstGeom prst="rect">
            <a:avLst/>
          </a:prstGeom>
        </p:spPr>
      </p:pic>
    </p:spTree>
    <p:extLst>
      <p:ext uri="{BB962C8B-B14F-4D97-AF65-F5344CB8AC3E}">
        <p14:creationId xmlns:p14="http://schemas.microsoft.com/office/powerpoint/2010/main" val="377615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IN" dirty="0"/>
              <a:t>Analytical Problem</a:t>
            </a:r>
            <a:endParaRPr lang="en-US" dirty="0"/>
          </a:p>
        </p:txBody>
      </p:sp>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6189785" y="2126883"/>
            <a:ext cx="5547945" cy="4423386"/>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buFont typeface="Arial" panose="020B0604020202020204" pitchFamily="34" charset="0"/>
              <a:buChar char="•"/>
            </a:pPr>
            <a:r>
              <a:rPr lang="en-US" sz="1800" dirty="0"/>
              <a:t>The minimum value and the maximum value of the attributes is same i.e., 0 and 1 respectively</a:t>
            </a:r>
            <a:r>
              <a:rPr lang="en-US" sz="1800" dirty="0" smtClean="0"/>
              <a:t>.</a:t>
            </a:r>
          </a:p>
          <a:p>
            <a:pPr marL="171450" indent="-171450">
              <a:buFont typeface="Arial" panose="020B0604020202020204" pitchFamily="34" charset="0"/>
              <a:buChar char="•"/>
            </a:pPr>
            <a:r>
              <a:rPr lang="en-US" sz="1800" dirty="0"/>
              <a:t>The mean and standard deviation is nearly 0-1 of all the attributes in the training dataset</a:t>
            </a:r>
            <a:r>
              <a:rPr lang="en-US" sz="1800" dirty="0" smtClean="0"/>
              <a:t>.</a:t>
            </a:r>
          </a:p>
          <a:p>
            <a:pPr marL="171450" indent="-171450">
              <a:buFont typeface="Arial" panose="020B0604020202020204" pitchFamily="34" charset="0"/>
              <a:buChar char="•"/>
            </a:pPr>
            <a:r>
              <a:rPr lang="en-US" sz="1800" dirty="0"/>
              <a:t>Here, with this statistical analysis, it is interpreted that there are no outliers as well as skewness present in this training dataset</a:t>
            </a:r>
            <a:r>
              <a:rPr lang="en-US" sz="1800" dirty="0" smtClean="0"/>
              <a:t>.</a:t>
            </a:r>
          </a:p>
          <a:p>
            <a:pPr marL="171450" indent="-171450">
              <a:buFont typeface="Arial" panose="020B0604020202020204" pitchFamily="34" charset="0"/>
              <a:buChar char="•"/>
            </a:pPr>
            <a:r>
              <a:rPr lang="en-US" sz="1800" dirty="0"/>
              <a:t>The count of each field is equal which shows that there are no missing values present.</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58872" y="2126882"/>
            <a:ext cx="5730913" cy="3086956"/>
          </a:xfrm>
          <a:prstGeom prst="rect">
            <a:avLst/>
          </a:prstGeom>
        </p:spPr>
      </p:pic>
    </p:spTree>
    <p:extLst>
      <p:ext uri="{BB962C8B-B14F-4D97-AF65-F5344CB8AC3E}">
        <p14:creationId xmlns:p14="http://schemas.microsoft.com/office/powerpoint/2010/main" val="3963977946"/>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_Want to amaze your students_AAS_v3" id="{CF0B7811-8935-4673-B4B0-86BD20F96759}" vid="{3149A145-8BEC-467B-9355-0D8ED6B046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9E9E9-CE08-455B-9B22-675497F5CD5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D1E4E54-D823-4696-BBE2-5A8AE79AD477}">
  <ds:schemaRefs>
    <ds:schemaRef ds:uri="http://schemas.microsoft.com/sharepoint/v3/contenttype/forms"/>
  </ds:schemaRefs>
</ds:datastoreItem>
</file>

<file path=customXml/itemProps3.xml><?xml version="1.0" encoding="utf-8"?>
<ds:datastoreItem xmlns:ds="http://schemas.openxmlformats.org/officeDocument/2006/customXml" ds:itemID="{429B03E2-46D2-4838-9BBC-FEB331B006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0</TotalTime>
  <Words>1417</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Rounded MT Bold</vt:lpstr>
      <vt:lpstr>Calibri</vt:lpstr>
      <vt:lpstr>Courier New</vt:lpstr>
      <vt:lpstr>Segoe UI</vt:lpstr>
      <vt:lpstr>Segoe UI Black</vt:lpstr>
      <vt:lpstr>Segoe UI Light</vt:lpstr>
      <vt:lpstr>Times New Roman</vt:lpstr>
      <vt:lpstr>Wingdings</vt:lpstr>
      <vt:lpstr>Amaze Theme</vt:lpstr>
      <vt:lpstr>MALIGNANT COMMENTS CLASSIFIER PROJECT</vt:lpstr>
      <vt:lpstr>INTRODUCTION</vt:lpstr>
      <vt:lpstr>DATA SOURCES AND THEIR FORMATS</vt:lpstr>
      <vt:lpstr>Exploratory Data Analysis</vt:lpstr>
      <vt:lpstr>Analytical Problem</vt:lpstr>
      <vt:lpstr>Analytical Problem</vt:lpstr>
      <vt:lpstr>Analytical Problem</vt:lpstr>
      <vt:lpstr>Analytical Problem</vt:lpstr>
      <vt:lpstr>Analytical Problem</vt:lpstr>
      <vt:lpstr>Analytical Problem</vt:lpstr>
      <vt:lpstr>Data pre-processing</vt:lpstr>
      <vt:lpstr>Cleaning the data using NLP </vt:lpstr>
      <vt:lpstr>Plotting word-cloud for each feature</vt:lpstr>
      <vt:lpstr>Plotting word-cloud for each feature</vt:lpstr>
      <vt:lpstr>Plotting word-cloud for each feature</vt:lpstr>
      <vt:lpstr>MODEL/S DEVELOPMENT AND EVALUATION </vt:lpstr>
      <vt:lpstr>PowerPoint Presentation</vt:lpstr>
      <vt:lpstr>PowerPoint Presentation</vt:lpstr>
      <vt:lpstr>Final Result in a dataframe</vt:lpstr>
      <vt:lpstr>Hyperparameter Tuning</vt:lpstr>
      <vt:lpstr>Plotting AUC_ROC Curve</vt:lpstr>
      <vt:lpstr>Predictions using test data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2022-11-18T06:01:21Z</dcterms:created>
  <dcterms:modified xsi:type="dcterms:W3CDTF">2022-11-18T09:58:26Z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