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32"/>
  </p:handoutMasterIdLst>
  <p:sldIdLst>
    <p:sldId id="375" r:id="rId5"/>
    <p:sldId id="305" r:id="rId6"/>
    <p:sldId id="407" r:id="rId7"/>
    <p:sldId id="408" r:id="rId8"/>
    <p:sldId id="273" r:id="rId9"/>
    <p:sldId id="384" r:id="rId10"/>
    <p:sldId id="303" r:id="rId11"/>
    <p:sldId id="409" r:id="rId12"/>
    <p:sldId id="417" r:id="rId13"/>
    <p:sldId id="418" r:id="rId14"/>
    <p:sldId id="410" r:id="rId15"/>
    <p:sldId id="298" r:id="rId16"/>
    <p:sldId id="419" r:id="rId17"/>
    <p:sldId id="420" r:id="rId18"/>
    <p:sldId id="412" r:id="rId19"/>
    <p:sldId id="406" r:id="rId20"/>
    <p:sldId id="413" r:id="rId21"/>
    <p:sldId id="414" r:id="rId22"/>
    <p:sldId id="415" r:id="rId23"/>
    <p:sldId id="416" r:id="rId24"/>
    <p:sldId id="421" r:id="rId25"/>
    <p:sldId id="422" r:id="rId26"/>
    <p:sldId id="423" r:id="rId27"/>
    <p:sldId id="424" r:id="rId28"/>
    <p:sldId id="304" r:id="rId29"/>
    <p:sldId id="425" r:id="rId30"/>
    <p:sldId id="3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993" autoAdjust="0"/>
  </p:normalViewPr>
  <p:slideViewPr>
    <p:cSldViewPr snapToGrid="0" snapToObjects="1">
      <p:cViewPr varScale="1">
        <p:scale>
          <a:sx n="87" d="100"/>
          <a:sy n="87" d="100"/>
        </p:scale>
        <p:origin x="389" y="58"/>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12/25/2022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6764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Overview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noProof="0" smtClean="0"/>
              <a:t>12/25/2022</a:t>
            </a:fld>
            <a:endParaRPr lang="en-US" noProof="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noProof="0" smtClean="0"/>
              <a:t>‹#›</a:t>
            </a:fld>
            <a:endParaRPr lang="en-US" noProof="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1658836"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165883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165883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871764"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87720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87720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lvl1pPr>
          </a:lstStyle>
          <a:p>
            <a:r>
              <a:rPr lang="en-US" noProof="0" smtClean="0"/>
              <a:t>Click icon to add picture</a:t>
            </a:r>
            <a:endParaRPr lang="en-US" noProof="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089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12/25/2022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667" r:id="rId31"/>
    <p:sldLayoutId id="2147483703" r:id="rId32"/>
    <p:sldLayoutId id="2147483704" r:id="rId33"/>
    <p:sldLayoutId id="2147483705" r:id="rId34"/>
    <p:sldLayoutId id="2147483706" r:id="rId35"/>
    <p:sldLayoutId id="2147483668" r:id="rId36"/>
    <p:sldLayoutId id="2147483700" r:id="rId37"/>
    <p:sldLayoutId id="2147483699" r:id="rId38"/>
    <p:sldLayoutId id="2147483701" r:id="rId39"/>
    <p:sldLayoutId id="2147483702" r:id="rId4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9.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9.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9.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9.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9.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9.xml"/><Relationship Id="rId5" Type="http://schemas.openxmlformats.org/officeDocument/2006/relationships/image" Target="../media/image32.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9.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5286196"/>
            <a:ext cx="4179375" cy="701366"/>
          </a:xfrm>
        </p:spPr>
        <p:txBody>
          <a:bodyPr>
            <a:normAutofit lnSpcReduction="10000"/>
          </a:bodyPr>
          <a:lstStyle/>
          <a:p>
            <a:pPr algn="ctr"/>
            <a:r>
              <a:rPr lang="en-IN" dirty="0"/>
              <a:t>By</a:t>
            </a:r>
            <a:r>
              <a:rPr lang="en-IN" cap="none" dirty="0"/>
              <a:t>:</a:t>
            </a:r>
            <a:endParaRPr lang="en-IN" dirty="0"/>
          </a:p>
          <a:p>
            <a:pPr algn="ctr"/>
            <a:r>
              <a:rPr lang="en-IN" dirty="0" smtClean="0"/>
              <a:t>Roshan Kumar </a:t>
            </a:r>
            <a:r>
              <a:rPr lang="en-IN" dirty="0" err="1" smtClean="0"/>
              <a:t>Verma</a:t>
            </a:r>
            <a:endParaRPr lang="en-IN"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408290" y="966121"/>
            <a:ext cx="5254869" cy="2387600"/>
          </a:xfrm>
        </p:spPr>
        <p:txBody>
          <a:bodyPr>
            <a:normAutofit/>
          </a:bodyPr>
          <a:lstStyle/>
          <a:p>
            <a:r>
              <a:rPr lang="en-IN" b="1" dirty="0" smtClean="0"/>
              <a:t>SPAM Project Report</a:t>
            </a:r>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9854766" y="5145520"/>
            <a:ext cx="1560535" cy="10902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645581" y="163412"/>
            <a:ext cx="9195334" cy="637507"/>
          </a:xfrm>
        </p:spPr>
        <p:txBody>
          <a:bodyPr/>
          <a:lstStyle/>
          <a:p>
            <a:r>
              <a:rPr lang="en-IN" b="1" u="sng" dirty="0" smtClean="0"/>
              <a:t>Analysis vs Density with NLP</a:t>
            </a:r>
            <a:endParaRPr lang="en-IN" u="sng" dirty="0"/>
          </a:p>
        </p:txBody>
      </p:sp>
      <p:pic>
        <p:nvPicPr>
          <p:cNvPr id="3" name="Picture 2"/>
          <p:cNvPicPr>
            <a:picLocks noChangeAspect="1"/>
          </p:cNvPicPr>
          <p:nvPr/>
        </p:nvPicPr>
        <p:blipFill>
          <a:blip r:embed="rId2"/>
          <a:stretch>
            <a:fillRect/>
          </a:stretch>
        </p:blipFill>
        <p:spPr>
          <a:xfrm>
            <a:off x="404206" y="1539647"/>
            <a:ext cx="5563082" cy="4130398"/>
          </a:xfrm>
          <a:prstGeom prst="rect">
            <a:avLst/>
          </a:prstGeom>
        </p:spPr>
      </p:pic>
      <p:pic>
        <p:nvPicPr>
          <p:cNvPr id="4" name="Picture 3"/>
          <p:cNvPicPr>
            <a:picLocks noChangeAspect="1"/>
          </p:cNvPicPr>
          <p:nvPr/>
        </p:nvPicPr>
        <p:blipFill>
          <a:blip r:embed="rId3"/>
          <a:stretch>
            <a:fillRect/>
          </a:stretch>
        </p:blipFill>
        <p:spPr>
          <a:xfrm>
            <a:off x="5967288" y="1478101"/>
            <a:ext cx="5845047" cy="4130398"/>
          </a:xfrm>
          <a:prstGeom prst="rect">
            <a:avLst/>
          </a:prstGeom>
        </p:spPr>
      </p:pic>
    </p:spTree>
    <p:extLst>
      <p:ext uri="{BB962C8B-B14F-4D97-AF65-F5344CB8AC3E}">
        <p14:creationId xmlns:p14="http://schemas.microsoft.com/office/powerpoint/2010/main" val="204850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645581" y="787667"/>
            <a:ext cx="8615042" cy="637507"/>
          </a:xfrm>
        </p:spPr>
        <p:txBody>
          <a:bodyPr/>
          <a:lstStyle/>
          <a:p>
            <a:r>
              <a:rPr lang="en-IN" b="1" dirty="0" smtClean="0"/>
              <a:t>Displaying </a:t>
            </a:r>
            <a:r>
              <a:rPr lang="en-IN" b="1" dirty="0"/>
              <a:t>the </a:t>
            </a:r>
            <a:r>
              <a:rPr lang="en-IN" b="1" dirty="0" smtClean="0"/>
              <a:t>Word-cloud</a:t>
            </a:r>
            <a:r>
              <a:rPr lang="en-US" dirty="0"/>
              <a:t/>
            </a:r>
            <a:br>
              <a:rPr lang="en-US" dirty="0"/>
            </a:br>
            <a:endParaRPr lang="en-IN" u="sng" dirty="0"/>
          </a:p>
        </p:txBody>
      </p:sp>
      <p:pic>
        <p:nvPicPr>
          <p:cNvPr id="5" name="Picture 4" descr="C:\Users\RoshanV\AppData\Local\Microsoft\Windows\INetCache\Content.MSO\12DDD429.tmp"/>
          <p:cNvPicPr/>
          <p:nvPr/>
        </p:nvPicPr>
        <p:blipFill>
          <a:blip r:embed="rId2">
            <a:extLst>
              <a:ext uri="{28A0092B-C50C-407E-A947-70E740481C1C}">
                <a14:useLocalDpi xmlns:a14="http://schemas.microsoft.com/office/drawing/2010/main" val="0"/>
              </a:ext>
            </a:extLst>
          </a:blip>
          <a:srcRect/>
          <a:stretch>
            <a:fillRect/>
          </a:stretch>
        </p:blipFill>
        <p:spPr bwMode="auto">
          <a:xfrm>
            <a:off x="221592" y="1012850"/>
            <a:ext cx="5731510" cy="4001135"/>
          </a:xfrm>
          <a:prstGeom prst="rect">
            <a:avLst/>
          </a:prstGeom>
          <a:noFill/>
          <a:ln>
            <a:noFill/>
          </a:ln>
        </p:spPr>
      </p:pic>
      <p:pic>
        <p:nvPicPr>
          <p:cNvPr id="6" name="Picture 5" descr="C:\Users\RoshanV\AppData\Local\Microsoft\Windows\INetCache\Content.MSO\44C1311F.tmp"/>
          <p:cNvPicPr/>
          <p:nvPr/>
        </p:nvPicPr>
        <p:blipFill>
          <a:blip r:embed="rId3">
            <a:extLst>
              <a:ext uri="{28A0092B-C50C-407E-A947-70E740481C1C}">
                <a14:useLocalDpi xmlns:a14="http://schemas.microsoft.com/office/drawing/2010/main" val="0"/>
              </a:ext>
            </a:extLst>
          </a:blip>
          <a:srcRect/>
          <a:stretch>
            <a:fillRect/>
          </a:stretch>
        </p:blipFill>
        <p:spPr bwMode="auto">
          <a:xfrm>
            <a:off x="6280100" y="2802401"/>
            <a:ext cx="5730875" cy="3855720"/>
          </a:xfrm>
          <a:prstGeom prst="rect">
            <a:avLst/>
          </a:prstGeom>
          <a:noFill/>
          <a:ln>
            <a:noFill/>
          </a:ln>
        </p:spPr>
      </p:pic>
      <p:sp>
        <p:nvSpPr>
          <p:cNvPr id="4" name="TextBox 3"/>
          <p:cNvSpPr txBox="1"/>
          <p:nvPr/>
        </p:nvSpPr>
        <p:spPr>
          <a:xfrm>
            <a:off x="6280100" y="1012850"/>
            <a:ext cx="5580723" cy="1200329"/>
          </a:xfrm>
          <a:prstGeom prst="rect">
            <a:avLst/>
          </a:prstGeom>
          <a:noFill/>
        </p:spPr>
        <p:txBody>
          <a:bodyPr wrap="square" rtlCol="0">
            <a:spAutoFit/>
          </a:bodyPr>
          <a:lstStyle/>
          <a:p>
            <a:r>
              <a:rPr lang="en-US" dirty="0"/>
              <a:t>From the above </a:t>
            </a:r>
            <a:r>
              <a:rPr lang="en-US" dirty="0" err="1"/>
              <a:t>wordclouds</a:t>
            </a:r>
            <a:r>
              <a:rPr lang="en-US" dirty="0"/>
              <a:t>, we can see that the large texts have more weightage in their respective type of comments whereas small texts have the lesser weightages</a:t>
            </a:r>
            <a:endParaRPr lang="en-US" dirty="0"/>
          </a:p>
        </p:txBody>
      </p:sp>
    </p:spTree>
    <p:extLst>
      <p:ext uri="{BB962C8B-B14F-4D97-AF65-F5344CB8AC3E}">
        <p14:creationId xmlns:p14="http://schemas.microsoft.com/office/powerpoint/2010/main" val="391675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p:txBody>
          <a:bodyPr/>
          <a:lstStyle/>
          <a:p>
            <a:r>
              <a:rPr lang="en-IN" dirty="0" smtClean="0"/>
              <a:t>Observing Correlation</a:t>
            </a:r>
            <a:endParaRPr lang="en-US" dirty="0"/>
          </a:p>
        </p:txBody>
      </p:sp>
      <p:sp>
        <p:nvSpPr>
          <p:cNvPr id="16" name="Content Placeholder 15">
            <a:extLst>
              <a:ext uri="{FF2B5EF4-FFF2-40B4-BE49-F238E27FC236}">
                <a16:creationId xmlns:a16="http://schemas.microsoft.com/office/drawing/2014/main" id="{61E23B57-A482-8F4B-9021-86FE326A6D10}"/>
              </a:ext>
            </a:extLst>
          </p:cNvPr>
          <p:cNvSpPr>
            <a:spLocks noGrp="1"/>
          </p:cNvSpPr>
          <p:nvPr>
            <p:ph sz="half" idx="2"/>
          </p:nvPr>
        </p:nvSpPr>
        <p:spPr>
          <a:xfrm>
            <a:off x="9110809" y="3314700"/>
            <a:ext cx="3083682" cy="3543299"/>
          </a:xfrm>
        </p:spPr>
        <p:txBody>
          <a:bodyPr>
            <a:normAutofit/>
          </a:bodyPr>
          <a:lstStyle/>
          <a:p>
            <a:pPr marL="0" indent="0">
              <a:buNone/>
            </a:pPr>
            <a:r>
              <a:rPr lang="en-US" dirty="0"/>
              <a:t>There is multi collinearity between Number </a:t>
            </a:r>
            <a:r>
              <a:rPr lang="en-US" dirty="0" smtClean="0"/>
              <a:t>of sentences, words and  characters.</a:t>
            </a:r>
          </a:p>
          <a:p>
            <a:pPr marL="0" indent="0">
              <a:buNone/>
            </a:pPr>
            <a:endParaRPr lang="en-US" dirty="0"/>
          </a:p>
          <a:p>
            <a:pPr marL="0" indent="0">
              <a:buNone/>
            </a:pPr>
            <a:r>
              <a:rPr lang="en-US" dirty="0"/>
              <a:t>A</a:t>
            </a:r>
            <a:r>
              <a:rPr lang="en-US" dirty="0" smtClean="0"/>
              <a:t>ll </a:t>
            </a:r>
            <a:r>
              <a:rPr lang="en-US" dirty="0"/>
              <a:t>are having some correlation but let's check the same in value mode through </a:t>
            </a:r>
            <a:r>
              <a:rPr lang="en-US" dirty="0" smtClean="0"/>
              <a:t>heat-map.</a:t>
            </a:r>
            <a:endParaRPr lang="en-US" dirty="0"/>
          </a:p>
        </p:txBody>
      </p:sp>
      <p:pic>
        <p:nvPicPr>
          <p:cNvPr id="3" name="Picture 2"/>
          <p:cNvPicPr>
            <a:picLocks noChangeAspect="1"/>
          </p:cNvPicPr>
          <p:nvPr/>
        </p:nvPicPr>
        <p:blipFill>
          <a:blip r:embed="rId2"/>
          <a:stretch>
            <a:fillRect/>
          </a:stretch>
        </p:blipFill>
        <p:spPr>
          <a:xfrm>
            <a:off x="1180000" y="1342197"/>
            <a:ext cx="7458075" cy="5515803"/>
          </a:xfrm>
          <a:prstGeom prst="rect">
            <a:avLst/>
          </a:prstGeom>
        </p:spPr>
      </p:pic>
      <p:pic>
        <p:nvPicPr>
          <p:cNvPr id="4" name="Picture 3"/>
          <p:cNvPicPr>
            <a:picLocks noChangeAspect="1"/>
          </p:cNvPicPr>
          <p:nvPr/>
        </p:nvPicPr>
        <p:blipFill>
          <a:blip r:embed="rId3"/>
          <a:stretch>
            <a:fillRect/>
          </a:stretch>
        </p:blipFill>
        <p:spPr>
          <a:xfrm>
            <a:off x="8523337" y="1347036"/>
            <a:ext cx="3353091" cy="1463167"/>
          </a:xfrm>
          <a:prstGeom prst="rect">
            <a:avLst/>
          </a:prstGeom>
        </p:spPr>
      </p:pic>
    </p:spTree>
    <p:extLst>
      <p:ext uri="{BB962C8B-B14F-4D97-AF65-F5344CB8AC3E}">
        <p14:creationId xmlns:p14="http://schemas.microsoft.com/office/powerpoint/2010/main" val="384328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p:txBody>
          <a:bodyPr/>
          <a:lstStyle/>
          <a:p>
            <a:r>
              <a:rPr lang="en-US" b="1" dirty="0"/>
              <a:t>Data pre-processing</a:t>
            </a:r>
          </a:p>
        </p:txBody>
      </p:sp>
      <p:pic>
        <p:nvPicPr>
          <p:cNvPr id="7" name="Picture 6"/>
          <p:cNvPicPr/>
          <p:nvPr/>
        </p:nvPicPr>
        <p:blipFill>
          <a:blip r:embed="rId2"/>
          <a:stretch>
            <a:fillRect/>
          </a:stretch>
        </p:blipFill>
        <p:spPr>
          <a:xfrm>
            <a:off x="1627320" y="2591877"/>
            <a:ext cx="7701317" cy="4081485"/>
          </a:xfrm>
          <a:prstGeom prst="rect">
            <a:avLst/>
          </a:prstGeom>
        </p:spPr>
      </p:pic>
      <p:pic>
        <p:nvPicPr>
          <p:cNvPr id="8" name="Picture 7"/>
          <p:cNvPicPr/>
          <p:nvPr/>
        </p:nvPicPr>
        <p:blipFill>
          <a:blip r:embed="rId3"/>
          <a:stretch>
            <a:fillRect/>
          </a:stretch>
        </p:blipFill>
        <p:spPr>
          <a:xfrm>
            <a:off x="6030180" y="1342197"/>
            <a:ext cx="5731510" cy="1249680"/>
          </a:xfrm>
          <a:prstGeom prst="rect">
            <a:avLst/>
          </a:prstGeom>
        </p:spPr>
      </p:pic>
    </p:spTree>
    <p:extLst>
      <p:ext uri="{BB962C8B-B14F-4D97-AF65-F5344CB8AC3E}">
        <p14:creationId xmlns:p14="http://schemas.microsoft.com/office/powerpoint/2010/main" val="288444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p:txBody>
          <a:bodyPr/>
          <a:lstStyle/>
          <a:p>
            <a:r>
              <a:rPr lang="en-IN" b="1" dirty="0"/>
              <a:t>Pre-processing using NLP</a:t>
            </a:r>
            <a:endParaRPr lang="en-US" b="1" dirty="0"/>
          </a:p>
        </p:txBody>
      </p:sp>
      <p:pic>
        <p:nvPicPr>
          <p:cNvPr id="5" name="Picture 4"/>
          <p:cNvPicPr/>
          <p:nvPr/>
        </p:nvPicPr>
        <p:blipFill>
          <a:blip r:embed="rId2"/>
          <a:stretch>
            <a:fillRect/>
          </a:stretch>
        </p:blipFill>
        <p:spPr>
          <a:xfrm>
            <a:off x="1627320" y="1450267"/>
            <a:ext cx="6936387" cy="4053718"/>
          </a:xfrm>
          <a:prstGeom prst="rect">
            <a:avLst/>
          </a:prstGeom>
        </p:spPr>
      </p:pic>
    </p:spTree>
    <p:extLst>
      <p:ext uri="{BB962C8B-B14F-4D97-AF65-F5344CB8AC3E}">
        <p14:creationId xmlns:p14="http://schemas.microsoft.com/office/powerpoint/2010/main" val="268100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715790"/>
            <a:ext cx="5281246" cy="2387600"/>
          </a:xfrm>
        </p:spPr>
        <p:txBody>
          <a:bodyPr>
            <a:normAutofit fontScale="90000"/>
          </a:bodyPr>
          <a:lstStyle/>
          <a:p>
            <a:r>
              <a:rPr lang="en-IN" b="1" dirty="0"/>
              <a:t>Model/s Development and Evaluation </a:t>
            </a:r>
            <a:endParaRPr lang="en-IN" dirty="0"/>
          </a:p>
        </p:txBody>
      </p:sp>
    </p:spTree>
    <p:extLst>
      <p:ext uri="{BB962C8B-B14F-4D97-AF65-F5344CB8AC3E}">
        <p14:creationId xmlns:p14="http://schemas.microsoft.com/office/powerpoint/2010/main" val="202509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9" y="1"/>
            <a:ext cx="8524039" cy="680263"/>
          </a:xfrm>
        </p:spPr>
        <p:txBody>
          <a:bodyPr/>
          <a:lstStyle/>
          <a:p>
            <a:r>
              <a:rPr lang="en-US" dirty="0" smtClean="0"/>
              <a:t>K Neighbors Classifier</a:t>
            </a:r>
            <a:endParaRPr lang="en-US" dirty="0"/>
          </a:p>
        </p:txBody>
      </p:sp>
      <p:pic>
        <p:nvPicPr>
          <p:cNvPr id="8" name="Picture 7"/>
          <p:cNvPicPr/>
          <p:nvPr/>
        </p:nvPicPr>
        <p:blipFill>
          <a:blip r:embed="rId4"/>
          <a:stretch>
            <a:fillRect/>
          </a:stretch>
        </p:blipFill>
        <p:spPr>
          <a:xfrm>
            <a:off x="1238250" y="680264"/>
            <a:ext cx="4686300" cy="5979681"/>
          </a:xfrm>
          <a:prstGeom prst="rect">
            <a:avLst/>
          </a:prstGeom>
        </p:spPr>
      </p:pic>
      <p:pic>
        <p:nvPicPr>
          <p:cNvPr id="10" name="Picture 9" descr="C:\Users\RoshanV\AppData\Local\Microsoft\Windows\INetCache\Content.MSO\9A3E546B.tmp"/>
          <p:cNvPicPr/>
          <p:nvPr/>
        </p:nvPicPr>
        <p:blipFill>
          <a:blip r:embed="rId5">
            <a:extLst>
              <a:ext uri="{28A0092B-C50C-407E-A947-70E740481C1C}">
                <a14:useLocalDpi xmlns:a14="http://schemas.microsoft.com/office/drawing/2010/main" val="0"/>
              </a:ext>
            </a:extLst>
          </a:blip>
          <a:srcRect/>
          <a:stretch>
            <a:fillRect/>
          </a:stretch>
        </p:blipFill>
        <p:spPr bwMode="auto">
          <a:xfrm>
            <a:off x="6028481" y="3131991"/>
            <a:ext cx="5731510" cy="3020695"/>
          </a:xfrm>
          <a:prstGeom prst="rect">
            <a:avLst/>
          </a:prstGeom>
          <a:noFill/>
          <a:ln>
            <a:noFill/>
          </a:ln>
        </p:spPr>
      </p:pic>
    </p:spTree>
    <p:extLst>
      <p:ext uri="{BB962C8B-B14F-4D97-AF65-F5344CB8AC3E}">
        <p14:creationId xmlns:p14="http://schemas.microsoft.com/office/powerpoint/2010/main" val="307287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9" y="1"/>
            <a:ext cx="8524039" cy="680263"/>
          </a:xfrm>
        </p:spPr>
        <p:txBody>
          <a:bodyPr/>
          <a:lstStyle/>
          <a:p>
            <a:r>
              <a:rPr lang="en-US" dirty="0" smtClean="0"/>
              <a:t>Logistic Regression</a:t>
            </a:r>
            <a:endParaRPr lang="en-US" dirty="0"/>
          </a:p>
        </p:txBody>
      </p:sp>
      <p:pic>
        <p:nvPicPr>
          <p:cNvPr id="8" name="Picture 7"/>
          <p:cNvPicPr/>
          <p:nvPr/>
        </p:nvPicPr>
        <p:blipFill>
          <a:blip r:embed="rId4"/>
          <a:stretch>
            <a:fillRect/>
          </a:stretch>
        </p:blipFill>
        <p:spPr>
          <a:xfrm>
            <a:off x="1178279" y="680263"/>
            <a:ext cx="5402580" cy="5769431"/>
          </a:xfrm>
          <a:prstGeom prst="rect">
            <a:avLst/>
          </a:prstGeom>
        </p:spPr>
      </p:pic>
      <p:pic>
        <p:nvPicPr>
          <p:cNvPr id="10" name="Picture 9" descr="C:\Users\RoshanV\AppData\Local\Microsoft\Windows\INetCache\Content.MSO\359B6439.tmp"/>
          <p:cNvPicPr/>
          <p:nvPr/>
        </p:nvPicPr>
        <p:blipFill>
          <a:blip r:embed="rId5">
            <a:extLst>
              <a:ext uri="{28A0092B-C50C-407E-A947-70E740481C1C}">
                <a14:useLocalDpi xmlns:a14="http://schemas.microsoft.com/office/drawing/2010/main" val="0"/>
              </a:ext>
            </a:extLst>
          </a:blip>
          <a:srcRect/>
          <a:stretch>
            <a:fillRect/>
          </a:stretch>
        </p:blipFill>
        <p:spPr bwMode="auto">
          <a:xfrm>
            <a:off x="6602839" y="3428999"/>
            <a:ext cx="5567181" cy="3020695"/>
          </a:xfrm>
          <a:prstGeom prst="rect">
            <a:avLst/>
          </a:prstGeom>
          <a:noFill/>
          <a:ln>
            <a:noFill/>
          </a:ln>
        </p:spPr>
      </p:pic>
    </p:spTree>
    <p:extLst>
      <p:ext uri="{BB962C8B-B14F-4D97-AF65-F5344CB8AC3E}">
        <p14:creationId xmlns:p14="http://schemas.microsoft.com/office/powerpoint/2010/main" val="327824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9" y="1"/>
            <a:ext cx="8524039" cy="680263"/>
          </a:xfrm>
        </p:spPr>
        <p:txBody>
          <a:bodyPr/>
          <a:lstStyle/>
          <a:p>
            <a:r>
              <a:rPr lang="en-US" dirty="0" smtClean="0"/>
              <a:t>Decision Tree Classifier</a:t>
            </a:r>
            <a:endParaRPr lang="en-US" dirty="0"/>
          </a:p>
        </p:txBody>
      </p:sp>
      <p:pic>
        <p:nvPicPr>
          <p:cNvPr id="6" name="Picture 5"/>
          <p:cNvPicPr/>
          <p:nvPr/>
        </p:nvPicPr>
        <p:blipFill>
          <a:blip r:embed="rId4"/>
          <a:stretch>
            <a:fillRect/>
          </a:stretch>
        </p:blipFill>
        <p:spPr>
          <a:xfrm>
            <a:off x="1134319" y="595630"/>
            <a:ext cx="4686300" cy="6262370"/>
          </a:xfrm>
          <a:prstGeom prst="rect">
            <a:avLst/>
          </a:prstGeom>
        </p:spPr>
      </p:pic>
      <p:pic>
        <p:nvPicPr>
          <p:cNvPr id="7" name="Picture 6" descr="C:\Users\RoshanV\AppData\Local\Microsoft\Windows\INetCache\Content.MSO\BAFF0095.tmp"/>
          <p:cNvPicPr/>
          <p:nvPr/>
        </p:nvPicPr>
        <p:blipFill>
          <a:blip r:embed="rId5">
            <a:extLst>
              <a:ext uri="{28A0092B-C50C-407E-A947-70E740481C1C}">
                <a14:useLocalDpi xmlns:a14="http://schemas.microsoft.com/office/drawing/2010/main" val="0"/>
              </a:ext>
            </a:extLst>
          </a:blip>
          <a:srcRect/>
          <a:stretch>
            <a:fillRect/>
          </a:stretch>
        </p:blipFill>
        <p:spPr bwMode="auto">
          <a:xfrm>
            <a:off x="6009249" y="3428999"/>
            <a:ext cx="5730240" cy="2804160"/>
          </a:xfrm>
          <a:prstGeom prst="rect">
            <a:avLst/>
          </a:prstGeom>
          <a:noFill/>
          <a:ln>
            <a:noFill/>
          </a:ln>
        </p:spPr>
      </p:pic>
    </p:spTree>
    <p:extLst>
      <p:ext uri="{BB962C8B-B14F-4D97-AF65-F5344CB8AC3E}">
        <p14:creationId xmlns:p14="http://schemas.microsoft.com/office/powerpoint/2010/main" val="46334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9" y="1"/>
            <a:ext cx="8524039" cy="680263"/>
          </a:xfrm>
        </p:spPr>
        <p:txBody>
          <a:bodyPr/>
          <a:lstStyle/>
          <a:p>
            <a:r>
              <a:rPr lang="en-US" dirty="0" smtClean="0"/>
              <a:t>Multinomial NB</a:t>
            </a:r>
            <a:endParaRPr lang="en-US" dirty="0"/>
          </a:p>
        </p:txBody>
      </p:sp>
      <p:pic>
        <p:nvPicPr>
          <p:cNvPr id="7" name="Picture 6"/>
          <p:cNvPicPr/>
          <p:nvPr/>
        </p:nvPicPr>
        <p:blipFill>
          <a:blip r:embed="rId4"/>
          <a:stretch>
            <a:fillRect/>
          </a:stretch>
        </p:blipFill>
        <p:spPr>
          <a:xfrm>
            <a:off x="1134319" y="606961"/>
            <a:ext cx="4800600" cy="6163116"/>
          </a:xfrm>
          <a:prstGeom prst="rect">
            <a:avLst/>
          </a:prstGeom>
        </p:spPr>
      </p:pic>
      <p:pic>
        <p:nvPicPr>
          <p:cNvPr id="8" name="Picture 7" descr="C:\Users\RoshanV\AppData\Local\Microsoft\Windows\INetCache\Content.MSO\472B0BAF.tmp"/>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140783"/>
            <a:ext cx="5731510" cy="3020695"/>
          </a:xfrm>
          <a:prstGeom prst="rect">
            <a:avLst/>
          </a:prstGeom>
          <a:noFill/>
          <a:ln>
            <a:noFill/>
          </a:ln>
        </p:spPr>
      </p:pic>
    </p:spTree>
    <p:extLst>
      <p:ext uri="{BB962C8B-B14F-4D97-AF65-F5344CB8AC3E}">
        <p14:creationId xmlns:p14="http://schemas.microsoft.com/office/powerpoint/2010/main" val="423137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IN" dirty="0" smtClean="0"/>
              <a:t>Introduction</a:t>
            </a:r>
            <a:endParaRPr lang="en-US"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normAutofit fontScale="92500" lnSpcReduction="10000"/>
          </a:bodyPr>
          <a:lstStyle/>
          <a:p>
            <a:r>
              <a:rPr lang="en-US" sz="2000" dirty="0" smtClean="0"/>
              <a:t>Spam </a:t>
            </a:r>
            <a:r>
              <a:rPr lang="en-US" sz="2000" dirty="0"/>
              <a:t>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r>
              <a:rPr lang="en-IN" sz="2000" dirty="0" smtClean="0"/>
              <a:t>These information </a:t>
            </a:r>
            <a:r>
              <a:rPr lang="en-IN" sz="2000" dirty="0"/>
              <a:t>are Gathered from Different Sources:- Spam Email , become a big trouble over the internet. Spam is waste of time, storage space and communication bandwidth. The problem of spam e-mail has been increasing for years. In recent statistics, 40% of all emails are spam which about 15.4 billion email per day and that cost internet users about $355 million per year Knowledge engineering and machine learning are the two general approaches used in e-mail filtering In knowledge engineering approach a set of rules has to be specified according to which emails are categorized as spam or ham. Machine learning approach is more efficient than knowledge engineering approach; it does not require specifying any rules . Instead, a set of training samples, these samples is a set of pre classified e-mail messages. A specific algorithm is then used to learn the classification rules from these e-mail messages. Machine learning approach has been widely studied and there are lots of algorithms can be used in e-mail filtering. They include Naive Bayes, support vector machines, Neural Networks, K-nearest neighbour, Rough sets and the artificial immune system.</a:t>
            </a:r>
            <a:endParaRPr lang="en-US" sz="2000" dirty="0"/>
          </a:p>
          <a:p>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529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9" y="1"/>
            <a:ext cx="9434035" cy="680263"/>
          </a:xfrm>
        </p:spPr>
        <p:txBody>
          <a:bodyPr/>
          <a:lstStyle/>
          <a:p>
            <a:r>
              <a:rPr lang="en-US" dirty="0" smtClean="0"/>
              <a:t>Random Forest Classifier</a:t>
            </a:r>
            <a:endParaRPr lang="en-US" dirty="0"/>
          </a:p>
        </p:txBody>
      </p:sp>
      <p:pic>
        <p:nvPicPr>
          <p:cNvPr id="6" name="Picture 5"/>
          <p:cNvPicPr/>
          <p:nvPr/>
        </p:nvPicPr>
        <p:blipFill>
          <a:blip r:embed="rId4"/>
          <a:stretch>
            <a:fillRect/>
          </a:stretch>
        </p:blipFill>
        <p:spPr>
          <a:xfrm>
            <a:off x="1134319" y="680264"/>
            <a:ext cx="4533900" cy="6177736"/>
          </a:xfrm>
          <a:prstGeom prst="rect">
            <a:avLst/>
          </a:prstGeom>
        </p:spPr>
      </p:pic>
      <p:pic>
        <p:nvPicPr>
          <p:cNvPr id="7" name="Picture 6" descr="C:\Users\RoshanV\AppData\Local\Microsoft\Windows\INetCache\Content.MSO\4DFD94B1.tmp"/>
          <p:cNvPicPr/>
          <p:nvPr/>
        </p:nvPicPr>
        <p:blipFill>
          <a:blip r:embed="rId5">
            <a:extLst>
              <a:ext uri="{28A0092B-C50C-407E-A947-70E740481C1C}">
                <a14:useLocalDpi xmlns:a14="http://schemas.microsoft.com/office/drawing/2010/main" val="0"/>
              </a:ext>
            </a:extLst>
          </a:blip>
          <a:srcRect/>
          <a:stretch>
            <a:fillRect/>
          </a:stretch>
        </p:blipFill>
        <p:spPr bwMode="auto">
          <a:xfrm>
            <a:off x="5851336" y="3263875"/>
            <a:ext cx="5731510" cy="3020695"/>
          </a:xfrm>
          <a:prstGeom prst="rect">
            <a:avLst/>
          </a:prstGeom>
          <a:noFill/>
          <a:ln>
            <a:noFill/>
          </a:ln>
        </p:spPr>
      </p:pic>
    </p:spTree>
    <p:extLst>
      <p:ext uri="{BB962C8B-B14F-4D97-AF65-F5344CB8AC3E}">
        <p14:creationId xmlns:p14="http://schemas.microsoft.com/office/powerpoint/2010/main" val="3206473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9" y="1"/>
            <a:ext cx="9434035" cy="680263"/>
          </a:xfrm>
        </p:spPr>
        <p:txBody>
          <a:bodyPr/>
          <a:lstStyle/>
          <a:p>
            <a:r>
              <a:rPr lang="en-US" dirty="0" err="1"/>
              <a:t>AdaBoostClassifier</a:t>
            </a:r>
            <a:endParaRPr lang="en-US" dirty="0"/>
          </a:p>
        </p:txBody>
      </p:sp>
      <p:pic>
        <p:nvPicPr>
          <p:cNvPr id="5" name="Picture 4"/>
          <p:cNvPicPr/>
          <p:nvPr/>
        </p:nvPicPr>
        <p:blipFill>
          <a:blip r:embed="rId4"/>
          <a:stretch>
            <a:fillRect/>
          </a:stretch>
        </p:blipFill>
        <p:spPr>
          <a:xfrm>
            <a:off x="1134319" y="611358"/>
            <a:ext cx="4785360" cy="6123549"/>
          </a:xfrm>
          <a:prstGeom prst="rect">
            <a:avLst/>
          </a:prstGeom>
        </p:spPr>
      </p:pic>
      <p:pic>
        <p:nvPicPr>
          <p:cNvPr id="7" name="Picture 6" descr="C:\Users\RoshanV\AppData\Local\Microsoft\Windows\INetCache\Content.MSO\BA82AE7.tmp"/>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338733"/>
            <a:ext cx="5730240" cy="2941320"/>
          </a:xfrm>
          <a:prstGeom prst="rect">
            <a:avLst/>
          </a:prstGeom>
          <a:noFill/>
          <a:ln>
            <a:noFill/>
          </a:ln>
        </p:spPr>
      </p:pic>
    </p:spTree>
    <p:extLst>
      <p:ext uri="{BB962C8B-B14F-4D97-AF65-F5344CB8AC3E}">
        <p14:creationId xmlns:p14="http://schemas.microsoft.com/office/powerpoint/2010/main" val="1288977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8" y="1"/>
            <a:ext cx="11057681" cy="680263"/>
          </a:xfrm>
        </p:spPr>
        <p:txBody>
          <a:bodyPr/>
          <a:lstStyle/>
          <a:p>
            <a:r>
              <a:rPr lang="en-US" dirty="0" smtClean="0"/>
              <a:t>Gradient Boosting Classifier</a:t>
            </a:r>
            <a:endParaRPr lang="en-US" dirty="0"/>
          </a:p>
        </p:txBody>
      </p:sp>
      <p:pic>
        <p:nvPicPr>
          <p:cNvPr id="5" name="Picture 4"/>
          <p:cNvPicPr/>
          <p:nvPr/>
        </p:nvPicPr>
        <p:blipFill>
          <a:blip r:embed="rId4"/>
          <a:stretch>
            <a:fillRect/>
          </a:stretch>
        </p:blipFill>
        <p:spPr>
          <a:xfrm>
            <a:off x="1134319" y="611358"/>
            <a:ext cx="4785360" cy="6123549"/>
          </a:xfrm>
          <a:prstGeom prst="rect">
            <a:avLst/>
          </a:prstGeom>
        </p:spPr>
      </p:pic>
      <p:pic>
        <p:nvPicPr>
          <p:cNvPr id="6" name="Picture 5" descr="C:\Users\RoshanV\AppData\Local\Microsoft\Windows\INetCache\Content.MSO\4510BC8D.tmp"/>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281289"/>
            <a:ext cx="5730240" cy="2880360"/>
          </a:xfrm>
          <a:prstGeom prst="rect">
            <a:avLst/>
          </a:prstGeom>
          <a:noFill/>
          <a:ln>
            <a:noFill/>
          </a:ln>
        </p:spPr>
      </p:pic>
    </p:spTree>
    <p:extLst>
      <p:ext uri="{BB962C8B-B14F-4D97-AF65-F5344CB8AC3E}">
        <p14:creationId xmlns:p14="http://schemas.microsoft.com/office/powerpoint/2010/main" val="166671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34318" y="1"/>
            <a:ext cx="11057681" cy="680263"/>
          </a:xfrm>
        </p:spPr>
        <p:txBody>
          <a:bodyPr/>
          <a:lstStyle/>
          <a:p>
            <a:r>
              <a:rPr lang="en-US" dirty="0" smtClean="0"/>
              <a:t>XGB Classifier</a:t>
            </a:r>
            <a:endParaRPr lang="en-US" dirty="0"/>
          </a:p>
        </p:txBody>
      </p:sp>
      <p:pic>
        <p:nvPicPr>
          <p:cNvPr id="6" name="Picture 5"/>
          <p:cNvPicPr/>
          <p:nvPr/>
        </p:nvPicPr>
        <p:blipFill>
          <a:blip r:embed="rId4"/>
          <a:stretch>
            <a:fillRect/>
          </a:stretch>
        </p:blipFill>
        <p:spPr>
          <a:xfrm>
            <a:off x="1134319" y="499696"/>
            <a:ext cx="5731510" cy="6235212"/>
          </a:xfrm>
          <a:prstGeom prst="rect">
            <a:avLst/>
          </a:prstGeom>
        </p:spPr>
      </p:pic>
      <p:pic>
        <p:nvPicPr>
          <p:cNvPr id="7" name="Picture 6" descr="C:\Users\RoshanV\AppData\Local\Microsoft\Windows\INetCache\Content.MSO\85C08B23.tmp"/>
          <p:cNvPicPr/>
          <p:nvPr/>
        </p:nvPicPr>
        <p:blipFill>
          <a:blip r:embed="rId5">
            <a:extLst>
              <a:ext uri="{28A0092B-C50C-407E-A947-70E740481C1C}">
                <a14:useLocalDpi xmlns:a14="http://schemas.microsoft.com/office/drawing/2010/main" val="0"/>
              </a:ext>
            </a:extLst>
          </a:blip>
          <a:srcRect/>
          <a:stretch>
            <a:fillRect/>
          </a:stretch>
        </p:blipFill>
        <p:spPr bwMode="auto">
          <a:xfrm>
            <a:off x="6865828" y="3255082"/>
            <a:ext cx="5326171" cy="3020695"/>
          </a:xfrm>
          <a:prstGeom prst="rect">
            <a:avLst/>
          </a:prstGeom>
          <a:noFill/>
          <a:ln>
            <a:noFill/>
          </a:ln>
        </p:spPr>
      </p:pic>
    </p:spTree>
    <p:extLst>
      <p:ext uri="{BB962C8B-B14F-4D97-AF65-F5344CB8AC3E}">
        <p14:creationId xmlns:p14="http://schemas.microsoft.com/office/powerpoint/2010/main" val="505331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251975" y="668215"/>
            <a:ext cx="10509716" cy="673982"/>
          </a:xfrm>
        </p:spPr>
        <p:txBody>
          <a:bodyPr/>
          <a:lstStyle/>
          <a:p>
            <a:r>
              <a:rPr lang="en-US" b="1" dirty="0"/>
              <a:t>Interpretation of the Results</a:t>
            </a:r>
            <a:r>
              <a:rPr lang="en-US" dirty="0"/>
              <a:t/>
            </a:r>
            <a:br>
              <a:rPr lang="en-US" dirty="0"/>
            </a:br>
            <a:endParaRPr lang="en-US" dirty="0"/>
          </a:p>
        </p:txBody>
      </p:sp>
      <p:sp>
        <p:nvSpPr>
          <p:cNvPr id="22" name="TextBox 21"/>
          <p:cNvSpPr txBox="1"/>
          <p:nvPr/>
        </p:nvSpPr>
        <p:spPr>
          <a:xfrm>
            <a:off x="7526216" y="2441007"/>
            <a:ext cx="4413738" cy="3785652"/>
          </a:xfrm>
          <a:prstGeom prst="rect">
            <a:avLst/>
          </a:prstGeom>
          <a:noFill/>
        </p:spPr>
        <p:txBody>
          <a:bodyPr wrap="square" rtlCol="0">
            <a:spAutoFit/>
          </a:bodyPr>
          <a:lstStyle/>
          <a:p>
            <a:r>
              <a:rPr lang="en-IN" sz="2000" dirty="0"/>
              <a:t>Logistic Regression and Random Forest Classifier showed the best accuracy (98.25%). After running the for loop of classification algorithms and the required metrics, we can see that the best 2 performing algorithms are </a:t>
            </a:r>
            <a:r>
              <a:rPr lang="en-IN" sz="2000" dirty="0" err="1" smtClean="0"/>
              <a:t>Random_Forest_Classifier</a:t>
            </a:r>
            <a:r>
              <a:rPr lang="en-IN" sz="2000" dirty="0" smtClean="0"/>
              <a:t> </a:t>
            </a:r>
            <a:r>
              <a:rPr lang="en-IN" sz="2000" dirty="0"/>
              <a:t>because the loss values are less and their scores are the best among all. Now, we will try </a:t>
            </a:r>
            <a:r>
              <a:rPr lang="en-IN" sz="2000" b="1" dirty="0" err="1"/>
              <a:t>Hyperparameter</a:t>
            </a:r>
            <a:r>
              <a:rPr lang="en-IN" sz="2000" dirty="0"/>
              <a:t> Tuning to find out the best parameters and using them to improve the scores and metrics values.</a:t>
            </a:r>
            <a:endParaRPr lang="en-US" sz="2000" dirty="0"/>
          </a:p>
        </p:txBody>
      </p:sp>
      <p:pic>
        <p:nvPicPr>
          <p:cNvPr id="5" name="Picture 4"/>
          <p:cNvPicPr/>
          <p:nvPr/>
        </p:nvPicPr>
        <p:blipFill>
          <a:blip r:embed="rId2"/>
          <a:stretch>
            <a:fillRect/>
          </a:stretch>
        </p:blipFill>
        <p:spPr>
          <a:xfrm>
            <a:off x="1251975" y="1558876"/>
            <a:ext cx="6212693" cy="4850716"/>
          </a:xfrm>
          <a:prstGeom prst="rect">
            <a:avLst/>
          </a:prstGeom>
        </p:spPr>
      </p:pic>
    </p:spTree>
    <p:extLst>
      <p:ext uri="{BB962C8B-B14F-4D97-AF65-F5344CB8AC3E}">
        <p14:creationId xmlns:p14="http://schemas.microsoft.com/office/powerpoint/2010/main" val="1445674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357483" y="111045"/>
            <a:ext cx="10113030" cy="1002552"/>
          </a:xfrm>
        </p:spPr>
        <p:txBody>
          <a:bodyPr/>
          <a:lstStyle/>
          <a:p>
            <a:r>
              <a:rPr lang="en-IN" b="1" dirty="0"/>
              <a:t>Hyper-parameter Tuning</a:t>
            </a:r>
            <a:endParaRPr lang="en-US" dirty="0"/>
          </a:p>
        </p:txBody>
      </p:sp>
      <p:pic>
        <p:nvPicPr>
          <p:cNvPr id="6" name="Picture 5"/>
          <p:cNvPicPr/>
          <p:nvPr/>
        </p:nvPicPr>
        <p:blipFill>
          <a:blip r:embed="rId2"/>
          <a:stretch>
            <a:fillRect/>
          </a:stretch>
        </p:blipFill>
        <p:spPr>
          <a:xfrm>
            <a:off x="1357483" y="1240596"/>
            <a:ext cx="5351048" cy="5248127"/>
          </a:xfrm>
          <a:prstGeom prst="rect">
            <a:avLst/>
          </a:prstGeom>
        </p:spPr>
      </p:pic>
      <p:pic>
        <p:nvPicPr>
          <p:cNvPr id="7" name="Picture 6"/>
          <p:cNvPicPr/>
          <p:nvPr/>
        </p:nvPicPr>
        <p:blipFill>
          <a:blip r:embed="rId3"/>
          <a:stretch>
            <a:fillRect/>
          </a:stretch>
        </p:blipFill>
        <p:spPr>
          <a:xfrm>
            <a:off x="6708532" y="1240596"/>
            <a:ext cx="5436976" cy="5617404"/>
          </a:xfrm>
          <a:prstGeom prst="rect">
            <a:avLst/>
          </a:prstGeom>
        </p:spPr>
      </p:pic>
    </p:spTree>
    <p:extLst>
      <p:ext uri="{BB962C8B-B14F-4D97-AF65-F5344CB8AC3E}">
        <p14:creationId xmlns:p14="http://schemas.microsoft.com/office/powerpoint/2010/main" val="1098878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357483" y="111045"/>
            <a:ext cx="10113030" cy="1002552"/>
          </a:xfrm>
        </p:spPr>
        <p:txBody>
          <a:bodyPr/>
          <a:lstStyle/>
          <a:p>
            <a:r>
              <a:rPr lang="en-IN" b="1" dirty="0" smtClean="0"/>
              <a:t>Conclusion</a:t>
            </a:r>
            <a:endParaRPr lang="en-US" dirty="0"/>
          </a:p>
        </p:txBody>
      </p:sp>
      <p:sp>
        <p:nvSpPr>
          <p:cNvPr id="2" name="Rectangle 1"/>
          <p:cNvSpPr/>
          <p:nvPr/>
        </p:nvSpPr>
        <p:spPr>
          <a:xfrm>
            <a:off x="7491045" y="1113597"/>
            <a:ext cx="4299439" cy="2308324"/>
          </a:xfrm>
          <a:prstGeom prst="rect">
            <a:avLst/>
          </a:prstGeom>
        </p:spPr>
        <p:txBody>
          <a:bodyPr wrap="square">
            <a:spAutoFit/>
          </a:bodyPr>
          <a:lstStyle/>
          <a:p>
            <a:r>
              <a:rPr lang="en-US" dirty="0">
                <a:solidFill>
                  <a:srgbClr val="000000"/>
                </a:solidFill>
                <a:latin typeface="Helvetica Neue"/>
              </a:rPr>
              <a:t>We converted all the text to lower case and made a bag of words. Counted the frequency of each word and chose 3,000 most frequent word Make a feature set that is simply a sequence of True, False based on whether the data set contains word in "frequent word" set or not.</a:t>
            </a:r>
            <a:endParaRPr lang="en-US" dirty="0"/>
          </a:p>
        </p:txBody>
      </p:sp>
      <p:pic>
        <p:nvPicPr>
          <p:cNvPr id="4" name="Picture 3"/>
          <p:cNvPicPr>
            <a:picLocks noChangeAspect="1"/>
          </p:cNvPicPr>
          <p:nvPr/>
        </p:nvPicPr>
        <p:blipFill>
          <a:blip r:embed="rId2"/>
          <a:stretch>
            <a:fillRect/>
          </a:stretch>
        </p:blipFill>
        <p:spPr>
          <a:xfrm>
            <a:off x="1357483" y="2111817"/>
            <a:ext cx="6073754" cy="3462506"/>
          </a:xfrm>
          <a:prstGeom prst="rect">
            <a:avLst/>
          </a:prstGeom>
        </p:spPr>
      </p:pic>
    </p:spTree>
    <p:extLst>
      <p:ext uri="{BB962C8B-B14F-4D97-AF65-F5344CB8AC3E}">
        <p14:creationId xmlns:p14="http://schemas.microsoft.com/office/powerpoint/2010/main" val="2804166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pic>
        <p:nvPicPr>
          <p:cNvPr id="6148" name="Picture 4" descr="Thank You Presentation Images | Template Presentation | Sample of PPT  Presentation | Presentation Background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27" y="0"/>
            <a:ext cx="1106927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9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IN" dirty="0" smtClean="0"/>
              <a:t>Problem Statement</a:t>
            </a:r>
            <a:endParaRPr lang="en-US"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pPr marL="285750" indent="-285750">
              <a:buFont typeface="Arial" panose="020B0604020202020204" pitchFamily="34" charset="0"/>
              <a:buChar char="•"/>
            </a:pPr>
            <a:r>
              <a:rPr lang="en-US" sz="2000" dirty="0" smtClean="0"/>
              <a:t>The </a:t>
            </a:r>
            <a:r>
              <a:rPr lang="en-US" sz="2000" dirty="0"/>
              <a:t>SMS Spam Collection is a set of SMS tagged messages that have been collected for SMS Spam research. It contains one set of SMS messages in English of 5,574 messages, tagged according being ham (legitimate) or spam</a:t>
            </a:r>
            <a:r>
              <a:rPr lang="en-US" sz="2000" dirty="0" smtClean="0"/>
              <a:t>.</a:t>
            </a:r>
          </a:p>
          <a:p>
            <a:pPr marL="285750" indent="-285750">
              <a:buFont typeface="Arial" panose="020B0604020202020204" pitchFamily="34" charset="0"/>
              <a:buChar char="•"/>
            </a:pPr>
            <a:r>
              <a:rPr lang="en-IN" sz="2000" dirty="0"/>
              <a:t>A collection of 5573 rows SMS spam messages was manually extracted from the Grumble text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US" sz="2000" dirty="0"/>
          </a:p>
          <a:p>
            <a:endParaRPr lang="en-US" sz="2000" dirty="0"/>
          </a:p>
          <a:p>
            <a:endParaRPr lang="en-US" sz="2000" dirty="0" smtClean="0"/>
          </a:p>
          <a:p>
            <a:endParaRPr lang="en-US" dirty="0"/>
          </a:p>
        </p:txBody>
      </p:sp>
    </p:spTree>
    <p:extLst>
      <p:ext uri="{BB962C8B-B14F-4D97-AF65-F5344CB8AC3E}">
        <p14:creationId xmlns:p14="http://schemas.microsoft.com/office/powerpoint/2010/main" val="360563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IN" b="1" dirty="0"/>
              <a:t>Data Sources and their formats</a:t>
            </a:r>
            <a:endParaRPr lang="en-IN"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2" y="1507067"/>
            <a:ext cx="10134371" cy="3170442"/>
          </a:xfrm>
        </p:spPr>
        <p:txBody>
          <a:bodyPr>
            <a:normAutofit fontScale="92500" lnSpcReduction="10000"/>
          </a:bodyPr>
          <a:lstStyle/>
          <a:p>
            <a:pPr marL="342900" indent="-342900">
              <a:buFont typeface="Arial" panose="020B0604020202020204" pitchFamily="34" charset="0"/>
              <a:buChar char="•"/>
            </a:pPr>
            <a:r>
              <a:rPr lang="en-IN" sz="2000" dirty="0" smtClean="0"/>
              <a:t>A </a:t>
            </a:r>
            <a:r>
              <a:rPr lang="en-IN" sz="2000" dirty="0"/>
              <a:t>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r>
              <a:rPr lang="en-IN" sz="2000" dirty="0" smtClean="0"/>
              <a:t>.</a:t>
            </a:r>
          </a:p>
          <a:p>
            <a:pPr marL="342900" indent="-342900">
              <a:buFont typeface="Arial" panose="020B0604020202020204" pitchFamily="34" charset="0"/>
              <a:buChar char="•"/>
            </a:pPr>
            <a:r>
              <a:rPr lang="en-IN" sz="2000" dirty="0"/>
              <a:t>The files contain one message per line. Each line is composed by two columns: v1 contains the label (ham or spam) and v2 contains the raw text. This corpus has been collected from free or free for research sources at the Internet</a:t>
            </a:r>
            <a:r>
              <a:rPr lang="en-IN" sz="2000" dirty="0" smtClean="0"/>
              <a:t>.</a:t>
            </a:r>
            <a:endParaRPr lang="en-US" sz="2000" dirty="0"/>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smtClean="0"/>
              <a:t>Below </a:t>
            </a:r>
            <a:r>
              <a:rPr lang="en-IN" sz="2000" dirty="0" smtClean="0"/>
              <a:t>is the shape of the data which is provided to us .</a:t>
            </a:r>
          </a:p>
          <a:p>
            <a:pPr marL="342900" indent="-342900">
              <a:buFont typeface="Arial" panose="020B0604020202020204" pitchFamily="34" charset="0"/>
              <a:buChar char="•"/>
            </a:pPr>
            <a:endParaRPr lang="en-IN" sz="2000" dirty="0"/>
          </a:p>
        </p:txBody>
      </p:sp>
      <p:pic>
        <p:nvPicPr>
          <p:cNvPr id="5" name="Picture 4"/>
          <p:cNvPicPr>
            <a:picLocks noChangeAspect="1"/>
          </p:cNvPicPr>
          <p:nvPr/>
        </p:nvPicPr>
        <p:blipFill>
          <a:blip r:embed="rId2"/>
          <a:stretch>
            <a:fillRect/>
          </a:stretch>
        </p:blipFill>
        <p:spPr>
          <a:xfrm>
            <a:off x="3439990" y="4677509"/>
            <a:ext cx="3585063" cy="609600"/>
          </a:xfrm>
          <a:prstGeom prst="rect">
            <a:avLst/>
          </a:prstGeom>
        </p:spPr>
      </p:pic>
    </p:spTree>
    <p:extLst>
      <p:ext uri="{BB962C8B-B14F-4D97-AF65-F5344CB8AC3E}">
        <p14:creationId xmlns:p14="http://schemas.microsoft.com/office/powerpoint/2010/main" val="289572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a:xfrm>
            <a:off x="6338806" y="178872"/>
            <a:ext cx="5014993" cy="2806511"/>
          </a:xfrm>
        </p:spPr>
        <p:txBody>
          <a:bodyPr/>
          <a:lstStyle/>
          <a:p>
            <a:pPr marL="0" indent="0">
              <a:buNone/>
            </a:pPr>
            <a:r>
              <a:rPr lang="en-US" dirty="0"/>
              <a:t>A collection of 5573 rows SMS spam messages was manually extracted from the Grumble text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p>
        </p:txBody>
      </p:sp>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a:xfrm>
            <a:off x="1345223" y="339644"/>
            <a:ext cx="4358153" cy="2806512"/>
          </a:xfrm>
        </p:spPr>
        <p:txBody>
          <a:bodyPr/>
          <a:lstStyle/>
          <a:p>
            <a:r>
              <a:rPr lang="en-US" dirty="0" smtClean="0"/>
              <a:t>Data Description</a:t>
            </a:r>
            <a:endParaRPr lang="en-US" dirty="0"/>
          </a:p>
        </p:txBody>
      </p:sp>
      <p:pic>
        <p:nvPicPr>
          <p:cNvPr id="5" name="Picture 4"/>
          <p:cNvPicPr/>
          <p:nvPr/>
        </p:nvPicPr>
        <p:blipFill>
          <a:blip r:embed="rId2"/>
          <a:stretch>
            <a:fillRect/>
          </a:stretch>
        </p:blipFill>
        <p:spPr>
          <a:xfrm>
            <a:off x="1345222" y="2820841"/>
            <a:ext cx="8379069" cy="3825240"/>
          </a:xfrm>
          <a:prstGeom prst="rect">
            <a:avLst/>
          </a:prstGeom>
        </p:spPr>
      </p:pic>
    </p:spTree>
    <p:extLst>
      <p:ext uri="{BB962C8B-B14F-4D97-AF65-F5344CB8AC3E}">
        <p14:creationId xmlns:p14="http://schemas.microsoft.com/office/powerpoint/2010/main" val="216782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715790"/>
            <a:ext cx="5281246" cy="2387600"/>
          </a:xfrm>
        </p:spPr>
        <p:txBody>
          <a:bodyPr/>
          <a:lstStyle/>
          <a:p>
            <a:r>
              <a:rPr lang="en-US" dirty="0" smtClean="0">
                <a:solidFill>
                  <a:schemeClr val="bg1"/>
                </a:solidFill>
              </a:rPr>
              <a:t>Data </a:t>
            </a:r>
            <a:r>
              <a:rPr lang="en-IN" b="1" dirty="0"/>
              <a:t>Visualizations</a:t>
            </a:r>
            <a:endParaRPr lang="en-US" dirty="0">
              <a:solidFill>
                <a:schemeClr val="bg1"/>
              </a:solidFill>
            </a:endParaRPr>
          </a:p>
        </p:txBody>
      </p:sp>
    </p:spTree>
    <p:extLst>
      <p:ext uri="{BB962C8B-B14F-4D97-AF65-F5344CB8AC3E}">
        <p14:creationId xmlns:p14="http://schemas.microsoft.com/office/powerpoint/2010/main" val="406786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645581" y="2062551"/>
            <a:ext cx="3289100" cy="637507"/>
          </a:xfrm>
        </p:spPr>
        <p:txBody>
          <a:bodyPr/>
          <a:lstStyle/>
          <a:p>
            <a:r>
              <a:rPr lang="en-IN" b="1" u="sng" dirty="0"/>
              <a:t>univariate analysis</a:t>
            </a:r>
            <a:endParaRPr lang="en-IN" u="sng" dirty="0"/>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645581" y="3208030"/>
            <a:ext cx="3289100" cy="3060885"/>
          </a:xfrm>
        </p:spPr>
        <p:txBody>
          <a:bodyPr>
            <a:noAutofit/>
          </a:bodyPr>
          <a:lstStyle/>
          <a:p>
            <a:r>
              <a:rPr lang="en-IN" sz="2000" dirty="0"/>
              <a:t>87%ham and 13%spam messages present in the dataset</a:t>
            </a:r>
            <a:endParaRPr lang="en-US" sz="2000" dirty="0"/>
          </a:p>
        </p:txBody>
      </p:sp>
      <p:pic>
        <p:nvPicPr>
          <p:cNvPr id="6" name="Picture 5"/>
          <p:cNvPicPr/>
          <p:nvPr/>
        </p:nvPicPr>
        <p:blipFill>
          <a:blip r:embed="rId2"/>
          <a:stretch>
            <a:fillRect/>
          </a:stretch>
        </p:blipFill>
        <p:spPr>
          <a:xfrm>
            <a:off x="5718468" y="1308"/>
            <a:ext cx="5731510" cy="2698750"/>
          </a:xfrm>
          <a:prstGeom prst="rect">
            <a:avLst/>
          </a:prstGeom>
        </p:spPr>
      </p:pic>
      <p:pic>
        <p:nvPicPr>
          <p:cNvPr id="7" name="Picture 6"/>
          <p:cNvPicPr/>
          <p:nvPr/>
        </p:nvPicPr>
        <p:blipFill>
          <a:blip r:embed="rId3"/>
          <a:stretch>
            <a:fillRect/>
          </a:stretch>
        </p:blipFill>
        <p:spPr>
          <a:xfrm>
            <a:off x="6591593" y="2700058"/>
            <a:ext cx="3985260" cy="4157942"/>
          </a:xfrm>
          <a:prstGeom prst="rect">
            <a:avLst/>
          </a:prstGeom>
        </p:spPr>
      </p:pic>
    </p:spTree>
    <p:extLst>
      <p:ext uri="{BB962C8B-B14F-4D97-AF65-F5344CB8AC3E}">
        <p14:creationId xmlns:p14="http://schemas.microsoft.com/office/powerpoint/2010/main" val="348069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645581" y="2062551"/>
            <a:ext cx="3289100" cy="637507"/>
          </a:xfrm>
        </p:spPr>
        <p:txBody>
          <a:bodyPr/>
          <a:lstStyle/>
          <a:p>
            <a:r>
              <a:rPr lang="en-IN" b="1" u="sng" dirty="0"/>
              <a:t>univariate analysis</a:t>
            </a:r>
            <a:endParaRPr lang="en-IN" u="sng" dirty="0"/>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645581" y="3208030"/>
            <a:ext cx="3289100" cy="3060885"/>
          </a:xfrm>
        </p:spPr>
        <p:txBody>
          <a:bodyPr>
            <a:noAutofit/>
          </a:bodyPr>
          <a:lstStyle/>
          <a:p>
            <a:r>
              <a:rPr lang="en-IN" sz="2000" dirty="0"/>
              <a:t>Spam messages found to lengthier than ham messages</a:t>
            </a:r>
            <a:endParaRPr lang="en-US" sz="2000" dirty="0"/>
          </a:p>
        </p:txBody>
      </p:sp>
      <p:pic>
        <p:nvPicPr>
          <p:cNvPr id="5" name="Picture 4"/>
          <p:cNvPicPr/>
          <p:nvPr/>
        </p:nvPicPr>
        <p:blipFill>
          <a:blip r:embed="rId2"/>
          <a:stretch>
            <a:fillRect/>
          </a:stretch>
        </p:blipFill>
        <p:spPr>
          <a:xfrm>
            <a:off x="4934682" y="692252"/>
            <a:ext cx="6882180" cy="5145840"/>
          </a:xfrm>
          <a:prstGeom prst="rect">
            <a:avLst/>
          </a:prstGeom>
        </p:spPr>
      </p:pic>
    </p:spTree>
    <p:extLst>
      <p:ext uri="{BB962C8B-B14F-4D97-AF65-F5344CB8AC3E}">
        <p14:creationId xmlns:p14="http://schemas.microsoft.com/office/powerpoint/2010/main" val="305935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645581" y="163412"/>
            <a:ext cx="9195334" cy="637507"/>
          </a:xfrm>
        </p:spPr>
        <p:txBody>
          <a:bodyPr/>
          <a:lstStyle/>
          <a:p>
            <a:r>
              <a:rPr lang="en-IN" b="1" u="sng" dirty="0" smtClean="0"/>
              <a:t>Analysis using Words with NLP</a:t>
            </a:r>
            <a:endParaRPr lang="en-IN" u="sng" dirty="0"/>
          </a:p>
        </p:txBody>
      </p:sp>
      <p:pic>
        <p:nvPicPr>
          <p:cNvPr id="6" name="Picture 5" descr="C:\Users\RoshanV\AppData\Local\Microsoft\Windows\INetCache\Content.MSO\5911F785.tmp"/>
          <p:cNvPicPr/>
          <p:nvPr/>
        </p:nvPicPr>
        <p:blipFill>
          <a:blip r:embed="rId2">
            <a:extLst>
              <a:ext uri="{28A0092B-C50C-407E-A947-70E740481C1C}">
                <a14:useLocalDpi xmlns:a14="http://schemas.microsoft.com/office/drawing/2010/main" val="0"/>
              </a:ext>
            </a:extLst>
          </a:blip>
          <a:srcRect/>
          <a:stretch>
            <a:fillRect/>
          </a:stretch>
        </p:blipFill>
        <p:spPr bwMode="auto">
          <a:xfrm>
            <a:off x="1645581" y="800919"/>
            <a:ext cx="6057900" cy="4985001"/>
          </a:xfrm>
          <a:prstGeom prst="rect">
            <a:avLst/>
          </a:prstGeom>
          <a:noFill/>
          <a:ln>
            <a:noFill/>
          </a:ln>
        </p:spPr>
      </p:pic>
    </p:spTree>
    <p:extLst>
      <p:ext uri="{BB962C8B-B14F-4D97-AF65-F5344CB8AC3E}">
        <p14:creationId xmlns:p14="http://schemas.microsoft.com/office/powerpoint/2010/main" val="2406670508"/>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Modern Clean Sophisticated_01_AS - v6" id="{0AA3A176-5614-4CF7-97C7-387B0FB7AD04}" vid="{229230A5-5D58-4AD6-A6F9-E951DED42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045008-BD42-4B24-A6F5-0E1C58790533}">
  <ds:schemaRefs>
    <ds:schemaRef ds:uri="http://schemas.microsoft.com/office/2006/documentManagement/types"/>
    <ds:schemaRef ds:uri="http://purl.org/dc/terms/"/>
    <ds:schemaRef ds:uri="http://schemas.microsoft.com/office/infopath/2007/PartnerControls"/>
    <ds:schemaRef ds:uri="http://purl.org/dc/dcmitype/"/>
    <ds:schemaRef ds:uri="71af3243-3dd4-4a8d-8c0d-dd76da1f02a5"/>
    <ds:schemaRef ds:uri="http://schemas.microsoft.com/office/2006/metadata/properties"/>
    <ds:schemaRef ds:uri="http://www.w3.org/XML/1998/namespace"/>
    <ds:schemaRef ds:uri="http://purl.org/dc/elements/1.1/"/>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11A621F2-4F72-4D03-9533-F4606037C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B52848-9F15-412E-907E-592D80B16D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895</Words>
  <Application>Microsoft Office PowerPoint</Application>
  <PresentationFormat>Widescreen</PresentationFormat>
  <Paragraphs>47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Helvetica Neue</vt:lpstr>
      <vt:lpstr>Sagona ExtraLight</vt:lpstr>
      <vt:lpstr>Speak Pro</vt:lpstr>
      <vt:lpstr>Office Theme</vt:lpstr>
      <vt:lpstr>SPAM Project Report</vt:lpstr>
      <vt:lpstr>Introduction</vt:lpstr>
      <vt:lpstr>Problem Statement</vt:lpstr>
      <vt:lpstr>Data Sources and their formats</vt:lpstr>
      <vt:lpstr>Data Description</vt:lpstr>
      <vt:lpstr>Data Visualizations</vt:lpstr>
      <vt:lpstr>univariate analysis</vt:lpstr>
      <vt:lpstr>univariate analysis</vt:lpstr>
      <vt:lpstr>Analysis using Words with NLP</vt:lpstr>
      <vt:lpstr>Analysis vs Density with NLP</vt:lpstr>
      <vt:lpstr>Displaying the Word-cloud </vt:lpstr>
      <vt:lpstr>Observing Correlation</vt:lpstr>
      <vt:lpstr>Data pre-processing</vt:lpstr>
      <vt:lpstr>Pre-processing using NLP</vt:lpstr>
      <vt:lpstr>Model/s Development and Evaluation </vt:lpstr>
      <vt:lpstr>K Neighbors Classifier</vt:lpstr>
      <vt:lpstr>Logistic Regression</vt:lpstr>
      <vt:lpstr>Decision Tree Classifier</vt:lpstr>
      <vt:lpstr>Multinomial NB</vt:lpstr>
      <vt:lpstr>Random Forest Classifier</vt:lpstr>
      <vt:lpstr>AdaBoostClassifier</vt:lpstr>
      <vt:lpstr>Gradient Boosting Classifier</vt:lpstr>
      <vt:lpstr>XGB Classifier</vt:lpstr>
      <vt:lpstr>Interpretation of the Results </vt:lpstr>
      <vt:lpstr>Hyper-parameter Tuning</vt:lpstr>
      <vt:lpstr>Conclusion</vt:lpstr>
      <vt:lpstr>Slide title 29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2022-10-17T15:44:40Z</dcterms:created>
  <dcterms:modified xsi:type="dcterms:W3CDTF">2022-12-25T16:24:24Z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