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Garamond"/>
      <p:regular r:id="rId20"/>
      <p:bold r:id="rId21"/>
      <p:italic r:id="rId22"/>
      <p:boldItalic r:id="rId23"/>
    </p:embeddedFont>
    <p:embeddedFont>
      <p:font typeface="Arial Narr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411C25-9AD3-4F63-A823-D5F8535E387A}">
  <a:tblStyle styleId="{46411C25-9AD3-4F63-A823-D5F8535E3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ArialNarrow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Narrow-italic.fntdata"/><Relationship Id="rId25" Type="http://schemas.openxmlformats.org/officeDocument/2006/relationships/font" Target="fonts/ArialNarrow-bold.fntdata"/><Relationship Id="rId27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1f4a71c65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1f4a71c65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1f4a71c65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1f4a71c6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1f4a71c6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c1f4a71c65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3918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524000" y="2032145"/>
            <a:ext cx="9144000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>
            <p:ph idx="2" type="pic"/>
          </p:nvPr>
        </p:nvSpPr>
        <p:spPr>
          <a:xfrm>
            <a:off x="936516" y="956441"/>
            <a:ext cx="10417284" cy="534275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550150" y="6299200"/>
            <a:ext cx="38735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987425"/>
            <a:ext cx="4138612" cy="1429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5183188" y="987425"/>
            <a:ext cx="6172200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839788" y="2571750"/>
            <a:ext cx="4138612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7550150" y="6324600"/>
            <a:ext cx="38735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935421" y="956440"/>
            <a:ext cx="4011228" cy="1166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/>
          <p:nvPr>
            <p:ph idx="2" type="pic"/>
          </p:nvPr>
        </p:nvSpPr>
        <p:spPr>
          <a:xfrm>
            <a:off x="5162167" y="956441"/>
            <a:ext cx="6172200" cy="532370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935420" y="2291254"/>
            <a:ext cx="4011229" cy="398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7550150" y="6280150"/>
            <a:ext cx="38735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1850" y="1838948"/>
            <a:ext cx="105156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944217" y="1351721"/>
            <a:ext cx="105555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944217" y="4228203"/>
            <a:ext cx="105555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  <a:defRPr b="0" i="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20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18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16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1400"/>
              <a:buChar char="•"/>
              <a:defRPr b="0" i="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7550150" y="6254750"/>
            <a:ext cx="3873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207617" y="1170297"/>
            <a:ext cx="2316923" cy="215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974035" y="1170297"/>
            <a:ext cx="10379765" cy="4683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Garamond"/>
              <a:buNone/>
              <a:defRPr b="0" i="0" sz="60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1850" y="4677103"/>
            <a:ext cx="10515600" cy="141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936516" y="2438399"/>
            <a:ext cx="5083284" cy="3829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2438399"/>
            <a:ext cx="5181600" cy="3829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935420" y="882869"/>
            <a:ext cx="10419967" cy="80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935421" y="1839309"/>
            <a:ext cx="5062154" cy="66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935421" y="2653695"/>
            <a:ext cx="5062154" cy="3607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172200" y="1839309"/>
            <a:ext cx="5183188" cy="665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6172200" y="2653695"/>
            <a:ext cx="5183188" cy="360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5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936516" y="5973418"/>
            <a:ext cx="6467584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936516" y="956441"/>
            <a:ext cx="10417284" cy="486788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936516" y="5973418"/>
            <a:ext cx="6524734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>
            <p:ph idx="2" type="pic"/>
          </p:nvPr>
        </p:nvSpPr>
        <p:spPr>
          <a:xfrm>
            <a:off x="936516" y="956441"/>
            <a:ext cx="10417284" cy="486788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07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936516" y="730089"/>
            <a:ext cx="1125548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50924" y="471954"/>
            <a:ext cx="3880944" cy="160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936516" y="388502"/>
            <a:ext cx="1125548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474" y="160495"/>
            <a:ext cx="804042" cy="8040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>
            <a:off x="936516" y="6652668"/>
            <a:ext cx="10417284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073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8200" y="1820015"/>
            <a:ext cx="10515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38200" y="2697162"/>
            <a:ext cx="105156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4"/>
          <p:cNvCxnSpPr/>
          <p:nvPr/>
        </p:nvCxnSpPr>
        <p:spPr>
          <a:xfrm>
            <a:off x="956394" y="730089"/>
            <a:ext cx="11255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956394" y="388502"/>
            <a:ext cx="11255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50924" y="472981"/>
            <a:ext cx="3880944" cy="17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474" y="157274"/>
            <a:ext cx="804043" cy="8040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524000" y="33918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Presenters’ Names: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Rahul Sampagaon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Roshan Mangalani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Dhanasekar</a:t>
            </a:r>
            <a:r>
              <a:rPr lang="en-US" sz="1600"/>
              <a:t> Ravi Jayanthi</a:t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1524000" y="2032145"/>
            <a:ext cx="9144000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Face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936516" y="1170297"/>
            <a:ext cx="104172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{46411C25-9AD3-4F63-A823-D5F8535E387A}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SVM without augmentation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0.335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0.658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lda + 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lda + knn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pca + lda + 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0.858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Scaler + pca + lda + 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0.916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936516" y="1170297"/>
            <a:ext cx="104172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Key Learnings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Data preprocessing - proper techniques can double your accuracy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Feature Extraction -  PCA before any </a:t>
            </a:r>
            <a:r>
              <a:rPr lang="en-US"/>
              <a:t>traditional</a:t>
            </a:r>
            <a:r>
              <a:rPr lang="en-US"/>
              <a:t> algorithm (svm, knn,..) reduces the 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Model selection - SVM model outperformed knn, naive bayes and others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31850" y="1838948"/>
            <a:ext cx="105156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944217" y="1351721"/>
            <a:ext cx="105555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Challenges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36516" y="2449386"/>
            <a:ext cx="10417284" cy="1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Not enough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Images of different sizes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Not properly cropped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006366" y="4099355"/>
            <a:ext cx="10417284" cy="88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936516" y="5036074"/>
            <a:ext cx="10417284" cy="66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Data Preprocessing: Image augmentation and cleaning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Workflow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B30738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0" y="2524875"/>
            <a:ext cx="11978101" cy="31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Image Augmentation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Goal is to generate quantity and diversity in dataset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693" y="3211580"/>
            <a:ext cx="8085364" cy="290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Face Detection and cropping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Detect the face in the image and crop the image only to that 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Helps remove unwanted background features which could present themselves as noise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Used DeepFace for face extraction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2897" y="4213274"/>
            <a:ext cx="3360659" cy="183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705866" y="2600322"/>
            <a:ext cx="10417200" cy="114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Building The Model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936516" y="1170297"/>
            <a:ext cx="10417200" cy="114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of Preprocessing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1048700" y="2758575"/>
            <a:ext cx="103050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SVM accuracy without Augmentation - </a:t>
            </a:r>
            <a:r>
              <a:rPr lang="en-US" sz="2400">
                <a:solidFill>
                  <a:srgbClr val="595959"/>
                </a:solidFill>
              </a:rPr>
              <a:t>0.335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SVM accuracy with Augmentation - 0.658</a:t>
            </a:r>
            <a:endParaRPr sz="34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936516" y="1170297"/>
            <a:ext cx="104172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936516" y="2449386"/>
            <a:ext cx="10417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Extract features from the image data which are to be fed to the ML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PCA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30738"/>
              </a:buClr>
              <a:buSzPts val="2400"/>
              <a:buChar char="•"/>
            </a:pPr>
            <a:r>
              <a:rPr lang="en-US"/>
              <a:t>LDA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936516" y="1170297"/>
            <a:ext cx="104172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/>
              <a:t>Machine Learning Pipeline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1033325" y="2666325"/>
            <a:ext cx="10320300" cy="3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Pipeline model used with 4 stages</a:t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AutoNum type="arabicPeriod"/>
            </a:pPr>
            <a:r>
              <a:rPr lang="en-US" sz="240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Standard scaler</a:t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AutoNum type="arabicPeriod"/>
            </a:pPr>
            <a:r>
              <a:rPr lang="en-US" sz="240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PCA</a:t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AutoNum type="arabicPeriod"/>
            </a:pPr>
            <a:r>
              <a:rPr lang="en-US" sz="240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LDA</a:t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 Narrow"/>
              <a:buAutoNum type="arabicPeriod"/>
            </a:pPr>
            <a:r>
              <a:rPr lang="en-US" sz="2400">
                <a:solidFill>
                  <a:srgbClr val="595959"/>
                </a:solidFill>
                <a:latin typeface="Arial Narrow"/>
                <a:ea typeface="Arial Narrow"/>
                <a:cs typeface="Arial Narrow"/>
                <a:sym typeface="Arial Narrow"/>
              </a:rPr>
              <a:t>SVM</a:t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