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62578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27149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958535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6410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93934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521317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406148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451392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3536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1315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28815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66849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B45AB-C392-4975-B92A-6BF9CEB81D9F}" type="datetimeFigureOut">
              <a:rPr lang="en-IN" smtClean="0"/>
              <a:t>09-02-2021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5576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61091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83358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59082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29772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5B45AB-C392-4975-B92A-6BF9CEB81D9F}" type="datetimeFigureOut">
              <a:rPr lang="en-IN" smtClean="0"/>
              <a:t>09-02-2021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8E1E81-F5FD-4F37-A8F1-D3F2538C2C05}" type="slidenum">
              <a:rPr lang="en-IN" smtClean="0"/>
              <a:t>‹#›</a:t>
            </a:fld>
            <a:endParaRPr lang="en-IN"/>
          </a:p>
        </p:txBody>
      </p:sp>
    </p:spTree>
    <p:extLst>
      <p:ext uri="{BB962C8B-B14F-4D97-AF65-F5344CB8AC3E}">
        <p14:creationId xmlns:p14="http://schemas.microsoft.com/office/powerpoint/2010/main" val="1753238624"/>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echcrunch.com/2016/09/15/how-virtual-reality-is-transforming-the-sports-industry/" TargetMode="External"/><Relationship Id="rId2" Type="http://schemas.openxmlformats.org/officeDocument/2006/relationships/hyperlink" Target="https://www.techradar.com/news/death-becomes-ar-how-the-military-is-using-augmented-rea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eblog.adobe.com/virtual-reality-will-change-learn-teach/" TargetMode="External"/><Relationship Id="rId2" Type="http://schemas.openxmlformats.org/officeDocument/2006/relationships/hyperlink" Target="https://www.standard.co.uk/futurelondon/health/virtual-reality-in-surgery-a3998166.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unity3d.com/540/Documentation/Manual/class-PlayerSetting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7BC0-D21B-4855-939F-5D36ECEA8DA5}"/>
              </a:ext>
            </a:extLst>
          </p:cNvPr>
          <p:cNvSpPr>
            <a:spLocks noGrp="1"/>
          </p:cNvSpPr>
          <p:nvPr>
            <p:ph type="ctrTitle"/>
          </p:nvPr>
        </p:nvSpPr>
        <p:spPr>
          <a:xfrm>
            <a:off x="229298" y="721453"/>
            <a:ext cx="11051028" cy="4816679"/>
          </a:xfrm>
        </p:spPr>
        <p:txBody>
          <a:bodyPr/>
          <a:lstStyle/>
          <a:p>
            <a:r>
              <a:rPr lang="en-IN" sz="8000" dirty="0">
                <a:latin typeface="Algerian" panose="04020705040A02060702" pitchFamily="82" charset="0"/>
              </a:rPr>
              <a:t>DESIGN OF </a:t>
            </a:r>
            <a:br>
              <a:rPr lang="en-IN" sz="8000" dirty="0">
                <a:latin typeface="Algerian" panose="04020705040A02060702" pitchFamily="82" charset="0"/>
              </a:rPr>
            </a:br>
            <a:r>
              <a:rPr lang="en-IN" sz="8000" dirty="0">
                <a:latin typeface="Algerian" panose="04020705040A02060702" pitchFamily="82" charset="0"/>
              </a:rPr>
              <a:t>AUGMENTED </a:t>
            </a:r>
            <a:br>
              <a:rPr lang="en-IN" sz="8000" dirty="0">
                <a:latin typeface="Algerian" panose="04020705040A02060702" pitchFamily="82" charset="0"/>
              </a:rPr>
            </a:br>
            <a:r>
              <a:rPr lang="en-IN" sz="8000" dirty="0">
                <a:latin typeface="Algerian" panose="04020705040A02060702" pitchFamily="82" charset="0"/>
              </a:rPr>
              <a:t>REALITY AND </a:t>
            </a:r>
            <a:br>
              <a:rPr lang="en-IN" sz="8000" dirty="0">
                <a:latin typeface="Algerian" panose="04020705040A02060702" pitchFamily="82" charset="0"/>
              </a:rPr>
            </a:br>
            <a:r>
              <a:rPr lang="en-IN" sz="8000" dirty="0">
                <a:latin typeface="Algerian" panose="04020705040A02060702" pitchFamily="82" charset="0"/>
              </a:rPr>
              <a:t>VIRTUAL REALITY</a:t>
            </a:r>
          </a:p>
        </p:txBody>
      </p:sp>
      <p:sp>
        <p:nvSpPr>
          <p:cNvPr id="3" name="Subtitle 2">
            <a:extLst>
              <a:ext uri="{FF2B5EF4-FFF2-40B4-BE49-F238E27FC236}">
                <a16:creationId xmlns:a16="http://schemas.microsoft.com/office/drawing/2014/main" id="{18E0D7B1-6BED-4499-BE7A-55A618370802}"/>
              </a:ext>
            </a:extLst>
          </p:cNvPr>
          <p:cNvSpPr>
            <a:spLocks noGrp="1"/>
          </p:cNvSpPr>
          <p:nvPr>
            <p:ph type="subTitle" idx="1"/>
          </p:nvPr>
        </p:nvSpPr>
        <p:spPr>
          <a:xfrm>
            <a:off x="3705208" y="5705837"/>
            <a:ext cx="8825658" cy="861420"/>
          </a:xfrm>
        </p:spPr>
        <p:txBody>
          <a:bodyPr>
            <a:noAutofit/>
          </a:bodyPr>
          <a:lstStyle/>
          <a:p>
            <a:r>
              <a:rPr lang="en-IN" sz="2800" dirty="0">
                <a:latin typeface="Algerian" panose="04020705040A02060702" pitchFamily="82" charset="0"/>
              </a:rPr>
              <a:t>- ROHAN N KALPAVRUKSHA</a:t>
            </a:r>
          </a:p>
          <a:p>
            <a:r>
              <a:rPr lang="en-IN" sz="2800" dirty="0">
                <a:latin typeface="Algerian" panose="04020705040A02060702" pitchFamily="82" charset="0"/>
              </a:rPr>
              <a:t>  ROSHAN N KALPAVRUKSHA</a:t>
            </a:r>
          </a:p>
        </p:txBody>
      </p:sp>
    </p:spTree>
    <p:extLst>
      <p:ext uri="{BB962C8B-B14F-4D97-AF65-F5344CB8AC3E}">
        <p14:creationId xmlns:p14="http://schemas.microsoft.com/office/powerpoint/2010/main" val="331947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068-39F1-4CAF-B82D-514FF83FBBCD}"/>
              </a:ext>
            </a:extLst>
          </p:cNvPr>
          <p:cNvSpPr>
            <a:spLocks noGrp="1"/>
          </p:cNvSpPr>
          <p:nvPr>
            <p:ph type="title"/>
          </p:nvPr>
        </p:nvSpPr>
        <p:spPr>
          <a:xfrm>
            <a:off x="67271" y="897335"/>
            <a:ext cx="9404723" cy="1400530"/>
          </a:xfrm>
        </p:spPr>
        <p:txBody>
          <a:bodyPr/>
          <a:lstStyle/>
          <a:p>
            <a:r>
              <a:rPr lang="en-IN" sz="4400" u="sng" dirty="0">
                <a:latin typeface="Algerian" panose="04020705040A02060702" pitchFamily="82" charset="0"/>
              </a:rPr>
              <a:t>VIRTUAL REALITY</a:t>
            </a:r>
          </a:p>
        </p:txBody>
      </p:sp>
      <p:sp>
        <p:nvSpPr>
          <p:cNvPr id="3" name="Content Placeholder 2">
            <a:extLst>
              <a:ext uri="{FF2B5EF4-FFF2-40B4-BE49-F238E27FC236}">
                <a16:creationId xmlns:a16="http://schemas.microsoft.com/office/drawing/2014/main" id="{8BD5E398-0165-4FC8-A9B3-90C1C8D0EA0F}"/>
              </a:ext>
            </a:extLst>
          </p:cNvPr>
          <p:cNvSpPr>
            <a:spLocks noGrp="1"/>
          </p:cNvSpPr>
          <p:nvPr>
            <p:ph idx="1"/>
          </p:nvPr>
        </p:nvSpPr>
        <p:spPr>
          <a:xfrm>
            <a:off x="67272" y="1694576"/>
            <a:ext cx="9596845" cy="5008228"/>
          </a:xfrm>
        </p:spPr>
        <p:txBody>
          <a:bodyPr>
            <a:noAutofit/>
          </a:bodyPr>
          <a:lstStyle/>
          <a:p>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VR in Military</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The military</a:t>
            </a:r>
            <a:r>
              <a:rPr lang="en-IN" dirty="0">
                <a:effectLst/>
                <a:latin typeface="Times New Roman" panose="02020603050405020304" pitchFamily="18" charset="0"/>
                <a:ea typeface="Calibri" panose="020F0502020204030204" pitchFamily="34" charset="0"/>
                <a:cs typeface="Times New Roman" panose="02020603050405020304" pitchFamily="18" charset="0"/>
              </a:rPr>
              <a:t> in the UK and the US have both adopted the use of virtual reality in their training as it allows them to undertake a huge range of simulations. VR is used in all branches of service: the army, navy, air force, marines and coast guard. </a:t>
            </a:r>
          </a:p>
          <a:p>
            <a:pPr>
              <a:lnSpc>
                <a:spcPct val="107000"/>
              </a:lnSpc>
              <a:spcAft>
                <a:spcPts val="800"/>
              </a:spcAft>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2. VR in Sport</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VR is revolutionising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sports industry for players, coaches and viewers. Virtual reality can be used by coaches and players to train more efficiently across a range of sports, as they are able to watch and experience certain situations repeatedly and can improve each time. </a:t>
            </a:r>
          </a:p>
          <a:p>
            <a:pPr>
              <a:lnSpc>
                <a:spcPct val="107000"/>
              </a:lnSpc>
              <a:spcAft>
                <a:spcPts val="800"/>
              </a:spcAft>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3. VR in Mental Health</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As mentioned briefly before, VR technology has become a primary method for treating post-traumatic stress. Using VR exposure therapy, a person enters a re-enactment of a traumatic event in an attempt to come to terms with the event and heal.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41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DB27-F1DF-413A-B0D9-CCBF6EB004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4AB554-F7CF-4ADC-9FA2-AD84EA495DB3}"/>
              </a:ext>
            </a:extLst>
          </p:cNvPr>
          <p:cNvSpPr>
            <a:spLocks noGrp="1"/>
          </p:cNvSpPr>
          <p:nvPr>
            <p:ph idx="1"/>
          </p:nvPr>
        </p:nvSpPr>
        <p:spPr>
          <a:xfrm>
            <a:off x="159392" y="1367406"/>
            <a:ext cx="9404723" cy="5335398"/>
          </a:xfrm>
        </p:spPr>
        <p:txBody>
          <a:bodyPr>
            <a:normAutofit/>
          </a:bodyPr>
          <a:lstStyle/>
          <a:p>
            <a:pPr>
              <a:lnSpc>
                <a:spcPct val="107000"/>
              </a:lnSpc>
              <a:spcAft>
                <a:spcPts val="800"/>
              </a:spcAft>
            </a:pP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4. VR in Medical Training</a:t>
            </a:r>
          </a:p>
          <a:p>
            <a:pPr marL="0" indent="0">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Due to its interactive nature, medical and dental students have begun using VR to </a:t>
            </a:r>
            <a:r>
              <a:rPr lang="en-IN" sz="20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practice surgeries and procedures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allowing for a consequence free learning environment; </a:t>
            </a:r>
          </a:p>
          <a:p>
            <a:pPr>
              <a:lnSpc>
                <a:spcPct val="107000"/>
              </a:lnSpc>
              <a:spcAft>
                <a:spcPts val="800"/>
              </a:spcAft>
            </a:pP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5. VR in Education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VR uses for education don’t stop at the military or medical field, but extend to schools with virtual reality also adopted in </a:t>
            </a:r>
            <a:r>
              <a:rPr lang="en-IN" sz="20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education for teaching and learning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situations. </a:t>
            </a:r>
          </a:p>
          <a:p>
            <a:pPr marL="0" indent="0">
              <a:lnSpc>
                <a:spcPct val="107000"/>
              </a:lnSpc>
              <a:spcAft>
                <a:spcPts val="800"/>
              </a:spcAft>
              <a:buNone/>
            </a:pP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6. VR in Fashion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lesser known use of VR is in fashion where it has actually been having quite a profound impact. For example, virtual simulations of store environments can be extremely useful for retailers to design their signage and product displays without fully committing to the build like you would in the real world.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039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0CB3-C79C-4454-96F1-A62679C4C3E5}"/>
              </a:ext>
            </a:extLst>
          </p:cNvPr>
          <p:cNvSpPr>
            <a:spLocks noGrp="1"/>
          </p:cNvSpPr>
          <p:nvPr>
            <p:ph type="title"/>
          </p:nvPr>
        </p:nvSpPr>
        <p:spPr>
          <a:xfrm>
            <a:off x="84049" y="796666"/>
            <a:ext cx="9404723" cy="1400530"/>
          </a:xfrm>
        </p:spPr>
        <p:txBody>
          <a:bodyPr/>
          <a:lstStyle/>
          <a:p>
            <a:r>
              <a:rPr lang="en-IN" sz="4800" u="sng" dirty="0">
                <a:latin typeface="Algerian" panose="04020705040A02060702" pitchFamily="82" charset="0"/>
              </a:rPr>
              <a:t>VR</a:t>
            </a:r>
          </a:p>
        </p:txBody>
      </p:sp>
      <p:sp>
        <p:nvSpPr>
          <p:cNvPr id="3" name="Content Placeholder 2">
            <a:extLst>
              <a:ext uri="{FF2B5EF4-FFF2-40B4-BE49-F238E27FC236}">
                <a16:creationId xmlns:a16="http://schemas.microsoft.com/office/drawing/2014/main" id="{FACF37D4-3DC1-450C-B714-36E9306EBFCE}"/>
              </a:ext>
            </a:extLst>
          </p:cNvPr>
          <p:cNvSpPr>
            <a:spLocks noGrp="1"/>
          </p:cNvSpPr>
          <p:nvPr>
            <p:ph idx="1"/>
          </p:nvPr>
        </p:nvSpPr>
        <p:spPr>
          <a:xfrm>
            <a:off x="84050" y="2052918"/>
            <a:ext cx="9404722" cy="4195481"/>
          </a:xfrm>
        </p:spPr>
        <p:txBody>
          <a:bodyPr>
            <a:noAutofit/>
          </a:bodyPr>
          <a:lstStyle/>
          <a:p>
            <a:r>
              <a:rPr lang="en-US" sz="2400" b="1" i="0" dirty="0">
                <a:effectLst/>
                <a:latin typeface="Times New Roman" panose="02020603050405020304" pitchFamily="18" charset="0"/>
                <a:cs typeface="Times New Roman" panose="02020603050405020304" pitchFamily="18" charset="0"/>
              </a:rPr>
              <a:t>Mobile VR</a:t>
            </a:r>
            <a:r>
              <a:rPr lang="en-US" sz="2400" b="0" i="0" dirty="0">
                <a:effectLst/>
                <a:latin typeface="Times New Roman" panose="02020603050405020304" pitchFamily="18" charset="0"/>
                <a:cs typeface="Times New Roman" panose="02020603050405020304" pitchFamily="18" charset="0"/>
              </a:rPr>
              <a:t> - As suggested by its name is defined by the portability factor. The first generation of mobile VR headsets often used a smartphone that you would put into the headset shell. The current generation mobile VR headsets use standalone hardware and mobile processors integrated into the headset itself.</a:t>
            </a:r>
          </a:p>
          <a:p>
            <a:r>
              <a:rPr lang="en-US" sz="2400" b="1" i="0" dirty="0">
                <a:effectLst/>
                <a:latin typeface="Times New Roman" panose="02020603050405020304" pitchFamily="18" charset="0"/>
                <a:cs typeface="Times New Roman" panose="02020603050405020304" pitchFamily="18" charset="0"/>
              </a:rPr>
              <a:t>Desktop VR</a:t>
            </a:r>
            <a:r>
              <a:rPr lang="en-US" sz="2400" b="0" i="0" dirty="0">
                <a:effectLst/>
                <a:latin typeface="Times New Roman" panose="02020603050405020304" pitchFamily="18" charset="0"/>
                <a:cs typeface="Times New Roman" panose="02020603050405020304" pitchFamily="18" charset="0"/>
              </a:rPr>
              <a:t> - Desktop VR is sometimes called the Full VR because it allows for a more full VR experience and includes features such as positional tracking for the head and both hand controllers. A variety of desktop VR systems exist with some featuring additional add-ons such as omnidirectional treadmills, full room trackers, gloves, interfaces for multiple different controllers,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52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E4EB-40EB-4AF7-8521-CE81B73EFFE4}"/>
              </a:ext>
            </a:extLst>
          </p:cNvPr>
          <p:cNvSpPr>
            <a:spLocks noGrp="1"/>
          </p:cNvSpPr>
          <p:nvPr>
            <p:ph type="title"/>
          </p:nvPr>
        </p:nvSpPr>
        <p:spPr>
          <a:xfrm>
            <a:off x="0" y="897334"/>
            <a:ext cx="9404723" cy="1400530"/>
          </a:xfrm>
        </p:spPr>
        <p:txBody>
          <a:bodyPr/>
          <a:lstStyle/>
          <a:p>
            <a:r>
              <a:rPr lang="en-IN" sz="4400" u="sng" dirty="0">
                <a:latin typeface="Algerian" panose="04020705040A02060702" pitchFamily="82" charset="0"/>
              </a:rPr>
              <a:t>HARDWARE DEVICE </a:t>
            </a:r>
          </a:p>
        </p:txBody>
      </p:sp>
      <p:pic>
        <p:nvPicPr>
          <p:cNvPr id="5" name="Content Placeholder 4">
            <a:extLst>
              <a:ext uri="{FF2B5EF4-FFF2-40B4-BE49-F238E27FC236}">
                <a16:creationId xmlns:a16="http://schemas.microsoft.com/office/drawing/2014/main" id="{79B05B38-7324-42E6-94EB-CE131BC0E53E}"/>
              </a:ext>
            </a:extLst>
          </p:cNvPr>
          <p:cNvPicPr>
            <a:picLocks noGrp="1" noChangeAspect="1"/>
          </p:cNvPicPr>
          <p:nvPr>
            <p:ph idx="1"/>
          </p:nvPr>
        </p:nvPicPr>
        <p:blipFill>
          <a:blip r:embed="rId2"/>
          <a:stretch>
            <a:fillRect/>
          </a:stretch>
        </p:blipFill>
        <p:spPr>
          <a:xfrm>
            <a:off x="192962" y="2462256"/>
            <a:ext cx="6623689" cy="4195762"/>
          </a:xfrm>
        </p:spPr>
      </p:pic>
      <p:sp>
        <p:nvSpPr>
          <p:cNvPr id="6" name="Rectangle 5">
            <a:extLst>
              <a:ext uri="{FF2B5EF4-FFF2-40B4-BE49-F238E27FC236}">
                <a16:creationId xmlns:a16="http://schemas.microsoft.com/office/drawing/2014/main" id="{6C5138F2-1F15-4D8E-A0C4-4C016F6953DA}"/>
              </a:ext>
            </a:extLst>
          </p:cNvPr>
          <p:cNvSpPr/>
          <p:nvPr/>
        </p:nvSpPr>
        <p:spPr>
          <a:xfrm>
            <a:off x="6333688" y="6431515"/>
            <a:ext cx="352337" cy="22650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FC6ABB1-77F6-48AE-A6A5-DFC4C35BB99E}"/>
              </a:ext>
            </a:extLst>
          </p:cNvPr>
          <p:cNvSpPr txBox="1"/>
          <p:nvPr/>
        </p:nvSpPr>
        <p:spPr>
          <a:xfrm>
            <a:off x="192962" y="1836199"/>
            <a:ext cx="246336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INPUT DEVICES</a:t>
            </a:r>
          </a:p>
        </p:txBody>
      </p:sp>
    </p:spTree>
    <p:extLst>
      <p:ext uri="{BB962C8B-B14F-4D97-AF65-F5344CB8AC3E}">
        <p14:creationId xmlns:p14="http://schemas.microsoft.com/office/powerpoint/2010/main" val="376193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E9EF-20AB-4FC0-8009-EC95D7BC004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756FD99-CB2F-49A7-94FF-A6006A317283}"/>
              </a:ext>
            </a:extLst>
          </p:cNvPr>
          <p:cNvSpPr>
            <a:spLocks noGrp="1"/>
          </p:cNvSpPr>
          <p:nvPr>
            <p:ph idx="1"/>
          </p:nvPr>
        </p:nvSpPr>
        <p:spPr>
          <a:xfrm>
            <a:off x="109058" y="1266738"/>
            <a:ext cx="9940796" cy="4981661"/>
          </a:xfrm>
        </p:spPr>
        <p:txBody>
          <a:bodyPr>
            <a:normAutofit/>
          </a:bodyPr>
          <a:lstStyle/>
          <a:p>
            <a:r>
              <a:rPr lang="en-IN" sz="2800" dirty="0">
                <a:latin typeface="Times New Roman" panose="02020603050405020304" pitchFamily="18" charset="0"/>
                <a:cs typeface="Times New Roman" panose="02020603050405020304" pitchFamily="18" charset="0"/>
              </a:rPr>
              <a:t>OUTPUT DEVICES</a:t>
            </a:r>
          </a:p>
        </p:txBody>
      </p:sp>
      <p:pic>
        <p:nvPicPr>
          <p:cNvPr id="5" name="Picture 4">
            <a:extLst>
              <a:ext uri="{FF2B5EF4-FFF2-40B4-BE49-F238E27FC236}">
                <a16:creationId xmlns:a16="http://schemas.microsoft.com/office/drawing/2014/main" id="{491BA286-7F1B-4D6E-9AAD-0973ED416C2C}"/>
              </a:ext>
            </a:extLst>
          </p:cNvPr>
          <p:cNvPicPr>
            <a:picLocks noChangeAspect="1"/>
          </p:cNvPicPr>
          <p:nvPr/>
        </p:nvPicPr>
        <p:blipFill>
          <a:blip r:embed="rId2"/>
          <a:stretch>
            <a:fillRect/>
          </a:stretch>
        </p:blipFill>
        <p:spPr>
          <a:xfrm>
            <a:off x="263947" y="1771650"/>
            <a:ext cx="8258175" cy="4981661"/>
          </a:xfrm>
          <a:prstGeom prst="rect">
            <a:avLst/>
          </a:prstGeom>
        </p:spPr>
      </p:pic>
      <p:sp>
        <p:nvSpPr>
          <p:cNvPr id="6" name="Rectangle 5">
            <a:extLst>
              <a:ext uri="{FF2B5EF4-FFF2-40B4-BE49-F238E27FC236}">
                <a16:creationId xmlns:a16="http://schemas.microsoft.com/office/drawing/2014/main" id="{B60192CD-F6AB-4679-991C-35D9C78F06A1}"/>
              </a:ext>
            </a:extLst>
          </p:cNvPr>
          <p:cNvSpPr/>
          <p:nvPr/>
        </p:nvSpPr>
        <p:spPr>
          <a:xfrm>
            <a:off x="7826928" y="6417578"/>
            <a:ext cx="469784" cy="2348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413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6B14-9A7B-4B37-86DC-BAEDA1EED202}"/>
              </a:ext>
            </a:extLst>
          </p:cNvPr>
          <p:cNvSpPr>
            <a:spLocks noGrp="1"/>
          </p:cNvSpPr>
          <p:nvPr>
            <p:ph type="title"/>
          </p:nvPr>
        </p:nvSpPr>
        <p:spPr>
          <a:xfrm>
            <a:off x="0" y="796666"/>
            <a:ext cx="9404723" cy="1400530"/>
          </a:xfrm>
        </p:spPr>
        <p:txBody>
          <a:bodyPr/>
          <a:lstStyle/>
          <a:p>
            <a:r>
              <a:rPr lang="en-IN" sz="4400" u="sng" dirty="0">
                <a:latin typeface="Algerian" panose="04020705040A02060702" pitchFamily="82" charset="0"/>
                <a:cs typeface="Times New Roman" panose="02020603050405020304" pitchFamily="18" charset="0"/>
              </a:rPr>
              <a:t>STEPS TO VR</a:t>
            </a:r>
          </a:p>
        </p:txBody>
      </p:sp>
      <p:sp>
        <p:nvSpPr>
          <p:cNvPr id="3" name="Content Placeholder 2">
            <a:extLst>
              <a:ext uri="{FF2B5EF4-FFF2-40B4-BE49-F238E27FC236}">
                <a16:creationId xmlns:a16="http://schemas.microsoft.com/office/drawing/2014/main" id="{4796F080-95C0-42B7-92B0-4115337E88D8}"/>
              </a:ext>
            </a:extLst>
          </p:cNvPr>
          <p:cNvSpPr>
            <a:spLocks noGrp="1"/>
          </p:cNvSpPr>
          <p:nvPr>
            <p:ph idx="1"/>
          </p:nvPr>
        </p:nvSpPr>
        <p:spPr>
          <a:xfrm>
            <a:off x="58724" y="2052918"/>
            <a:ext cx="9345999" cy="4195481"/>
          </a:xfrm>
        </p:spPr>
        <p:txBody>
          <a:bodyPr/>
          <a:lstStyle/>
          <a:p>
            <a:r>
              <a:rPr lang="en-US" b="0" i="0" dirty="0">
                <a:effectLst/>
                <a:latin typeface="Times New Roman" panose="02020603050405020304" pitchFamily="18" charset="0"/>
                <a:cs typeface="Times New Roman" panose="02020603050405020304" pitchFamily="18" charset="0"/>
              </a:rPr>
              <a:t>ENABLE VR SUPPORT</a:t>
            </a:r>
          </a:p>
          <a:p>
            <a:pPr marL="0" indent="0">
              <a:buNone/>
            </a:pPr>
            <a:r>
              <a:rPr lang="en-US" b="0" i="0" dirty="0">
                <a:effectLst/>
                <a:latin typeface="Times New Roman" panose="02020603050405020304" pitchFamily="18" charset="0"/>
                <a:cs typeface="Times New Roman" panose="02020603050405020304" pitchFamily="18" charset="0"/>
              </a:rPr>
              <a:t>To enable VR for your game builds and the editor, open the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Player Settings</a:t>
            </a:r>
            <a:r>
              <a:rPr lang="en-US" b="0" i="0" dirty="0">
                <a:effectLst/>
                <a:latin typeface="Times New Roman" panose="02020603050405020304" pitchFamily="18" charset="0"/>
                <a:cs typeface="Times New Roman" panose="02020603050405020304" pitchFamily="18" charset="0"/>
              </a:rPr>
              <a:t> (menu: </a:t>
            </a:r>
            <a:r>
              <a:rPr lang="en-US" b="1" i="0" dirty="0">
                <a:effectLst/>
                <a:latin typeface="Times New Roman" panose="02020603050405020304" pitchFamily="18" charset="0"/>
                <a:cs typeface="Times New Roman" panose="02020603050405020304" pitchFamily="18" charset="0"/>
              </a:rPr>
              <a:t>Edit &gt; Project Settings &gt; Player</a:t>
            </a:r>
            <a:r>
              <a:rPr lang="en-US" b="0" i="0" dirty="0">
                <a:effectLst/>
                <a:latin typeface="Times New Roman" panose="02020603050405020304" pitchFamily="18" charset="0"/>
                <a:cs typeface="Times New Roman" panose="02020603050405020304" pitchFamily="18" charset="0"/>
              </a:rPr>
              <a:t>). Select </a:t>
            </a:r>
            <a:r>
              <a:rPr lang="en-US" b="1" i="0" dirty="0">
                <a:effectLst/>
                <a:latin typeface="Times New Roman" panose="02020603050405020304" pitchFamily="18" charset="0"/>
                <a:cs typeface="Times New Roman" panose="02020603050405020304" pitchFamily="18" charset="0"/>
              </a:rPr>
              <a:t>Other Settings</a:t>
            </a:r>
            <a:r>
              <a:rPr lang="en-US" b="0" i="0" dirty="0">
                <a:effectLst/>
                <a:latin typeface="Times New Roman" panose="02020603050405020304" pitchFamily="18" charset="0"/>
                <a:cs typeface="Times New Roman" panose="02020603050405020304" pitchFamily="18" charset="0"/>
              </a:rPr>
              <a:t> and check the </a:t>
            </a:r>
            <a:r>
              <a:rPr lang="en-US" b="1" i="0" dirty="0">
                <a:effectLst/>
                <a:latin typeface="Times New Roman" panose="02020603050405020304" pitchFamily="18" charset="0"/>
                <a:cs typeface="Times New Roman" panose="02020603050405020304" pitchFamily="18" charset="0"/>
              </a:rPr>
              <a:t>Virtual Reality Supported</a:t>
            </a:r>
            <a:r>
              <a:rPr lang="en-US" b="0" i="0" dirty="0">
                <a:effectLst/>
                <a:latin typeface="Times New Roman" panose="02020603050405020304" pitchFamily="18" charset="0"/>
                <a:cs typeface="Times New Roman" panose="02020603050405020304" pitchFamily="18" charset="0"/>
              </a:rPr>
              <a:t> checkbox. Set this for each build target. Enabling virtual reality support in a standalone build will not also enable the support for Android (or vice versa).</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7C8F4C02-58BF-47E6-B85C-EEBB664D8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852" y="3834307"/>
            <a:ext cx="4105275" cy="2924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29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C330-AFE3-4F13-9B1A-5B63746BC2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0572D1-3A41-4793-9E7A-F9FD4597A2EB}"/>
              </a:ext>
            </a:extLst>
          </p:cNvPr>
          <p:cNvSpPr>
            <a:spLocks noGrp="1"/>
          </p:cNvSpPr>
          <p:nvPr>
            <p:ph idx="1"/>
          </p:nvPr>
        </p:nvSpPr>
        <p:spPr>
          <a:xfrm>
            <a:off x="0" y="847288"/>
            <a:ext cx="9496338" cy="5947795"/>
          </a:xfrm>
        </p:spPr>
        <p:txBody>
          <a:bodyPr>
            <a:normAutofit/>
          </a:bodyPr>
          <a:lstStyle/>
          <a:p>
            <a:pPr algn="l"/>
            <a:r>
              <a:rPr lang="en-US" b="0" i="0" dirty="0">
                <a:effectLst/>
                <a:latin typeface="Times New Roman" panose="02020603050405020304" pitchFamily="18" charset="0"/>
                <a:cs typeface="Times New Roman" panose="02020603050405020304" pitchFamily="18" charset="0"/>
              </a:rPr>
              <a:t>Use the Virtual Reality SDK list displayed below the checkbox to add and remove Virtual Reality Devices for each build target. The order of the list is the order that Unity will try to enable VR Devices at runtime. The first device that initializes properly will be the one enabled. This list order will be the same in the built player.</a:t>
            </a:r>
          </a:p>
          <a:p>
            <a:pPr algn="l"/>
            <a:endParaRPr lang="en-US" dirty="0">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camera transform is overridden with the head-tracked pose. To move or rotate the camera, attach it as a child of another </a:t>
            </a:r>
            <a:r>
              <a:rPr lang="en-US" b="0" i="0" dirty="0" err="1">
                <a:effectLst/>
                <a:latin typeface="Times New Roman" panose="02020603050405020304" pitchFamily="18" charset="0"/>
                <a:cs typeface="Times New Roman" panose="02020603050405020304" pitchFamily="18" charset="0"/>
              </a:rPr>
              <a:t>GameObject</a:t>
            </a:r>
            <a:r>
              <a:rPr lang="en-US" b="0" i="0" dirty="0">
                <a:effectLst/>
                <a:latin typeface="Times New Roman" panose="02020603050405020304" pitchFamily="18" charset="0"/>
                <a:cs typeface="Times New Roman" panose="02020603050405020304" pitchFamily="18" charset="0"/>
              </a:rPr>
              <a:t>. This makes it so that all transform changes to the parent of the camera will affect the camera itself. This also applies to moving or rotating the camera using a script.</a:t>
            </a:r>
          </a:p>
          <a:p>
            <a:pPr marL="0" indent="0">
              <a:buNone/>
            </a:pPr>
            <a:br>
              <a:rPr lang="en-US" dirty="0">
                <a:latin typeface="Times New Roman" panose="02020603050405020304" pitchFamily="18" charset="0"/>
                <a:cs typeface="Times New Roman" panose="02020603050405020304" pitchFamily="18" charset="0"/>
              </a:rPr>
            </a:br>
            <a:br>
              <a:rPr lang="en-US" dirty="0"/>
            </a:br>
            <a:endParaRPr lang="en-IN" dirty="0"/>
          </a:p>
        </p:txBody>
      </p:sp>
      <p:pic>
        <p:nvPicPr>
          <p:cNvPr id="3074" name="Picture 2">
            <a:extLst>
              <a:ext uri="{FF2B5EF4-FFF2-40B4-BE49-F238E27FC236}">
                <a16:creationId xmlns:a16="http://schemas.microsoft.com/office/drawing/2014/main" id="{7802FE52-696A-4556-820A-917E50E38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771" y="2004969"/>
            <a:ext cx="3405930" cy="20542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5A81152-C944-41F8-89A8-178F639F9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472" y="5629012"/>
            <a:ext cx="2646236" cy="109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82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BE63-5400-4321-BAC5-3B7EAF2C5DE3}"/>
              </a:ext>
            </a:extLst>
          </p:cNvPr>
          <p:cNvSpPr>
            <a:spLocks noGrp="1"/>
          </p:cNvSpPr>
          <p:nvPr>
            <p:ph type="title"/>
          </p:nvPr>
        </p:nvSpPr>
        <p:spPr>
          <a:xfrm>
            <a:off x="0" y="813444"/>
            <a:ext cx="10050834" cy="1400530"/>
          </a:xfrm>
        </p:spPr>
        <p:txBody>
          <a:bodyPr/>
          <a:lstStyle/>
          <a:p>
            <a:r>
              <a:rPr lang="en-IN" u="sng" dirty="0">
                <a:latin typeface="Algerian" panose="04020705040A02060702" pitchFamily="82" charset="0"/>
              </a:rPr>
              <a:t>FINAL DELIVERABLES</a:t>
            </a:r>
          </a:p>
        </p:txBody>
      </p:sp>
      <p:pic>
        <p:nvPicPr>
          <p:cNvPr id="4" name="Picture 4" descr="Augmented Reality in Medicine | Healthcare Simulation |  HealthySimulation.com">
            <a:extLst>
              <a:ext uri="{FF2B5EF4-FFF2-40B4-BE49-F238E27FC236}">
                <a16:creationId xmlns:a16="http://schemas.microsoft.com/office/drawing/2014/main" id="{79431441-9689-44C1-A4A8-D1CBA0C5121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6037" y="1950524"/>
            <a:ext cx="2875002" cy="24625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2" descr="Expert Q&amp;A: Augmented Reality in the classroom - Overly">
            <a:extLst>
              <a:ext uri="{FF2B5EF4-FFF2-40B4-BE49-F238E27FC236}">
                <a16:creationId xmlns:a16="http://schemas.microsoft.com/office/drawing/2014/main" id="{CB8C56DD-AB13-4E0C-A572-66CC18A451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9314" y="1695035"/>
            <a:ext cx="3627279" cy="2078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Image result for VR PROJECT">
            <a:extLst>
              <a:ext uri="{FF2B5EF4-FFF2-40B4-BE49-F238E27FC236}">
                <a16:creationId xmlns:a16="http://schemas.microsoft.com/office/drawing/2014/main" id="{340D1EC0-E047-49BA-BC00-061AA2C17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076" y="3938107"/>
            <a:ext cx="5176007" cy="2747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293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633</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Century Gothic</vt:lpstr>
      <vt:lpstr>Times New Roman</vt:lpstr>
      <vt:lpstr>Wingdings 3</vt:lpstr>
      <vt:lpstr>Ion</vt:lpstr>
      <vt:lpstr>DESIGN OF  AUGMENTED  REALITY AND  VIRTUAL REALITY</vt:lpstr>
      <vt:lpstr>VIRTUAL REALITY</vt:lpstr>
      <vt:lpstr>PowerPoint Presentation</vt:lpstr>
      <vt:lpstr>VR</vt:lpstr>
      <vt:lpstr>HARDWARE DEVICE </vt:lpstr>
      <vt:lpstr>PowerPoint Presentation</vt:lpstr>
      <vt:lpstr>STEPS TO VR</vt:lpstr>
      <vt:lpstr>PowerPoint Presentation</vt:lpstr>
      <vt:lpstr>FINAL 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AUGMENTED REALITY AND  VIRTUAL REALITY</dc:title>
  <dc:creator>Rohan K</dc:creator>
  <cp:lastModifiedBy>Rohan K</cp:lastModifiedBy>
  <cp:revision>8</cp:revision>
  <dcterms:created xsi:type="dcterms:W3CDTF">2021-02-09T09:31:00Z</dcterms:created>
  <dcterms:modified xsi:type="dcterms:W3CDTF">2021-02-09T14:36:58Z</dcterms:modified>
</cp:coreProperties>
</file>