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62578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7149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958535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641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93934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521317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40614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451392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3536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1315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8815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366849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B45AB-C392-4975-B92A-6BF9CEB81D9F}"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5576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61091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183358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59082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B45AB-C392-4975-B92A-6BF9CEB81D9F}"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E1E81-F5FD-4F37-A8F1-D3F2538C2C05}" type="slidenum">
              <a:rPr lang="en-IN" smtClean="0"/>
              <a:t>‹#›</a:t>
            </a:fld>
            <a:endParaRPr lang="en-IN"/>
          </a:p>
        </p:txBody>
      </p:sp>
    </p:spTree>
    <p:extLst>
      <p:ext uri="{BB962C8B-B14F-4D97-AF65-F5344CB8AC3E}">
        <p14:creationId xmlns:p14="http://schemas.microsoft.com/office/powerpoint/2010/main" val="229772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5B45AB-C392-4975-B92A-6BF9CEB81D9F}" type="datetimeFigureOut">
              <a:rPr lang="en-IN" smtClean="0"/>
              <a:t>09-02-2021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8E1E81-F5FD-4F37-A8F1-D3F2538C2C05}" type="slidenum">
              <a:rPr lang="en-IN" smtClean="0"/>
              <a:t>‹#›</a:t>
            </a:fld>
            <a:endParaRPr lang="en-IN"/>
          </a:p>
        </p:txBody>
      </p:sp>
    </p:spTree>
    <p:extLst>
      <p:ext uri="{BB962C8B-B14F-4D97-AF65-F5344CB8AC3E}">
        <p14:creationId xmlns:p14="http://schemas.microsoft.com/office/powerpoint/2010/main" val="175323862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brary.vuforia.com/articles/Training/Vuforia-License-Manag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7BC0-D21B-4855-939F-5D36ECEA8DA5}"/>
              </a:ext>
            </a:extLst>
          </p:cNvPr>
          <p:cNvSpPr>
            <a:spLocks noGrp="1"/>
          </p:cNvSpPr>
          <p:nvPr>
            <p:ph type="ctrTitle"/>
          </p:nvPr>
        </p:nvSpPr>
        <p:spPr>
          <a:xfrm>
            <a:off x="229298" y="721453"/>
            <a:ext cx="11051028" cy="4816679"/>
          </a:xfrm>
        </p:spPr>
        <p:txBody>
          <a:bodyPr/>
          <a:lstStyle/>
          <a:p>
            <a:r>
              <a:rPr lang="en-IN" sz="8000" dirty="0">
                <a:latin typeface="Algerian" panose="04020705040A02060702" pitchFamily="82" charset="0"/>
              </a:rPr>
              <a:t>DESIGN OF </a:t>
            </a:r>
            <a:br>
              <a:rPr lang="en-IN" sz="8000" dirty="0">
                <a:latin typeface="Algerian" panose="04020705040A02060702" pitchFamily="82" charset="0"/>
              </a:rPr>
            </a:br>
            <a:r>
              <a:rPr lang="en-IN" sz="8000" dirty="0">
                <a:latin typeface="Algerian" panose="04020705040A02060702" pitchFamily="82" charset="0"/>
              </a:rPr>
              <a:t>AUGMENTED </a:t>
            </a:r>
            <a:br>
              <a:rPr lang="en-IN" sz="8000" dirty="0">
                <a:latin typeface="Algerian" panose="04020705040A02060702" pitchFamily="82" charset="0"/>
              </a:rPr>
            </a:br>
            <a:r>
              <a:rPr lang="en-IN" sz="8000" dirty="0">
                <a:latin typeface="Algerian" panose="04020705040A02060702" pitchFamily="82" charset="0"/>
              </a:rPr>
              <a:t>REALITY AND </a:t>
            </a:r>
            <a:br>
              <a:rPr lang="en-IN" sz="8000" dirty="0">
                <a:latin typeface="Algerian" panose="04020705040A02060702" pitchFamily="82" charset="0"/>
              </a:rPr>
            </a:br>
            <a:r>
              <a:rPr lang="en-IN" sz="8000" dirty="0">
                <a:latin typeface="Algerian" panose="04020705040A02060702" pitchFamily="82" charset="0"/>
              </a:rPr>
              <a:t>VIRTUAL REALITY</a:t>
            </a:r>
          </a:p>
        </p:txBody>
      </p:sp>
      <p:sp>
        <p:nvSpPr>
          <p:cNvPr id="3" name="Subtitle 2">
            <a:extLst>
              <a:ext uri="{FF2B5EF4-FFF2-40B4-BE49-F238E27FC236}">
                <a16:creationId xmlns:a16="http://schemas.microsoft.com/office/drawing/2014/main" id="{18E0D7B1-6BED-4499-BE7A-55A618370802}"/>
              </a:ext>
            </a:extLst>
          </p:cNvPr>
          <p:cNvSpPr>
            <a:spLocks noGrp="1"/>
          </p:cNvSpPr>
          <p:nvPr>
            <p:ph type="subTitle" idx="1"/>
          </p:nvPr>
        </p:nvSpPr>
        <p:spPr>
          <a:xfrm>
            <a:off x="3705208" y="5705837"/>
            <a:ext cx="8825658" cy="861420"/>
          </a:xfrm>
        </p:spPr>
        <p:txBody>
          <a:bodyPr>
            <a:noAutofit/>
          </a:bodyPr>
          <a:lstStyle/>
          <a:p>
            <a:r>
              <a:rPr lang="en-IN" sz="2800" dirty="0">
                <a:latin typeface="Algerian" panose="04020705040A02060702" pitchFamily="82" charset="0"/>
              </a:rPr>
              <a:t>- ROHAN N KALPAVRUKSHA</a:t>
            </a:r>
          </a:p>
          <a:p>
            <a:r>
              <a:rPr lang="en-IN" sz="2800" dirty="0">
                <a:latin typeface="Algerian" panose="04020705040A02060702" pitchFamily="82" charset="0"/>
              </a:rPr>
              <a:t>  ROSHAN N KALPAVRUKSHA</a:t>
            </a:r>
          </a:p>
        </p:txBody>
      </p:sp>
    </p:spTree>
    <p:extLst>
      <p:ext uri="{BB962C8B-B14F-4D97-AF65-F5344CB8AC3E}">
        <p14:creationId xmlns:p14="http://schemas.microsoft.com/office/powerpoint/2010/main" val="331947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068-39F1-4CAF-B82D-514FF83FBBCD}"/>
              </a:ext>
            </a:extLst>
          </p:cNvPr>
          <p:cNvSpPr>
            <a:spLocks noGrp="1"/>
          </p:cNvSpPr>
          <p:nvPr>
            <p:ph type="title"/>
          </p:nvPr>
        </p:nvSpPr>
        <p:spPr>
          <a:xfrm>
            <a:off x="0" y="1023169"/>
            <a:ext cx="9404723" cy="1400530"/>
          </a:xfrm>
        </p:spPr>
        <p:txBody>
          <a:bodyPr/>
          <a:lstStyle/>
          <a:p>
            <a:r>
              <a:rPr lang="en-IN" sz="4400" u="sng" dirty="0">
                <a:latin typeface="Algerian" panose="04020705040A02060702" pitchFamily="82" charset="0"/>
              </a:rPr>
              <a:t>AUGMENTED REALITY</a:t>
            </a:r>
          </a:p>
        </p:txBody>
      </p:sp>
      <p:sp>
        <p:nvSpPr>
          <p:cNvPr id="3" name="Content Placeholder 2">
            <a:extLst>
              <a:ext uri="{FF2B5EF4-FFF2-40B4-BE49-F238E27FC236}">
                <a16:creationId xmlns:a16="http://schemas.microsoft.com/office/drawing/2014/main" id="{8BD5E398-0165-4FC8-A9B3-90C1C8D0EA0F}"/>
              </a:ext>
            </a:extLst>
          </p:cNvPr>
          <p:cNvSpPr>
            <a:spLocks noGrp="1"/>
          </p:cNvSpPr>
          <p:nvPr>
            <p:ph idx="1"/>
          </p:nvPr>
        </p:nvSpPr>
        <p:spPr>
          <a:xfrm>
            <a:off x="92280" y="2052918"/>
            <a:ext cx="8481269" cy="4195481"/>
          </a:xfrm>
        </p:spPr>
        <p:txBody>
          <a:bodyPr>
            <a:normAutofit/>
          </a:bodyPr>
          <a:lstStyle/>
          <a:p>
            <a:pPr algn="just">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Easily improve his </a:t>
            </a:r>
            <a:r>
              <a:rPr lang="en-US" sz="2400" i="1" dirty="0">
                <a:latin typeface="Times New Roman" panose="02020603050405020304" pitchFamily="18" charset="0"/>
                <a:cs typeface="Times New Roman" panose="02020603050405020304" pitchFamily="18" charset="0"/>
              </a:rPr>
              <a:t>experience by changing his point of view.</a:t>
            </a:r>
            <a:endParaRPr lang="en-US"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Watch with a </a:t>
            </a:r>
            <a:r>
              <a:rPr lang="en-US" sz="2400" i="1" dirty="0">
                <a:latin typeface="Times New Roman" panose="02020603050405020304" pitchFamily="18" charset="0"/>
                <a:cs typeface="Times New Roman" panose="02020603050405020304" pitchFamily="18" charset="0"/>
              </a:rPr>
              <a:t>much stronger illusion of </a:t>
            </a:r>
            <a:r>
              <a:rPr lang="en-US" sz="2400" dirty="0">
                <a:latin typeface="Times New Roman" panose="02020603050405020304" pitchFamily="18" charset="0"/>
                <a:cs typeface="Times New Roman" panose="02020603050405020304" pitchFamily="18" charset="0"/>
              </a:rPr>
              <a:t>reality.</a:t>
            </a:r>
            <a:r>
              <a:rPr lang="en-US" sz="2400" b="0" i="0" dirty="0">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Be provided with a </a:t>
            </a:r>
            <a:r>
              <a:rPr lang="en-US" sz="2400" i="1" dirty="0">
                <a:latin typeface="Times New Roman" panose="02020603050405020304" pitchFamily="18" charset="0"/>
                <a:cs typeface="Times New Roman" panose="02020603050405020304" pitchFamily="18" charset="0"/>
              </a:rPr>
              <a:t>much more immersive user experience</a:t>
            </a:r>
          </a:p>
          <a:p>
            <a:pPr algn="just">
              <a:lnSpc>
                <a:spcPct val="100000"/>
              </a:lnSpc>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AR immerses the </a:t>
            </a:r>
            <a:r>
              <a:rPr lang="en-US" sz="2400" b="0" i="1" dirty="0">
                <a:effectLst/>
                <a:latin typeface="Times New Roman" panose="02020603050405020304" pitchFamily="18" charset="0"/>
                <a:cs typeface="Times New Roman" panose="02020603050405020304" pitchFamily="18" charset="0"/>
              </a:rPr>
              <a:t>learner in a virtual world</a:t>
            </a:r>
            <a:r>
              <a:rPr lang="en-US" sz="2400" b="0" i="0" dirty="0">
                <a:effectLst/>
                <a:latin typeface="Times New Roman" panose="02020603050405020304" pitchFamily="18" charset="0"/>
                <a:cs typeface="Times New Roman" panose="02020603050405020304" pitchFamily="18" charset="0"/>
              </a:rPr>
              <a:t> is associated with a </a:t>
            </a:r>
            <a:r>
              <a:rPr lang="en-US" sz="2400" b="0" i="1" dirty="0">
                <a:effectLst/>
                <a:latin typeface="Times New Roman" panose="02020603050405020304" pitchFamily="18" charset="0"/>
                <a:cs typeface="Times New Roman" panose="02020603050405020304" pitchFamily="18" charset="0"/>
              </a:rPr>
              <a:t>higher level of active learner participation.</a:t>
            </a:r>
            <a:endParaRPr lang="en-IN" sz="2400" dirty="0">
              <a:latin typeface="Times New Roman" panose="02020603050405020304" pitchFamily="18" charset="0"/>
              <a:cs typeface="Times New Roman" panose="02020603050405020304" pitchFamily="18" charset="0"/>
            </a:endParaRPr>
          </a:p>
        </p:txBody>
      </p:sp>
      <p:pic>
        <p:nvPicPr>
          <p:cNvPr id="4" name="Picture 2" descr="Role of AR/VR in the education system: How technology is shaping India's  learning space - Education Today News">
            <a:extLst>
              <a:ext uri="{FF2B5EF4-FFF2-40B4-BE49-F238E27FC236}">
                <a16:creationId xmlns:a16="http://schemas.microsoft.com/office/drawing/2014/main" id="{35388EA4-40C6-427F-9D73-9D8EE08E8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922" y="4306935"/>
            <a:ext cx="3551706" cy="25137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41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DB27-F1DF-413A-B0D9-CCBF6EB00429}"/>
              </a:ext>
            </a:extLst>
          </p:cNvPr>
          <p:cNvSpPr>
            <a:spLocks noGrp="1"/>
          </p:cNvSpPr>
          <p:nvPr>
            <p:ph type="title"/>
          </p:nvPr>
        </p:nvSpPr>
        <p:spPr>
          <a:xfrm>
            <a:off x="142613" y="888945"/>
            <a:ext cx="9404723" cy="1400530"/>
          </a:xfrm>
        </p:spPr>
        <p:txBody>
          <a:bodyPr/>
          <a:lstStyle/>
          <a:p>
            <a:r>
              <a:rPr lang="en-IN" sz="4800" u="sng" dirty="0">
                <a:latin typeface="Algerian" panose="04020705040A02060702" pitchFamily="82" charset="0"/>
              </a:rPr>
              <a:t>WORKING PRINCIPLE</a:t>
            </a:r>
          </a:p>
        </p:txBody>
      </p:sp>
      <p:sp>
        <p:nvSpPr>
          <p:cNvPr id="3" name="Content Placeholder 2">
            <a:extLst>
              <a:ext uri="{FF2B5EF4-FFF2-40B4-BE49-F238E27FC236}">
                <a16:creationId xmlns:a16="http://schemas.microsoft.com/office/drawing/2014/main" id="{134AB554-F7CF-4ADC-9FA2-AD84EA495DB3}"/>
              </a:ext>
            </a:extLst>
          </p:cNvPr>
          <p:cNvSpPr>
            <a:spLocks noGrp="1"/>
          </p:cNvSpPr>
          <p:nvPr>
            <p:ph idx="1"/>
          </p:nvPr>
        </p:nvSpPr>
        <p:spPr>
          <a:xfrm>
            <a:off x="0" y="1818026"/>
            <a:ext cx="8858774" cy="480508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 captures a part of the environment using a camera on a </a:t>
            </a:r>
            <a:r>
              <a:rPr lang="en-US" sz="2400" i="1" dirty="0">
                <a:latin typeface="Times New Roman" panose="02020603050405020304" pitchFamily="18" charset="0"/>
                <a:cs typeface="Times New Roman" panose="02020603050405020304" pitchFamily="18" charset="0"/>
              </a:rPr>
              <a:t>smartphone, tablet.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Then scans the captured piece of the environment to identify a point where to overlay additional information using infrared, laser, GPS, or sensors.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Later AR solution requests predefined content to overlay further an environmental footprint with additional information.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solution forms a complete image consisting of the real-world background and overlaid AR data.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approaches behind the immersive technology are SLAM, Markers, Position</a:t>
            </a:r>
          </a:p>
          <a:p>
            <a:endParaRPr lang="en-IN" dirty="0"/>
          </a:p>
        </p:txBody>
      </p:sp>
    </p:spTree>
    <p:extLst>
      <p:ext uri="{BB962C8B-B14F-4D97-AF65-F5344CB8AC3E}">
        <p14:creationId xmlns:p14="http://schemas.microsoft.com/office/powerpoint/2010/main" val="104039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0CB3-C79C-4454-96F1-A62679C4C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CF37D4-3DC1-450C-B714-36E9306EBFC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B5A23B-2952-4586-A8E4-E63DCF3BB6F2}"/>
              </a:ext>
            </a:extLst>
          </p:cNvPr>
          <p:cNvPicPr>
            <a:picLocks noChangeAspect="1"/>
          </p:cNvPicPr>
          <p:nvPr/>
        </p:nvPicPr>
        <p:blipFill>
          <a:blip r:embed="rId2"/>
          <a:stretch>
            <a:fillRect/>
          </a:stretch>
        </p:blipFill>
        <p:spPr>
          <a:xfrm>
            <a:off x="109057" y="1048624"/>
            <a:ext cx="9756396" cy="5729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852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E4EB-40EB-4AF7-8521-CE81B73EFF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176CBF-A338-48DD-A3FC-2636265D40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C0382E8-C0A6-4E80-AEB3-09543084E9DC}"/>
              </a:ext>
            </a:extLst>
          </p:cNvPr>
          <p:cNvPicPr>
            <a:picLocks noChangeAspect="1"/>
          </p:cNvPicPr>
          <p:nvPr/>
        </p:nvPicPr>
        <p:blipFill>
          <a:blip r:embed="rId2"/>
          <a:stretch>
            <a:fillRect/>
          </a:stretch>
        </p:blipFill>
        <p:spPr>
          <a:xfrm>
            <a:off x="77023" y="1031844"/>
            <a:ext cx="9889097" cy="57380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193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E9EF-20AB-4FC0-8009-EC95D7BC0046}"/>
              </a:ext>
            </a:extLst>
          </p:cNvPr>
          <p:cNvSpPr>
            <a:spLocks noGrp="1"/>
          </p:cNvSpPr>
          <p:nvPr>
            <p:ph type="title"/>
          </p:nvPr>
        </p:nvSpPr>
        <p:spPr>
          <a:xfrm>
            <a:off x="67271" y="830222"/>
            <a:ext cx="9404723" cy="1400530"/>
          </a:xfrm>
        </p:spPr>
        <p:txBody>
          <a:bodyPr/>
          <a:lstStyle/>
          <a:p>
            <a:r>
              <a:rPr lang="en-IN" sz="4800" u="sng" dirty="0">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A756FD99-CB2F-49A7-94FF-A6006A31728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451AD08-2A4D-42ED-BD87-C1D8F596F91A}"/>
              </a:ext>
            </a:extLst>
          </p:cNvPr>
          <p:cNvPicPr>
            <a:picLocks noChangeAspect="1"/>
          </p:cNvPicPr>
          <p:nvPr/>
        </p:nvPicPr>
        <p:blipFill>
          <a:blip r:embed="rId2"/>
          <a:stretch>
            <a:fillRect/>
          </a:stretch>
        </p:blipFill>
        <p:spPr>
          <a:xfrm>
            <a:off x="268404" y="1717515"/>
            <a:ext cx="4098574" cy="2292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94E5611-824E-4378-9BFB-5F1FE8567505}"/>
              </a:ext>
            </a:extLst>
          </p:cNvPr>
          <p:cNvPicPr>
            <a:picLocks noChangeAspect="1"/>
          </p:cNvPicPr>
          <p:nvPr/>
        </p:nvPicPr>
        <p:blipFill>
          <a:blip r:embed="rId3"/>
          <a:stretch>
            <a:fillRect/>
          </a:stretch>
        </p:blipFill>
        <p:spPr>
          <a:xfrm>
            <a:off x="4699014" y="967695"/>
            <a:ext cx="2676525" cy="215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86B136B2-12F5-473E-AC50-5AFC0585F8BF}"/>
              </a:ext>
            </a:extLst>
          </p:cNvPr>
          <p:cNvPicPr>
            <a:picLocks noChangeAspect="1"/>
          </p:cNvPicPr>
          <p:nvPr/>
        </p:nvPicPr>
        <p:blipFill>
          <a:blip r:embed="rId4"/>
          <a:stretch>
            <a:fillRect/>
          </a:stretch>
        </p:blipFill>
        <p:spPr>
          <a:xfrm>
            <a:off x="5576582" y="3956788"/>
            <a:ext cx="3705225" cy="265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ACB5D6DC-12A3-449E-9622-A02435C2A093}"/>
              </a:ext>
            </a:extLst>
          </p:cNvPr>
          <p:cNvPicPr>
            <a:picLocks noChangeAspect="1"/>
          </p:cNvPicPr>
          <p:nvPr/>
        </p:nvPicPr>
        <p:blipFill>
          <a:blip r:embed="rId5"/>
          <a:stretch>
            <a:fillRect/>
          </a:stretch>
        </p:blipFill>
        <p:spPr>
          <a:xfrm>
            <a:off x="917353" y="4229494"/>
            <a:ext cx="3369421" cy="2384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413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1DCE-E7A4-4279-8C4A-D6A30DF9BAC9}"/>
              </a:ext>
            </a:extLst>
          </p:cNvPr>
          <p:cNvSpPr>
            <a:spLocks noGrp="1"/>
          </p:cNvSpPr>
          <p:nvPr>
            <p:ph type="title"/>
          </p:nvPr>
        </p:nvSpPr>
        <p:spPr>
          <a:xfrm>
            <a:off x="109216" y="888945"/>
            <a:ext cx="9404723" cy="1400530"/>
          </a:xfrm>
        </p:spPr>
        <p:txBody>
          <a:bodyPr/>
          <a:lstStyle/>
          <a:p>
            <a:r>
              <a:rPr lang="en-IN" sz="4800" u="sng" dirty="0">
                <a:latin typeface="Algerian" panose="04020705040A02060702" pitchFamily="82" charset="0"/>
              </a:rPr>
              <a:t>UNITY HUB AND VUFORIA</a:t>
            </a:r>
          </a:p>
        </p:txBody>
      </p:sp>
      <p:sp>
        <p:nvSpPr>
          <p:cNvPr id="3" name="Content Placeholder 2">
            <a:extLst>
              <a:ext uri="{FF2B5EF4-FFF2-40B4-BE49-F238E27FC236}">
                <a16:creationId xmlns:a16="http://schemas.microsoft.com/office/drawing/2014/main" id="{7AAE3E23-9C4A-40C3-9357-66507EF0330C}"/>
              </a:ext>
            </a:extLst>
          </p:cNvPr>
          <p:cNvSpPr>
            <a:spLocks noGrp="1"/>
          </p:cNvSpPr>
          <p:nvPr>
            <p:ph idx="1"/>
          </p:nvPr>
        </p:nvSpPr>
        <p:spPr>
          <a:xfrm>
            <a:off x="109216" y="2052918"/>
            <a:ext cx="9404723" cy="4633108"/>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 Unity Hub is a management tool that you can use to manage all of your Unity Projects and installations. Use the Hub to manage multiple installations of the Unity Editor along with their associated components, create new Projects, and open existing Projects.</a:t>
            </a:r>
          </a:p>
          <a:p>
            <a:r>
              <a:rPr lang="en-US" sz="2400" dirty="0">
                <a:latin typeface="Times New Roman" panose="02020603050405020304" pitchFamily="18" charset="0"/>
                <a:cs typeface="Times New Roman" panose="02020603050405020304" pitchFamily="18" charset="0"/>
              </a:rPr>
              <a:t>You can download it on windows with </a:t>
            </a:r>
            <a:r>
              <a:rPr lang="en-US" sz="2400" b="0" i="0" dirty="0">
                <a:effectLst/>
                <a:latin typeface="Times New Roman" panose="02020603050405020304" pitchFamily="18" charset="0"/>
                <a:cs typeface="Times New Roman" panose="02020603050405020304" pitchFamily="18" charset="0"/>
              </a:rPr>
              <a:t>C:\Program Files\Unity\Hub\Editor</a:t>
            </a:r>
          </a:p>
          <a:p>
            <a:r>
              <a:rPr lang="en-US" sz="2400" b="1" i="0" dirty="0">
                <a:effectLst/>
                <a:latin typeface="Times New Roman" panose="02020603050405020304" pitchFamily="18" charset="0"/>
                <a:cs typeface="Times New Roman" panose="02020603050405020304" pitchFamily="18" charset="0"/>
              </a:rPr>
              <a:t>Vuforia</a:t>
            </a:r>
            <a:r>
              <a:rPr lang="en-US" sz="2400" b="0" i="0" dirty="0">
                <a:effectLst/>
                <a:latin typeface="Times New Roman" panose="02020603050405020304" pitchFamily="18" charset="0"/>
                <a:cs typeface="Times New Roman" panose="02020603050405020304" pitchFamily="18" charset="0"/>
              </a:rPr>
              <a:t> Engine is a software development kit (SDK) for creating Augmented Reality apps. Developers can easily add advanced computer vision functionality to any application, allowing it to recognize images and objects, and interact with spaces in the real world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01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6D40-77BD-4E63-B210-ECC23574E948}"/>
              </a:ext>
            </a:extLst>
          </p:cNvPr>
          <p:cNvSpPr>
            <a:spLocks noGrp="1"/>
          </p:cNvSpPr>
          <p:nvPr>
            <p:ph type="title"/>
          </p:nvPr>
        </p:nvSpPr>
        <p:spPr>
          <a:xfrm>
            <a:off x="0" y="930890"/>
            <a:ext cx="9404723" cy="1400530"/>
          </a:xfrm>
        </p:spPr>
        <p:txBody>
          <a:bodyPr/>
          <a:lstStyle/>
          <a:p>
            <a:r>
              <a:rPr lang="en-IN" sz="4400" u="sng" dirty="0">
                <a:latin typeface="Algerian" panose="04020705040A02060702" pitchFamily="82" charset="0"/>
              </a:rPr>
              <a:t>How to create a AR system</a:t>
            </a:r>
          </a:p>
        </p:txBody>
      </p:sp>
      <p:sp>
        <p:nvSpPr>
          <p:cNvPr id="3" name="Content Placeholder 2">
            <a:extLst>
              <a:ext uri="{FF2B5EF4-FFF2-40B4-BE49-F238E27FC236}">
                <a16:creationId xmlns:a16="http://schemas.microsoft.com/office/drawing/2014/main" id="{D7B4EAC9-0ACD-425D-9320-A442747E0BE4}"/>
              </a:ext>
            </a:extLst>
          </p:cNvPr>
          <p:cNvSpPr>
            <a:spLocks noGrp="1"/>
          </p:cNvSpPr>
          <p:nvPr>
            <p:ph idx="1"/>
          </p:nvPr>
        </p:nvSpPr>
        <p:spPr>
          <a:xfrm>
            <a:off x="75502" y="1879133"/>
            <a:ext cx="9521504" cy="4882393"/>
          </a:xfrm>
        </p:spPr>
        <p:txBody>
          <a:bodyPr/>
          <a:lstStyle/>
          <a:p>
            <a:r>
              <a:rPr lang="en-US" sz="2400" b="0" i="0" dirty="0">
                <a:effectLst/>
                <a:latin typeface="Times New Roman" panose="02020603050405020304" pitchFamily="18" charset="0"/>
                <a:cs typeface="Times New Roman" panose="02020603050405020304" pitchFamily="18" charset="0"/>
              </a:rPr>
              <a:t>The Vuforia Engine package can be added to a Unity project from a Git URL</a:t>
            </a:r>
          </a:p>
          <a:p>
            <a:pPr algn="l"/>
            <a:r>
              <a:rPr lang="en-US" sz="2400" b="0" i="0" dirty="0">
                <a:effectLst/>
                <a:latin typeface="Times New Roman" panose="02020603050405020304" pitchFamily="18" charset="0"/>
                <a:cs typeface="Times New Roman" panose="02020603050405020304" pitchFamily="18" charset="0"/>
              </a:rPr>
              <a:t>Start by adding an </a:t>
            </a:r>
            <a:r>
              <a:rPr lang="en-US" sz="2400" b="0" i="0" dirty="0" err="1">
                <a:effectLst/>
                <a:latin typeface="Times New Roman" panose="02020603050405020304" pitchFamily="18" charset="0"/>
                <a:cs typeface="Times New Roman" panose="02020603050405020304" pitchFamily="18" charset="0"/>
              </a:rPr>
              <a:t>ARCamera</a:t>
            </a:r>
            <a:r>
              <a:rPr lang="en-US" sz="2400" b="0" i="0" dirty="0">
                <a:effectLst/>
                <a:latin typeface="Times New Roman" panose="02020603050405020304" pitchFamily="18" charset="0"/>
                <a:cs typeface="Times New Roman" panose="02020603050405020304" pitchFamily="18" charset="0"/>
              </a:rPr>
              <a:t>. This is a Unity camera game object that includes the </a:t>
            </a:r>
            <a:r>
              <a:rPr lang="en-US" sz="2400" b="0" i="0" dirty="0" err="1">
                <a:effectLst/>
                <a:latin typeface="Times New Roman" panose="02020603050405020304" pitchFamily="18" charset="0"/>
                <a:cs typeface="Times New Roman" panose="02020603050405020304" pitchFamily="18" charset="0"/>
              </a:rPr>
              <a:t>VuforiaBehaviour</a:t>
            </a:r>
            <a:r>
              <a:rPr lang="en-US" sz="2400" b="0" i="0" dirty="0">
                <a:effectLst/>
                <a:latin typeface="Times New Roman" panose="02020603050405020304" pitchFamily="18" charset="0"/>
                <a:cs typeface="Times New Roman" panose="02020603050405020304" pitchFamily="18" charset="0"/>
              </a:rPr>
              <a:t> to add support for augmented reality apps for both handheld devices and digital eyewear. </a:t>
            </a:r>
          </a:p>
          <a:p>
            <a:pPr algn="l"/>
            <a:r>
              <a:rPr lang="en-US" sz="2400" b="0" i="0" dirty="0">
                <a:effectLst/>
                <a:latin typeface="Times New Roman" panose="02020603050405020304" pitchFamily="18" charset="0"/>
                <a:cs typeface="Times New Roman" panose="02020603050405020304" pitchFamily="18" charset="0"/>
              </a:rPr>
              <a:t>Steps: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Add an </a:t>
            </a:r>
            <a:r>
              <a:rPr lang="en-US" sz="2400" b="1" i="0" dirty="0" err="1">
                <a:effectLst/>
                <a:latin typeface="Times New Roman" panose="02020603050405020304" pitchFamily="18" charset="0"/>
                <a:cs typeface="Times New Roman" panose="02020603050405020304" pitchFamily="18" charset="0"/>
              </a:rPr>
              <a:t>ARCamera</a:t>
            </a:r>
            <a:r>
              <a:rPr lang="en-US" sz="2400" b="1" i="0" dirty="0">
                <a:effectLst/>
                <a:latin typeface="Times New Roman" panose="02020603050405020304" pitchFamily="18" charset="0"/>
                <a:cs typeface="Times New Roman" panose="02020603050405020304" pitchFamily="18" charset="0"/>
              </a:rPr>
              <a:t> </a:t>
            </a:r>
            <a:r>
              <a:rPr lang="en-US" sz="2400" b="1" i="0" dirty="0" err="1">
                <a:effectLst/>
                <a:latin typeface="Times New Roman" panose="02020603050405020304" pitchFamily="18" charset="0"/>
                <a:cs typeface="Times New Roman" panose="02020603050405020304" pitchFamily="18" charset="0"/>
              </a:rPr>
              <a:t>GameObject</a:t>
            </a:r>
            <a:r>
              <a:rPr lang="en-US" sz="2400" b="0" i="0" dirty="0">
                <a:effectLst/>
                <a:latin typeface="Times New Roman" panose="02020603050405020304" pitchFamily="18" charset="0"/>
                <a:cs typeface="Times New Roman" panose="02020603050405020304" pitchFamily="18" charset="0"/>
              </a:rPr>
              <a:t> from the Vuforia Engine menu. </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Select the </a:t>
            </a:r>
            <a:r>
              <a:rPr lang="en-US" sz="2400" b="0" i="0" dirty="0" err="1">
                <a:effectLst/>
                <a:latin typeface="Times New Roman" panose="02020603050405020304" pitchFamily="18" charset="0"/>
                <a:cs typeface="Times New Roman" panose="02020603050405020304" pitchFamily="18" charset="0"/>
              </a:rPr>
              <a:t>ARCamera</a:t>
            </a:r>
            <a:r>
              <a:rPr lang="en-US" sz="2400" b="0" i="0" dirty="0">
                <a:effectLst/>
                <a:latin typeface="Times New Roman" panose="02020603050405020304" pitchFamily="18" charset="0"/>
                <a:cs typeface="Times New Roman" panose="02020603050405020304" pitchFamily="18" charset="0"/>
              </a:rPr>
              <a:t> and </a:t>
            </a:r>
            <a:r>
              <a:rPr lang="en-US" sz="2400" b="0" i="1" dirty="0">
                <a:effectLst/>
                <a:latin typeface="Times New Roman" panose="02020603050405020304" pitchFamily="18" charset="0"/>
                <a:cs typeface="Times New Roman" panose="02020603050405020304" pitchFamily="18" charset="0"/>
              </a:rPr>
              <a:t>Open Vuforia Configuration</a:t>
            </a:r>
            <a:r>
              <a:rPr lang="en-US" sz="2400" b="0" i="0" dirty="0">
                <a:effectLst/>
                <a:latin typeface="Times New Roman" panose="02020603050405020304" pitchFamily="18" charset="0"/>
                <a:cs typeface="Times New Roman" panose="02020603050405020304" pitchFamily="18" charset="0"/>
              </a:rPr>
              <a:t> from the Inspector</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Add a Vuforia Development License Key in the </a:t>
            </a:r>
            <a:r>
              <a:rPr lang="en-US" sz="2400" b="0" i="1" dirty="0">
                <a:effectLst/>
                <a:latin typeface="Times New Roman" panose="02020603050405020304" pitchFamily="18" charset="0"/>
                <a:cs typeface="Times New Roman" panose="02020603050405020304" pitchFamily="18" charset="0"/>
              </a:rPr>
              <a:t>App License Key</a:t>
            </a:r>
            <a:r>
              <a:rPr lang="en-US" sz="2400" b="0" i="0" dirty="0">
                <a:effectLst/>
                <a:latin typeface="Times New Roman" panose="02020603050405020304" pitchFamily="18" charset="0"/>
                <a:cs typeface="Times New Roman" panose="02020603050405020304" pitchFamily="18" charset="0"/>
              </a:rPr>
              <a:t> field. For a guide on getting a license key, see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Vuforia License Manager</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559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F8A4-AD9C-4EC5-A224-3C1BFBBD591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9668D1-5277-4599-8010-1685394F7731}"/>
              </a:ext>
            </a:extLst>
          </p:cNvPr>
          <p:cNvSpPr>
            <a:spLocks noGrp="1"/>
          </p:cNvSpPr>
          <p:nvPr>
            <p:ph idx="1"/>
          </p:nvPr>
        </p:nvSpPr>
        <p:spPr>
          <a:xfrm>
            <a:off x="218115" y="1132514"/>
            <a:ext cx="6895749" cy="5725486"/>
          </a:xfrm>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Navigate to the Vuforia Engine Menu and select </a:t>
            </a:r>
            <a:r>
              <a:rPr lang="en-US" b="1" i="0" dirty="0">
                <a:effectLst/>
                <a:latin typeface="Times New Roman" panose="02020603050405020304" pitchFamily="18" charset="0"/>
                <a:cs typeface="Times New Roman" panose="02020603050405020304" pitchFamily="18" charset="0"/>
              </a:rPr>
              <a:t>Image Target.</a:t>
            </a:r>
            <a:r>
              <a:rPr lang="en-US" b="0" i="0" dirty="0">
                <a:effectLst/>
                <a:latin typeface="Times New Roman" panose="02020603050405020304" pitchFamily="18" charset="0"/>
                <a:cs typeface="Times New Roman" panose="02020603050405020304" pitchFamily="18" charset="0"/>
              </a:rPr>
              <a:t> or any of the other targets you wish to use. For configurations for using other targets, please consult the Features Overview linked just above. It presents Unity guides for each Vuforia target. </a:t>
            </a:r>
          </a:p>
          <a:p>
            <a:pPr marL="0" indent="0">
              <a:buNone/>
            </a:pPr>
            <a:r>
              <a:rPr lang="en-US" b="0" i="0" dirty="0">
                <a:effectLst/>
                <a:latin typeface="Times New Roman" panose="02020603050405020304" pitchFamily="18" charset="0"/>
                <a:cs typeface="Times New Roman" panose="02020603050405020304" pitchFamily="18" charset="0"/>
              </a:rPr>
              <a:t>Select the </a:t>
            </a:r>
            <a:r>
              <a:rPr lang="en-US" b="1" i="0" dirty="0">
                <a:effectLst/>
                <a:latin typeface="Times New Roman" panose="02020603050405020304" pitchFamily="18" charset="0"/>
                <a:cs typeface="Times New Roman" panose="02020603050405020304" pitchFamily="18" charset="0"/>
              </a:rPr>
              <a:t>Image Target </a:t>
            </a:r>
            <a:r>
              <a:rPr lang="en-US" b="1" i="0" dirty="0" err="1">
                <a:effectLst/>
                <a:latin typeface="Times New Roman" panose="02020603050405020304" pitchFamily="18" charset="0"/>
                <a:cs typeface="Times New Roman" panose="02020603050405020304" pitchFamily="18" charset="0"/>
              </a:rPr>
              <a:t>GameObject</a:t>
            </a:r>
            <a:r>
              <a:rPr lang="en-US" b="0" i="0" dirty="0">
                <a:effectLst/>
                <a:latin typeface="Times New Roman" panose="02020603050405020304" pitchFamily="18" charset="0"/>
                <a:cs typeface="Times New Roman" panose="02020603050405020304" pitchFamily="18" charset="0"/>
              </a:rPr>
              <a:t> from the </a:t>
            </a:r>
            <a:r>
              <a:rPr lang="en-US" b="0" i="1" dirty="0">
                <a:effectLst/>
                <a:latin typeface="Times New Roman" panose="02020603050405020304" pitchFamily="18" charset="0"/>
                <a:cs typeface="Times New Roman" panose="02020603050405020304" pitchFamily="18" charset="0"/>
              </a:rPr>
              <a:t>Hierarchy.</a:t>
            </a:r>
          </a:p>
          <a:p>
            <a:pPr marL="0" indent="0">
              <a:buNone/>
            </a:pPr>
            <a:r>
              <a:rPr lang="en-US" b="0" i="0" dirty="0">
                <a:effectLst/>
                <a:latin typeface="Times New Roman" panose="02020603050405020304" pitchFamily="18" charset="0"/>
                <a:cs typeface="Times New Roman" panose="02020603050405020304" pitchFamily="18" charset="0"/>
              </a:rPr>
              <a:t>Add content as a child of the target by dragging your content on top of the target. This can also be a simple Cube from </a:t>
            </a:r>
            <a:r>
              <a:rPr lang="en-US" b="1" i="0" dirty="0" err="1">
                <a:effectLst/>
                <a:latin typeface="Times New Roman" panose="02020603050405020304" pitchFamily="18" charset="0"/>
                <a:cs typeface="Times New Roman" panose="02020603050405020304" pitchFamily="18" charset="0"/>
              </a:rPr>
              <a:t>GameObject</a:t>
            </a:r>
            <a:r>
              <a:rPr lang="en-US" b="1" i="0" dirty="0">
                <a:effectLst/>
                <a:latin typeface="Times New Roman" panose="02020603050405020304" pitchFamily="18" charset="0"/>
                <a:cs typeface="Times New Roman" panose="02020603050405020304" pitchFamily="18" charset="0"/>
              </a:rPr>
              <a:t> -&gt; 3D Object -&gt; Cube</a:t>
            </a:r>
            <a:r>
              <a:rPr lang="en-US" b="0" i="0" dirty="0">
                <a:effectLst/>
                <a:latin typeface="Times New Roman" panose="02020603050405020304" pitchFamily="18" charset="0"/>
                <a:cs typeface="Times New Roman" panose="02020603050405020304" pitchFamily="18" charset="0"/>
              </a:rPr>
              <a:t> or you can place content from Unity’s Asset Store and even from our Core Samples as pictured above. </a:t>
            </a:r>
          </a:p>
          <a:p>
            <a:pPr marL="0" indent="0">
              <a:buNone/>
            </a:pPr>
            <a:r>
              <a:rPr lang="en-US" b="0" i="0" dirty="0">
                <a:effectLst/>
                <a:latin typeface="Times New Roman" panose="02020603050405020304" pitchFamily="18" charset="0"/>
                <a:cs typeface="Times New Roman" panose="02020603050405020304" pitchFamily="18" charset="0"/>
              </a:rPr>
              <a:t>To see your scene in action you can use the Vuforia Engine Play Mode in the </a:t>
            </a:r>
            <a:r>
              <a:rPr lang="en-US" b="1" i="0" dirty="0">
                <a:effectLst/>
                <a:latin typeface="Times New Roman" panose="02020603050405020304" pitchFamily="18" charset="0"/>
                <a:cs typeface="Times New Roman" panose="02020603050405020304" pitchFamily="18" charset="0"/>
              </a:rPr>
              <a:t>Game View </a:t>
            </a:r>
            <a:r>
              <a:rPr lang="en-US" b="0" i="0" dirty="0">
                <a:effectLst/>
                <a:latin typeface="Times New Roman" panose="02020603050405020304" pitchFamily="18" charset="0"/>
                <a:cs typeface="Times New Roman" panose="02020603050405020304" pitchFamily="18" charset="0"/>
              </a:rPr>
              <a:t>that you can activate by pressing the </a:t>
            </a:r>
            <a:r>
              <a:rPr lang="en-US" b="1" i="0" dirty="0">
                <a:effectLst/>
                <a:latin typeface="Times New Roman" panose="02020603050405020304" pitchFamily="18" charset="0"/>
                <a:cs typeface="Times New Roman" panose="02020603050405020304" pitchFamily="18" charset="0"/>
              </a:rPr>
              <a:t>Play</a:t>
            </a:r>
            <a:r>
              <a:rPr lang="en-US" b="0" i="0" dirty="0">
                <a:effectLst/>
                <a:latin typeface="Times New Roman" panose="02020603050405020304" pitchFamily="18" charset="0"/>
                <a:cs typeface="Times New Roman" panose="02020603050405020304" pitchFamily="18" charset="0"/>
              </a:rPr>
              <a:t> button. You can use this feature to evaluate and rapidly prototype your scene(s) without having to deploy to a device.  </a:t>
            </a:r>
          </a:p>
        </p:txBody>
      </p:sp>
      <p:pic>
        <p:nvPicPr>
          <p:cNvPr id="1026" name="Picture 2">
            <a:extLst>
              <a:ext uri="{FF2B5EF4-FFF2-40B4-BE49-F238E27FC236}">
                <a16:creationId xmlns:a16="http://schemas.microsoft.com/office/drawing/2014/main" id="{CF77E51F-7A22-4FE0-8CFD-9D2DB038C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164" y="813733"/>
            <a:ext cx="3363574" cy="3632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44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529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Century Gothic</vt:lpstr>
      <vt:lpstr>Times New Roman</vt:lpstr>
      <vt:lpstr>Wingdings</vt:lpstr>
      <vt:lpstr>Wingdings 3</vt:lpstr>
      <vt:lpstr>Ion</vt:lpstr>
      <vt:lpstr>DESIGN OF  AUGMENTED  REALITY AND  VIRTUAL REALITY</vt:lpstr>
      <vt:lpstr>AUGMENTED REALITY</vt:lpstr>
      <vt:lpstr>WORKING PRINCIPLE</vt:lpstr>
      <vt:lpstr>PowerPoint Presentation</vt:lpstr>
      <vt:lpstr>PowerPoint Presentation</vt:lpstr>
      <vt:lpstr>APPLICATIONS</vt:lpstr>
      <vt:lpstr>UNITY HUB AND VUFORIA</vt:lpstr>
      <vt:lpstr>How to create a AR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AUGMENTED REALITY AND  VIRTUAL REALITY</dc:title>
  <dc:creator>Rohan K</dc:creator>
  <cp:lastModifiedBy>Rohan K</cp:lastModifiedBy>
  <cp:revision>9</cp:revision>
  <dcterms:created xsi:type="dcterms:W3CDTF">2021-02-09T09:31:00Z</dcterms:created>
  <dcterms:modified xsi:type="dcterms:W3CDTF">2021-02-09T13:09:41Z</dcterms:modified>
</cp:coreProperties>
</file>