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00" r:id="rId1"/>
  </p:sldMasterIdLst>
  <p:sldIdLst>
    <p:sldId id="256" r:id="rId2"/>
    <p:sldId id="257" r:id="rId3"/>
    <p:sldId id="269" r:id="rId4"/>
    <p:sldId id="261" r:id="rId5"/>
    <p:sldId id="283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8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8392747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311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4583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364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13427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8044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0604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9705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0334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244615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446959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143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dirty="0">
                <a:latin typeface="Algerian" panose="04020705040A02060702" pitchFamily="82" charset="0"/>
                <a:cs typeface="Georgia" panose="02040502050405020303" charset="0"/>
              </a:rPr>
              <a:t>IMAGE COMPRESSION</a:t>
            </a:r>
            <a:br>
              <a:rPr lang="en-IN" altLang="en-US" dirty="0">
                <a:latin typeface="Algerian" panose="04020705040A02060702" pitchFamily="82" charset="0"/>
                <a:cs typeface="Georgia" panose="02040502050405020303" charset="0"/>
              </a:rPr>
            </a:br>
            <a:r>
              <a:rPr lang="en-IN" altLang="en-US" dirty="0">
                <a:latin typeface="Algerian" panose="04020705040A02060702" pitchFamily="82" charset="0"/>
                <a:cs typeface="Georgia" panose="02040502050405020303" charset="0"/>
              </a:rPr>
              <a:t>USING SVD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7560" y="4001135"/>
            <a:ext cx="10169525" cy="2641600"/>
          </a:xfrm>
        </p:spPr>
        <p:txBody>
          <a:bodyPr>
            <a:normAutofit/>
          </a:bodyPr>
          <a:lstStyle/>
          <a:p>
            <a:endParaRPr lang="en-IN" altLang="en-US" dirty="0"/>
          </a:p>
          <a:p>
            <a:r>
              <a:rPr lang="en-IN" altLang="en-US" dirty="0">
                <a:latin typeface="Algerian" panose="04020705040A02060702" pitchFamily="82" charset="0"/>
              </a:rPr>
              <a:t>BY</a:t>
            </a:r>
          </a:p>
          <a:p>
            <a:r>
              <a:rPr lang="en-IN" altLang="en-US" dirty="0">
                <a:latin typeface="Algerian" panose="04020705040A02060702" pitchFamily="82" charset="0"/>
              </a:rPr>
              <a:t>JAYANT SAXENA PES1201800624</a:t>
            </a:r>
          </a:p>
          <a:p>
            <a:r>
              <a:rPr lang="en-US" altLang="en-IN" dirty="0">
                <a:latin typeface="Algerian" panose="04020705040A02060702" pitchFamily="82" charset="0"/>
              </a:rPr>
              <a:t>ROHAN .N. KALPAVRUKSHA</a:t>
            </a:r>
            <a:r>
              <a:rPr lang="en-IN" altLang="en-US" dirty="0">
                <a:latin typeface="Algerian" panose="04020705040A02060702" pitchFamily="82" charset="0"/>
              </a:rPr>
              <a:t> PES1201802830        </a:t>
            </a:r>
          </a:p>
          <a:p>
            <a:r>
              <a:rPr lang="en-IN" altLang="en-US" dirty="0">
                <a:latin typeface="Algerian" panose="04020705040A02060702" pitchFamily="82" charset="0"/>
              </a:rPr>
              <a:t>Guide-  Lavanya </a:t>
            </a:r>
            <a:r>
              <a:rPr lang="en-IN" altLang="en-US">
                <a:latin typeface="Algerian" panose="04020705040A02060702" pitchFamily="82" charset="0"/>
              </a:rPr>
              <a:t>krishna</a:t>
            </a:r>
            <a:endParaRPr lang="en-IN" altLang="en-US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620" y="237808"/>
            <a:ext cx="10835780" cy="1143000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latin typeface="Georgia" panose="02040502050405020303" pitchFamily="18" charset="0"/>
                <a:sym typeface="+mn-ea"/>
              </a:rPr>
              <a:t>IMAGES WITH VARIED SINGULAR VALUES(USING MATLAB)</a:t>
            </a:r>
            <a:br>
              <a:rPr lang="en-US" sz="3600" dirty="0">
                <a:sym typeface="+mn-ea"/>
              </a:rPr>
            </a:br>
            <a:endParaRPr lang="en-US" sz="36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3620" y="1162050"/>
            <a:ext cx="10227310" cy="5165725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0" name="Text Box 99"/>
          <p:cNvSpPr txBox="1"/>
          <p:nvPr/>
        </p:nvSpPr>
        <p:spPr>
          <a:xfrm>
            <a:off x="1320800" y="1941195"/>
            <a:ext cx="271526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IN" altLang="en-US" b="0" dirty="0">
                <a:solidFill>
                  <a:srgbClr val="00000A"/>
                </a:solidFill>
                <a:latin typeface="Times New Roman" panose="02020603050405020304" charset="0"/>
                <a:cs typeface="Trebuchet MS" panose="020B0603020202020204" charset="0"/>
              </a:rPr>
              <a:t>    </a:t>
            </a:r>
            <a:endParaRPr lang="en-US" dirty="0"/>
          </a:p>
        </p:txBody>
      </p:sp>
      <p:sp>
        <p:nvSpPr>
          <p:cNvPr id="5" name="Text Box 4"/>
          <p:cNvSpPr txBox="1"/>
          <p:nvPr/>
        </p:nvSpPr>
        <p:spPr>
          <a:xfrm>
            <a:off x="4708525" y="1925955"/>
            <a:ext cx="220218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endParaRPr lang="en-US" sz="2000" b="0" dirty="0">
              <a:solidFill>
                <a:srgbClr val="00000A"/>
              </a:solidFill>
              <a:latin typeface="Times New Roman" panose="02020603050405020304" charset="0"/>
              <a:cs typeface="Trebuchet MS" panose="020B060302020202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996680" y="1941195"/>
            <a:ext cx="99949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000" b="0">
                <a:solidFill>
                  <a:srgbClr val="00000A"/>
                </a:solidFill>
                <a:latin typeface="Times New Roman" panose="02020603050405020304" charset="0"/>
                <a:cs typeface="Trebuchet MS" panose="020B0603020202020204" charset="0"/>
              </a:rPr>
              <a:t>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58AF46A-5510-4996-94FD-41081A616040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796954" y="809308"/>
            <a:ext cx="10785446" cy="44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92785" y="352338"/>
            <a:ext cx="11093747" cy="1819362"/>
          </a:xfrm>
        </p:spPr>
        <p:txBody>
          <a:bodyPr>
            <a:normAutofit/>
          </a:bodyPr>
          <a:lstStyle/>
          <a:p>
            <a:r>
              <a:rPr lang="en-IN" altLang="en-US" dirty="0"/>
              <a:t> </a:t>
            </a:r>
            <a:r>
              <a:rPr lang="en-US" altLang="en-IN" sz="2800" b="1" dirty="0">
                <a:latin typeface="Georgia" panose="02040502050405020303" pitchFamily="18" charset="0"/>
              </a:rPr>
              <a:t>COMPARING </a:t>
            </a:r>
            <a:r>
              <a:rPr lang="en-US" sz="2800" b="1" dirty="0">
                <a:latin typeface="Georgia" panose="02040502050405020303" pitchFamily="18" charset="0"/>
                <a:sym typeface="+mn-ea"/>
              </a:rPr>
              <a:t>IMAGE SIZE WITH DIFFERENT K VALUES</a:t>
            </a:r>
            <a:endParaRPr lang="en-IN" altLang="en-US" sz="2800" b="1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altLang="en-US"/>
              <a:t> 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</p:nvPr>
        </p:nvGraphicFramePr>
        <p:xfrm>
          <a:off x="1073785" y="1825625"/>
          <a:ext cx="10280015" cy="4462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6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4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3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922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00000A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Sl. No.</a:t>
                      </a:r>
                      <a:endParaRPr lang="en-US" sz="1800" b="1">
                        <a:solidFill>
                          <a:srgbClr val="00000A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00000A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Value of k</a:t>
                      </a:r>
                      <a:endParaRPr lang="en-US" sz="1800" b="1">
                        <a:solidFill>
                          <a:srgbClr val="00000A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00000A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Image Size corresponding to k</a:t>
                      </a:r>
                      <a:endParaRPr lang="en-US" sz="1800" b="1">
                        <a:solidFill>
                          <a:srgbClr val="00000A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00000A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Compression Ratio</a:t>
                      </a:r>
                      <a:r>
                        <a:rPr lang="en-US" sz="1800" b="0">
                          <a:solidFill>
                            <a:srgbClr val="00000A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=Original Size/Compressed Size</a:t>
                      </a:r>
                      <a:endParaRPr lang="en-US" sz="1800" b="1">
                        <a:solidFill>
                          <a:srgbClr val="00000A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395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A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1.</a:t>
                      </a:r>
                      <a:endParaRPr lang="en-US" sz="1800" b="0">
                        <a:solidFill>
                          <a:srgbClr val="00000A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A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        230</a:t>
                      </a:r>
                      <a:endParaRPr lang="en-US" sz="1800" b="0">
                        <a:solidFill>
                          <a:srgbClr val="00000A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 dirty="0">
                          <a:solidFill>
                            <a:srgbClr val="00000A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   230(1+m+n)pixels</a:t>
                      </a:r>
                      <a:endParaRPr lang="en-US" sz="1800" b="0" dirty="0">
                        <a:solidFill>
                          <a:srgbClr val="00000A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A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=&gt;  (almost negligible compression)</a:t>
                      </a:r>
                      <a:endParaRPr lang="en-US" sz="1800" b="0">
                        <a:solidFill>
                          <a:srgbClr val="00000A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86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A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2.</a:t>
                      </a:r>
                      <a:endParaRPr lang="en-US" sz="2000" b="0">
                        <a:solidFill>
                          <a:srgbClr val="00000A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A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       180</a:t>
                      </a:r>
                      <a:endParaRPr lang="en-US" sz="2000" b="0">
                        <a:solidFill>
                          <a:srgbClr val="00000A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A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  180(1+m+n) pixels</a:t>
                      </a:r>
                      <a:endParaRPr lang="en-US" sz="2000" b="0">
                        <a:solidFill>
                          <a:srgbClr val="00000A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A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=&gt;  1.30</a:t>
                      </a:r>
                      <a:endParaRPr lang="en-US" sz="2000" b="0">
                        <a:solidFill>
                          <a:srgbClr val="00000A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A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3.</a:t>
                      </a:r>
                      <a:endParaRPr lang="en-US" sz="2000" b="0">
                        <a:solidFill>
                          <a:srgbClr val="00000A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A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        55</a:t>
                      </a:r>
                      <a:endParaRPr lang="en-US" sz="2000" b="0">
                        <a:solidFill>
                          <a:srgbClr val="00000A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A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    55(1+m+n) pixels</a:t>
                      </a:r>
                      <a:endParaRPr lang="en-US" sz="2000" b="0">
                        <a:solidFill>
                          <a:srgbClr val="00000A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A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=&gt;  4.18</a:t>
                      </a:r>
                      <a:endParaRPr lang="en-US" sz="2000" b="0">
                        <a:solidFill>
                          <a:srgbClr val="00000A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86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A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4.</a:t>
                      </a:r>
                      <a:endParaRPr lang="en-US" sz="2000" b="0">
                        <a:solidFill>
                          <a:srgbClr val="00000A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A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         5</a:t>
                      </a:r>
                      <a:endParaRPr lang="en-US" sz="2000" b="0">
                        <a:solidFill>
                          <a:srgbClr val="00000A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>
                          <a:solidFill>
                            <a:srgbClr val="00000A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       5(1+m+n) pixels</a:t>
                      </a:r>
                      <a:endParaRPr lang="en-US" sz="2000" b="0">
                        <a:solidFill>
                          <a:srgbClr val="00000A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 dirty="0">
                          <a:solidFill>
                            <a:srgbClr val="00000A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=&gt;  46(very highly compressed)</a:t>
                      </a:r>
                      <a:endParaRPr lang="en-US" sz="2000" b="0" dirty="0">
                        <a:solidFill>
                          <a:srgbClr val="00000A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8131609-420D-4C2B-9519-C5213AC40F7B}"/>
              </a:ext>
            </a:extLst>
          </p:cNvPr>
          <p:cNvCxnSpPr>
            <a:cxnSpLocks/>
          </p:cNvCxnSpPr>
          <p:nvPr/>
        </p:nvCxnSpPr>
        <p:spPr>
          <a:xfrm>
            <a:off x="947956" y="1140903"/>
            <a:ext cx="107295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Georgia" panose="02040502050405020303" pitchFamily="18" charset="0"/>
                <a:sym typeface="+mn-ea"/>
              </a:rPr>
              <a:t>ERROR GRAPH</a:t>
            </a:r>
            <a:endParaRPr lang="en-US" sz="3600" dirty="0">
              <a:latin typeface="Georgia" panose="02040502050405020303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altLang="en-US"/>
              <a:t> 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00679" y="1861710"/>
            <a:ext cx="7800975" cy="474218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1F4A60E-3A87-4590-84DF-0AE977CBDD67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1371600" y="1428750"/>
            <a:ext cx="9601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Georgia" panose="02040502050405020303" charset="0"/>
                <a:cs typeface="Georgia" panose="02040502050405020303" charset="0"/>
              </a:rPr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1090945" cy="47681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report proves that S.V.D  is one of the viable techniques for image compression.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clearly see that with decrease in rank of the matrix(image) the size of the image reduces drastically.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with the decrease in k there is increase in error and hence the error is maximum when the k value is minimum</a:t>
            </a:r>
            <a:r>
              <a:rPr lang="en-US" sz="3200" dirty="0"/>
              <a:t>.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flipH="1">
            <a:off x="11353800" y="6101080"/>
            <a:ext cx="96520" cy="762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/>
              <a:t>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A6E670A-03C1-451F-82E2-56970E8D7DF4}"/>
              </a:ext>
            </a:extLst>
          </p:cNvPr>
          <p:cNvCxnSpPr>
            <a:stCxn id="2" idx="1"/>
          </p:cNvCxnSpPr>
          <p:nvPr/>
        </p:nvCxnSpPr>
        <p:spPr>
          <a:xfrm flipV="1">
            <a:off x="1371600" y="1375794"/>
            <a:ext cx="9148194" cy="529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Georgia" panose="02040502050405020303" charset="0"/>
                <a:cs typeface="Georgia" panose="02040502050405020303" charset="0"/>
              </a:rPr>
              <a:t>SUMMARY AND 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987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compression is a technique of efficiently coding digital image to reduce the number of bits required in representing an image.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described how an image is represented in a form of matrix which it easier for applying mathematical computations.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analyzed the Singular Value Decomposition Method ,its formula expression and specified the nomenclature of variable used.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evident from our report that S.V.D. deals with all the irrelevant information in the matrix and presents only the required information to the user.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49EE37A-30BA-429B-9CB5-1870D7E4F853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1371600" y="1428750"/>
            <a:ext cx="9601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eorgia" panose="02040502050405020303" charset="0"/>
                <a:cs typeface="Georgia" panose="02040502050405020303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well known that the images are often used in variety of computer        applications, are difficult to store and transmit. For example:- 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captured by satellites are to be transmitted really fast to the space station.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of medical images in hospital are some of the problems which require to be conquered by image compression.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0F9834-861C-471F-A74B-07370CA0E9AC}"/>
              </a:ext>
            </a:extLst>
          </p:cNvPr>
          <p:cNvCxnSpPr>
            <a:cxnSpLocks/>
          </p:cNvCxnSpPr>
          <p:nvPr/>
        </p:nvCxnSpPr>
        <p:spPr>
          <a:xfrm flipV="1">
            <a:off x="1468073" y="1300294"/>
            <a:ext cx="9865454" cy="587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eorgia" panose="02040502050405020303" charset="0"/>
                <a:cs typeface="Georgia" panose="02040502050405020303" charset="0"/>
              </a:rPr>
              <a:t>AIM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ym typeface="+mn-ea"/>
              </a:rPr>
              <a:t>The aim here is to study image compression using a method called Singular Value </a:t>
            </a:r>
            <a:r>
              <a:rPr lang="en-US" sz="2400" dirty="0" err="1">
                <a:sym typeface="+mn-ea"/>
              </a:rPr>
              <a:t>Decomposition,which</a:t>
            </a:r>
            <a:r>
              <a:rPr lang="en-US" sz="2400" dirty="0">
                <a:sym typeface="+mn-ea"/>
              </a:rPr>
              <a:t> is a tool provided by Linear Algebra.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IN" altLang="en-US" sz="2400" dirty="0">
                <a:sym typeface="+mn-ea"/>
              </a:rPr>
              <a:t>D</a:t>
            </a:r>
            <a:r>
              <a:rPr lang="en-US" sz="2400" dirty="0" err="1">
                <a:sym typeface="+mn-ea"/>
              </a:rPr>
              <a:t>uring</a:t>
            </a:r>
            <a:r>
              <a:rPr lang="en-US" sz="2400" dirty="0">
                <a:sym typeface="+mn-ea"/>
              </a:rPr>
              <a:t> </a:t>
            </a:r>
            <a:r>
              <a:rPr lang="en-IN" altLang="en-US" sz="2400" dirty="0">
                <a:sym typeface="+mn-ea"/>
              </a:rPr>
              <a:t>Image Compression</a:t>
            </a:r>
            <a:r>
              <a:rPr lang="en-US" sz="2400" dirty="0">
                <a:sym typeface="+mn-ea"/>
              </a:rPr>
              <a:t> the important features of the image should remain preserved.</a:t>
            </a:r>
          </a:p>
          <a:p>
            <a:endParaRPr lang="en-US" dirty="0">
              <a:sym typeface="+mn-ea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6245DE-7215-44E3-B4E5-B7EE77AFFD76}"/>
              </a:ext>
            </a:extLst>
          </p:cNvPr>
          <p:cNvCxnSpPr>
            <a:cxnSpLocks/>
          </p:cNvCxnSpPr>
          <p:nvPr/>
        </p:nvCxnSpPr>
        <p:spPr>
          <a:xfrm flipV="1">
            <a:off x="1371600" y="1258350"/>
            <a:ext cx="9181750" cy="94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US" sz="3600" b="1" dirty="0">
                <a:latin typeface="Georgia" panose="02040502050405020303" pitchFamily="18" charset="0"/>
                <a:cs typeface="+mj-lt"/>
              </a:rPr>
              <a:t>WHAT IS AN IMAGE?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370"/>
            <a:ext cx="10642600" cy="4819650"/>
          </a:xfrm>
        </p:spPr>
        <p:txBody>
          <a:bodyPr>
            <a:normAutofit/>
          </a:bodyPr>
          <a:lstStyle/>
          <a:p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igital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images are a collection of pixels which are stored as matrices in our computers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Each pixel is characterized by its (x, y) coordinates and its value.</a:t>
            </a:r>
          </a:p>
          <a:p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</a:p>
          <a:p>
            <a:pPr>
              <a:lnSpc>
                <a:spcPct val="150000"/>
              </a:lnSpc>
            </a:pPr>
            <a:endParaRPr lang="en-IN" altLang="en-US" sz="2400" dirty="0"/>
          </a:p>
        </p:txBody>
      </p:sp>
      <p:pic>
        <p:nvPicPr>
          <p:cNvPr id="4" name="Picture 1" descr="Screenshot (4)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00885" y="3086100"/>
            <a:ext cx="5181600" cy="205041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2153920" y="5244465"/>
            <a:ext cx="502856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1600" b="0" dirty="0">
                <a:solidFill>
                  <a:srgbClr val="00000A"/>
                </a:solidFill>
                <a:latin typeface="Times New Roman" panose="02020603050405020304" charset="0"/>
                <a:cs typeface="Droid Sans" charset="0"/>
              </a:rPr>
              <a:t>Here we consider the black portion of the image to be of  zero brightness and white to be of maximum </a:t>
            </a:r>
            <a:r>
              <a:rPr lang="en-US" sz="1600" b="0" dirty="0" err="1">
                <a:solidFill>
                  <a:srgbClr val="00000A"/>
                </a:solidFill>
                <a:latin typeface="Times New Roman" panose="02020603050405020304" charset="0"/>
                <a:cs typeface="Droid Sans" charset="0"/>
              </a:rPr>
              <a:t>brightness,as</a:t>
            </a:r>
            <a:r>
              <a:rPr lang="en-US" sz="1600" b="0" dirty="0">
                <a:solidFill>
                  <a:srgbClr val="00000A"/>
                </a:solidFill>
                <a:latin typeface="Times New Roman" panose="02020603050405020304" charset="0"/>
                <a:cs typeface="Droid Sans" charset="0"/>
              </a:rPr>
              <a:t> represented in the given matrix.</a:t>
            </a:r>
            <a:endParaRPr lang="en-US" sz="16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0FB001-0FAE-4585-998B-1561B58B63BB}"/>
              </a:ext>
            </a:extLst>
          </p:cNvPr>
          <p:cNvCxnSpPr/>
          <p:nvPr/>
        </p:nvCxnSpPr>
        <p:spPr>
          <a:xfrm flipV="1">
            <a:off x="1526796" y="1191237"/>
            <a:ext cx="9756397" cy="67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0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230374" cy="1485900"/>
          </a:xfrm>
        </p:spPr>
        <p:txBody>
          <a:bodyPr/>
          <a:lstStyle/>
          <a:p>
            <a:r>
              <a:rPr lang="en-US" sz="3600" b="1" dirty="0">
                <a:latin typeface="Georgia" panose="02040502050405020303" pitchFamily="18" charset="0"/>
                <a:cs typeface="+mj-lt"/>
              </a:rPr>
              <a:t>REPRESENTING IMAGES AS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11325"/>
            <a:ext cx="10515600" cy="4351655"/>
          </a:xfrm>
        </p:spPr>
        <p:txBody>
          <a:bodyPr>
            <a:normAutofit fontScale="975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representing images as a matrix makes mathematical computations of the image easier and since we obtain the image in a matrix form it makes it a viable option to edit and analyze the image using various mathematical operations.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various tools (like Gaussian Elimination, Singular Value Decomposition, Linear Transformations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performing operations on a given matrix(image).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since this report is based on image compression we solely focus on a method called Singular Value Decomposition (S.V.D.).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238518-762C-4577-B714-B9A5C8EDF0F9}"/>
              </a:ext>
            </a:extLst>
          </p:cNvPr>
          <p:cNvCxnSpPr>
            <a:cxnSpLocks/>
          </p:cNvCxnSpPr>
          <p:nvPr/>
        </p:nvCxnSpPr>
        <p:spPr>
          <a:xfrm>
            <a:off x="1371600" y="1308683"/>
            <a:ext cx="105491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565" y="685800"/>
            <a:ext cx="11354435" cy="1485900"/>
          </a:xfrm>
        </p:spPr>
        <p:txBody>
          <a:bodyPr>
            <a:normAutofit/>
          </a:bodyPr>
          <a:lstStyle/>
          <a:p>
            <a:r>
              <a:rPr lang="en-IN" altLang="en-US" sz="3600" b="1" dirty="0">
                <a:latin typeface="Georgia" panose="02040502050405020303" pitchFamily="18" charset="0"/>
              </a:rPr>
              <a:t>SINGULAR VALUE DECOMPOSITION (S.V.D.)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28132"/>
            <a:ext cx="10516235" cy="503715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SVD states that any matrix A of order(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m×n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can be factorized as: </a:t>
            </a:r>
            <a:r>
              <a:rPr lang="en-IN" alt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A=USV</a:t>
            </a:r>
            <a:r>
              <a:rPr lang="en-IN" alt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^T</a:t>
            </a:r>
          </a:p>
          <a:p>
            <a:pPr>
              <a:lnSpc>
                <a:spcPct val="150000"/>
              </a:lnSpc>
            </a:pPr>
            <a:r>
              <a:rPr lang="en-IN" alt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 U and V are orthogonal matrices with orthonormal Eigen Vectors chosen from AAᵀ and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alt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AᵀA respectively</a:t>
            </a:r>
            <a:r>
              <a:rPr lang="en-US" alt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alt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alt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 is a matrix of order </a:t>
            </a:r>
            <a:r>
              <a:rPr lang="en-IN" alt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m×n</a:t>
            </a:r>
            <a:r>
              <a:rPr lang="en-IN" alt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 ’r’ number of  Singular values lying only on the diagonal of this matrix</a:t>
            </a:r>
          </a:p>
          <a:p>
            <a:pPr>
              <a:lnSpc>
                <a:spcPct val="150000"/>
              </a:lnSpc>
            </a:pPr>
            <a:r>
              <a:rPr lang="en-IN" alt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entries σ1 ≥ σ2 ≥ σ3 ≥ … ≥ 0 on the diagonal of S are called the singular values (SVs) of A</a:t>
            </a:r>
          </a:p>
          <a:p>
            <a:pPr>
              <a:lnSpc>
                <a:spcPct val="150000"/>
              </a:lnSpc>
            </a:pPr>
            <a:r>
              <a:rPr lang="en-IN" alt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 σ1 ,σ2 ,σ3,.. </a:t>
            </a:r>
            <a:r>
              <a:rPr lang="en-IN" alt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σr</a:t>
            </a:r>
            <a:r>
              <a:rPr lang="en-IN" alt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found by performing square root of the Eigen value of both AAᵀ and AᵀA</a:t>
            </a:r>
            <a:r>
              <a:rPr lang="en-US" alt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on this method has been performed for a clearer vision .</a:t>
            </a:r>
            <a:endParaRPr lang="en-IN" alt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0" lvl="8" indent="0">
              <a:buNone/>
            </a:pPr>
            <a:endParaRPr lang="en-US" sz="3200" dirty="0"/>
          </a:p>
          <a:p>
            <a:pPr marL="3657600" lvl="8" indent="0">
              <a:buNone/>
            </a:pP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flipV="1">
            <a:off x="11260455" y="6459855"/>
            <a:ext cx="365125" cy="115570"/>
          </a:xfrm>
        </p:spPr>
        <p:txBody>
          <a:bodyPr>
            <a:normAutofit fontScale="25000" lnSpcReduction="20000"/>
          </a:bodyPr>
          <a:lstStyle/>
          <a:p>
            <a:r>
              <a:rPr lang="en-IN" altLang="en-US"/>
              <a:t>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E8BE8A-A610-4088-86A2-F99B323547BA}"/>
              </a:ext>
            </a:extLst>
          </p:cNvPr>
          <p:cNvCxnSpPr>
            <a:cxnSpLocks/>
          </p:cNvCxnSpPr>
          <p:nvPr/>
        </p:nvCxnSpPr>
        <p:spPr>
          <a:xfrm>
            <a:off x="922789" y="1291905"/>
            <a:ext cx="111321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841" y="685800"/>
            <a:ext cx="11627141" cy="14859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Georgia" panose="02040502050405020303" pitchFamily="18" charset="0"/>
                <a:cs typeface="+mj-lt"/>
              </a:rPr>
              <a:t>HOW IS S.V.D. UTILIZED IN IMAGE COMPRESSION?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20655" cy="4351655"/>
          </a:xfrm>
        </p:spPr>
        <p:txBody>
          <a:bodyPr>
            <a:normAutofit fontScale="6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decompose a given image into the three color channels red, green and blue. Each channel can be represented as a (m × n) matrix with values ranging from 0 to 255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now compress the matrix A representing one of the channels.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do this, we compute an approximation to the matrix a that takes only a fraction of the space to store.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69320" y="5925820"/>
            <a:ext cx="284480" cy="251460"/>
          </a:xfrm>
        </p:spPr>
        <p:txBody>
          <a:bodyPr>
            <a:normAutofit fontScale="67500" lnSpcReduction="20000"/>
          </a:bodyPr>
          <a:lstStyle/>
          <a:p>
            <a:r>
              <a:rPr lang="en-IN" altLang="en-US"/>
              <a:t>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F4DA15-28CD-41E7-A866-4C3A73B7F24F}"/>
              </a:ext>
            </a:extLst>
          </p:cNvPr>
          <p:cNvCxnSpPr>
            <a:cxnSpLocks/>
          </p:cNvCxnSpPr>
          <p:nvPr/>
        </p:nvCxnSpPr>
        <p:spPr>
          <a:xfrm>
            <a:off x="838200" y="1333850"/>
            <a:ext cx="11353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365" y="685800"/>
            <a:ext cx="11430635" cy="14859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Georgia" panose="02040502050405020303" pitchFamily="18" charset="0"/>
                <a:cs typeface="+mj-lt"/>
                <a:sym typeface="+mn-ea"/>
              </a:rPr>
              <a:t>HOW IS S.V.D. UTILIZED IN IMAGE COMPRESSION?</a:t>
            </a:r>
            <a:endParaRPr lang="en-US" sz="2800" b="1" dirty="0">
              <a:latin typeface="Georgia" panose="02040502050405020303" pitchFamily="18" charset="0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92435" cy="4351655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We </a:t>
            </a:r>
            <a:r>
              <a:rPr lang="en-IN" altLang="en-US" sz="1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can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choose a number k of singular values that we are going to use for the approximation.</a:t>
            </a:r>
          </a:p>
          <a:p>
            <a:pPr>
              <a:lnSpc>
                <a:spcPct val="150000"/>
              </a:lnSpc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higher this number, the better the quality of the approximation gets but then  more data is needed to encode it.</a:t>
            </a: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IN" alt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take only the first k columns of U and V and the upper left (k × k)-square of S, containing the</a:t>
            </a:r>
            <a:r>
              <a:rPr lang="en-US" sz="1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largest k (and therefore most important) 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singular values.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69015" y="6016625"/>
            <a:ext cx="184785" cy="160655"/>
          </a:xfrm>
        </p:spPr>
        <p:txBody>
          <a:bodyPr>
            <a:normAutofit fontScale="25000" lnSpcReduction="20000"/>
          </a:bodyPr>
          <a:lstStyle/>
          <a:p>
            <a:r>
              <a:rPr lang="en-IN" altLang="en-US"/>
              <a:t>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F19FA58-450F-4090-858E-F1821BF59F74}"/>
              </a:ext>
            </a:extLst>
          </p:cNvPr>
          <p:cNvCxnSpPr>
            <a:cxnSpLocks/>
            <a:stCxn id="2" idx="1"/>
            <a:endCxn id="2" idx="3"/>
          </p:cNvCxnSpPr>
          <p:nvPr/>
        </p:nvCxnSpPr>
        <p:spPr>
          <a:xfrm>
            <a:off x="761365" y="1428750"/>
            <a:ext cx="114306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64" y="685800"/>
            <a:ext cx="11478936" cy="14859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Georgia" panose="02040502050405020303" pitchFamily="18" charset="0"/>
                <a:sym typeface="+mn-ea"/>
              </a:rPr>
              <a:t>HOW IS S.V.D. UTILIZED IN IMAGE COMPRESSION?</a:t>
            </a:r>
            <a:endParaRPr lang="en-US" sz="2800" b="1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Compressed image size formula:-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m×k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)+k+(k× n)= k × (1 + m + n) in pixel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Here 1 pixel=3bytes (in case of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coloured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images) or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1pixel = 1byte (in case of black and white image)</a:t>
            </a:r>
          </a:p>
          <a:p>
            <a:pPr>
              <a:lnSpc>
                <a:spcPct val="150000"/>
              </a:lnSpc>
            </a:pPr>
            <a:r>
              <a:rPr lang="en-IN" altLang="en-US" sz="9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Where  m × n computes the order of original matrix (of original image)</a:t>
            </a:r>
            <a:r>
              <a:rPr lang="en-US" altLang="en-IN" sz="9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</a:t>
            </a:r>
            <a:r>
              <a:rPr lang="en-IN" altLang="en-US" sz="9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sz="9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 is the </a:t>
            </a:r>
            <a:r>
              <a:rPr lang="en-US" altLang="en-IN" sz="9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rank or the</a:t>
            </a:r>
            <a:r>
              <a:rPr lang="en-IN" altLang="en-US" sz="9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number of singular value</a:t>
            </a:r>
            <a:r>
              <a:rPr lang="en-US" altLang="en-IN" sz="9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IN" altLang="en-US" sz="9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we are using for compression.</a:t>
            </a:r>
          </a:p>
          <a:p>
            <a:pPr marL="0" indent="0">
              <a:lnSpc>
                <a:spcPct val="150000"/>
              </a:lnSpc>
              <a:buNone/>
            </a:pPr>
            <a:endParaRPr lang="en-IN" altLang="en-US" sz="80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IN" alt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0" y="6037580"/>
            <a:ext cx="304800" cy="139700"/>
          </a:xfrm>
        </p:spPr>
        <p:txBody>
          <a:bodyPr>
            <a:normAutofit fontScale="25000" lnSpcReduction="20000"/>
          </a:bodyPr>
          <a:lstStyle/>
          <a:p>
            <a:r>
              <a:rPr lang="en-IN" altLang="en-US"/>
              <a:t>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EA6F6C-61EF-462A-BACB-38F32BAA0C15}"/>
              </a:ext>
            </a:extLst>
          </p:cNvPr>
          <p:cNvCxnSpPr>
            <a:cxnSpLocks/>
            <a:stCxn id="2" idx="1"/>
            <a:endCxn id="2" idx="3"/>
          </p:cNvCxnSpPr>
          <p:nvPr/>
        </p:nvCxnSpPr>
        <p:spPr>
          <a:xfrm>
            <a:off x="713064" y="1428750"/>
            <a:ext cx="114789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Crop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993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Algerian</vt:lpstr>
      <vt:lpstr>Arial</vt:lpstr>
      <vt:lpstr>Franklin Gothic Book</vt:lpstr>
      <vt:lpstr>Georgia</vt:lpstr>
      <vt:lpstr>Times New Roman</vt:lpstr>
      <vt:lpstr>Wingdings</vt:lpstr>
      <vt:lpstr>Crop</vt:lpstr>
      <vt:lpstr>IMAGE COMPRESSION USING SVD</vt:lpstr>
      <vt:lpstr>PROBLEM STATEMENT</vt:lpstr>
      <vt:lpstr>AIM</vt:lpstr>
      <vt:lpstr>WHAT IS AN IMAGE?</vt:lpstr>
      <vt:lpstr>REPRESENTING IMAGES AS MATRICES</vt:lpstr>
      <vt:lpstr>SINGULAR VALUE DECOMPOSITION (S.V.D.)</vt:lpstr>
      <vt:lpstr>HOW IS S.V.D. UTILIZED IN IMAGE COMPRESSION?</vt:lpstr>
      <vt:lpstr>HOW IS S.V.D. UTILIZED IN IMAGE COMPRESSION?</vt:lpstr>
      <vt:lpstr>HOW IS S.V.D. UTILIZED IN IMAGE COMPRESSION?</vt:lpstr>
      <vt:lpstr>IMAGES WITH VARIED SINGULAR VALUES(USING MATLAB) </vt:lpstr>
      <vt:lpstr> COMPARING IMAGE SIZE WITH DIFFERENT K VALUES</vt:lpstr>
      <vt:lpstr>ERROR GRAPH</vt:lpstr>
      <vt:lpstr>RESULT</vt:lpstr>
      <vt:lpstr>SUMMARY AND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COMPRESSION USING SVD</dc:title>
  <dc:creator>Rohan Roshan</dc:creator>
  <cp:lastModifiedBy>Rohan K</cp:lastModifiedBy>
  <cp:revision>17</cp:revision>
  <dcterms:created xsi:type="dcterms:W3CDTF">2020-05-16T07:40:00Z</dcterms:created>
  <dcterms:modified xsi:type="dcterms:W3CDTF">2020-12-05T09:49:10Z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