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35" r:id="rId3"/>
    <p:sldId id="285" r:id="rId4"/>
    <p:sldId id="336" r:id="rId5"/>
    <p:sldId id="332" r:id="rId6"/>
    <p:sldId id="338" r:id="rId7"/>
    <p:sldId id="340" r:id="rId8"/>
    <p:sldId id="339" r:id="rId9"/>
    <p:sldId id="342" r:id="rId10"/>
    <p:sldId id="331" r:id="rId11"/>
    <p:sldId id="343" r:id="rId12"/>
    <p:sldId id="345" r:id="rId13"/>
    <p:sldId id="348" r:id="rId14"/>
    <p:sldId id="349" r:id="rId15"/>
    <p:sldId id="346" r:id="rId16"/>
    <p:sldId id="347" r:id="rId17"/>
    <p:sldId id="31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FF5969"/>
    <a:srgbClr val="52CBBE"/>
    <a:srgbClr val="00A0A8"/>
    <a:srgbClr val="5D7373"/>
    <a:srgbClr val="F0EEF0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>
        <p:scale>
          <a:sx n="88" d="100"/>
          <a:sy n="88" d="100"/>
        </p:scale>
        <p:origin x="97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2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24" Type="http://schemas.openxmlformats.org/officeDocument/2006/relationships/image" Target="../media/image18.svg"/><Relationship Id="rId5" Type="http://schemas.openxmlformats.org/officeDocument/2006/relationships/slide" Target="slide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5.png"/><Relationship Id="rId17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.png"/><Relationship Id="rId17" Type="http://schemas.openxmlformats.org/officeDocument/2006/relationships/image" Target="../media/image26.png"/><Relationship Id="rId2" Type="http://schemas.openxmlformats.org/officeDocument/2006/relationships/image" Target="../media/image20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121471" y="25253"/>
            <a:ext cx="11994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latin typeface="Arial Rounded MT Bold" panose="020F0704030504030204" pitchFamily="34" charset="0"/>
              </a:rPr>
              <a:t>Kernel </a:t>
            </a:r>
            <a:r>
              <a:rPr lang="en-IN" sz="8000" b="1" dirty="0" smtClean="0">
                <a:latin typeface="Arial Rounded MT Bold" panose="020F0704030504030204" pitchFamily="34" charset="0"/>
              </a:rPr>
              <a:t>Density Based </a:t>
            </a:r>
            <a:r>
              <a:rPr lang="en-IN" sz="8000" b="1" dirty="0">
                <a:latin typeface="Arial Rounded MT Bold" panose="020F0704030504030204" pitchFamily="34" charset="0"/>
              </a:rPr>
              <a:t>Linear </a:t>
            </a:r>
            <a:r>
              <a:rPr lang="en-IN" sz="8000" b="1" dirty="0" smtClean="0">
                <a:latin typeface="Arial Rounded MT Bold" panose="020F0704030504030204" pitchFamily="34" charset="0"/>
              </a:rPr>
              <a:t>Regression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042547" y="5563979"/>
            <a:ext cx="6879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ea typeface="+mj-lt"/>
                <a:cs typeface="+mj-lt"/>
              </a:rPr>
              <a:t>Roshan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</a:p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ea typeface="+mj-lt"/>
                <a:cs typeface="+mj-lt"/>
              </a:rPr>
              <a:t>RK68465N</a:t>
            </a:r>
            <a:endParaRPr lang="en-IN" sz="3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222544" y="2963557"/>
            <a:ext cx="11792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Superior Approach To Handle Outliers and Data Patterns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445" y="2855709"/>
            <a:ext cx="10712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62445" y="3654486"/>
            <a:ext cx="107128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762443" y="4009068"/>
            <a:ext cx="10712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</a:t>
            </a:r>
            <a:r>
              <a:rPr lang="en-US" sz="36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novel approach to linear regression that leverages kernel density estimation to enhance model robustness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97668"/>
              </p:ext>
            </p:extLst>
          </p:nvPr>
        </p:nvGraphicFramePr>
        <p:xfrm>
          <a:off x="136453" y="770610"/>
          <a:ext cx="10803408" cy="53573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49215"/>
                <a:gridCol w="1140254"/>
                <a:gridCol w="1768415"/>
                <a:gridCol w="1690777"/>
                <a:gridCol w="1154373"/>
                <a:gridCol w="1733909"/>
                <a:gridCol w="16664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Dataset</a:t>
                      </a:r>
                      <a:endParaRPr lang="en-IN" i="1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SLR </a:t>
                      </a:r>
                    </a:p>
                    <a:p>
                      <a:pPr algn="ctr"/>
                      <a:r>
                        <a:rPr lang="en-IN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MSE</a:t>
                      </a:r>
                      <a:endParaRPr lang="en-IN" i="1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Best Kernel’s</a:t>
                      </a:r>
                      <a:r>
                        <a:rPr lang="en-IN" b="1" i="1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MSE</a:t>
                      </a:r>
                      <a:endParaRPr lang="en-IN" i="1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|Simple MSE </a:t>
                      </a:r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– </a:t>
                      </a:r>
                    </a:p>
                    <a:p>
                      <a:pPr algn="ctr"/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Kernel </a:t>
                      </a:r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MSE|</a:t>
                      </a:r>
                      <a:endParaRPr lang="en-IN" i="1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SLR </a:t>
                      </a:r>
                    </a:p>
                    <a:p>
                      <a:pPr algn="ctr"/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R²</a:t>
                      </a:r>
                      <a:endParaRPr lang="en-IN" i="1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Best Kernel’s  R²</a:t>
                      </a:r>
                      <a:endParaRPr lang="en-IN" i="1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|Simple R²</a:t>
                      </a:r>
                      <a:endParaRPr lang="en-IN" i="1" dirty="0" smtClean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 - </a:t>
                      </a:r>
                      <a:endParaRPr lang="en-IN" b="1" i="1" dirty="0" smtClean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Kernel </a:t>
                      </a:r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R²|</a:t>
                      </a:r>
                      <a:endParaRPr lang="en-IN" i="1" dirty="0" smtClean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9915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Original</a:t>
                      </a:r>
                      <a:endParaRPr lang="en-IN" dirty="0">
                        <a:solidFill>
                          <a:srgbClr val="00206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0.5559</a:t>
                      </a:r>
                      <a:endParaRPr lang="en-IN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C:0.5547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G:0.5550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Q:0.5558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0.0012</a:t>
                      </a:r>
                      <a:endParaRPr lang="en-IN" b="1" i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0.5758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C:0.5767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G:0.5764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Q:0.5759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0.0009</a:t>
                      </a:r>
                      <a:endParaRPr lang="en-IN" b="1" i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38518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50 Outliers</a:t>
                      </a:r>
                      <a:endParaRPr lang="en-IN" dirty="0">
                        <a:solidFill>
                          <a:srgbClr val="00206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0.5688</a:t>
                      </a:r>
                      <a:endParaRPr lang="en-IN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C:0.5547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G:0.5552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Q:0.5553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0.141</a:t>
                      </a:r>
                      <a:endParaRPr lang="en-IN" b="1" i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0.5659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C:0.5767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G:0.5763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Q:0.5763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0.0108</a:t>
                      </a:r>
                      <a:endParaRPr lang="en-IN" b="1" i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8473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200 Outliers</a:t>
                      </a:r>
                      <a:endParaRPr lang="en-IN" dirty="0">
                        <a:solidFill>
                          <a:srgbClr val="00206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0.7392</a:t>
                      </a:r>
                      <a:endParaRPr lang="en-IN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Q:0.5546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C:0.5547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G:0.5547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0.1845</a:t>
                      </a:r>
                      <a:endParaRPr lang="en-IN" b="1" i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0.4359</a:t>
                      </a:r>
                      <a:endParaRPr lang="en-IN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Q:0.5767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C:0.5766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G:0.5766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0.1408</a:t>
                      </a:r>
                      <a:endParaRPr lang="en-IN" b="1" i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20588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350 Outliers</a:t>
                      </a:r>
                      <a:endParaRPr lang="en-IN" dirty="0">
                        <a:solidFill>
                          <a:srgbClr val="00206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1.1043</a:t>
                      </a:r>
                      <a:endParaRPr lang="en-IN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U:0.5554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G:0.5554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C:0.5556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0.5489</a:t>
                      </a:r>
                      <a:endParaRPr lang="en-IN" b="1" i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0.1573</a:t>
                      </a:r>
                      <a:endParaRPr lang="en-IN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U:0.5762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G:0.5762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C:0.5760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0.4159</a:t>
                      </a:r>
                      <a:endParaRPr lang="en-IN" b="1" i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Freeform: Shape 25">
            <a:extLst>
              <a:ext uri="{FF2B5EF4-FFF2-40B4-BE49-F238E27FC236}">
                <a16:creationId xmlns:a16="http://schemas.microsoft.com/office/drawing/2014/main" xmlns="" id="{63328131-EC42-4D6D-A247-91FD3D23E58C}"/>
              </a:ext>
            </a:extLst>
          </p:cNvPr>
          <p:cNvSpPr/>
          <p:nvPr/>
        </p:nvSpPr>
        <p:spPr>
          <a:xfrm>
            <a:off x="11030164" y="2401685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A728384-87ED-4E87-8F78-97EB653FDC67}"/>
              </a:ext>
            </a:extLst>
          </p:cNvPr>
          <p:cNvSpPr txBox="1"/>
          <p:nvPr/>
        </p:nvSpPr>
        <p:spPr>
          <a:xfrm rot="16200000">
            <a:off x="10540815" y="3289757"/>
            <a:ext cx="268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results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36" name="Graphic 105" descr="Statistics">
            <a:extLst>
              <a:ext uri="{FF2B5EF4-FFF2-40B4-BE49-F238E27FC236}">
                <a16:creationId xmlns="" xmlns:a16="http://schemas.microsoft.com/office/drawing/2014/main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6200000">
            <a:off x="11156325" y="331214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33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149" y="3781071"/>
            <a:ext cx="3898136" cy="28110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9" y="728772"/>
            <a:ext cx="3836538" cy="281102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149" y="715995"/>
            <a:ext cx="3898136" cy="281102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9" y="3781071"/>
            <a:ext cx="3834150" cy="281102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9" y="3781070"/>
            <a:ext cx="3834150" cy="281102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90" y="728773"/>
            <a:ext cx="3834150" cy="281102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212571" y="16641"/>
            <a:ext cx="9501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Distribution of Weights for different Kernels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84" y="80992"/>
            <a:ext cx="5831456" cy="6699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0" y="80992"/>
            <a:ext cx="6099997" cy="6699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7256" y="80992"/>
            <a:ext cx="260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350 </a:t>
            </a:r>
            <a:r>
              <a:rPr lang="en-US" sz="32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Outliers</a:t>
            </a:r>
            <a:endParaRPr lang="en-US" sz="3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" y="80992"/>
            <a:ext cx="6086766" cy="6699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62" y="80992"/>
            <a:ext cx="5790534" cy="6699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7256" y="80992"/>
            <a:ext cx="260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200 </a:t>
            </a:r>
            <a:r>
              <a:rPr lang="en-US" sz="32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Outliers</a:t>
            </a:r>
            <a:endParaRPr lang="en-US" sz="3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81" y="80992"/>
            <a:ext cx="5803099" cy="6699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3" y="80992"/>
            <a:ext cx="6079938" cy="6699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7256" y="80992"/>
            <a:ext cx="260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50 </a:t>
            </a:r>
            <a:r>
              <a:rPr lang="en-US" sz="32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Outliers</a:t>
            </a:r>
            <a:endParaRPr lang="en-US" sz="3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" y="765117"/>
            <a:ext cx="11835442" cy="5963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7077" y="-4324"/>
            <a:ext cx="9501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UNIVARIATE ANALYSIS</a:t>
            </a:r>
            <a:endParaRPr lang="en-US" sz="4400" b="1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" y="1561379"/>
            <a:ext cx="3947657" cy="5218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992" y="1561378"/>
            <a:ext cx="3942272" cy="5218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73" y="1561378"/>
            <a:ext cx="3899140" cy="5218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7077" y="-4324"/>
            <a:ext cx="9501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Applied PCA to Data </a:t>
            </a:r>
            <a:endParaRPr lang="en-US" sz="4400" b="1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823" y="870860"/>
            <a:ext cx="260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50 Outliers</a:t>
            </a:r>
            <a:endParaRPr lang="en-US" sz="3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12" y="878167"/>
            <a:ext cx="260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3</a:t>
            </a:r>
            <a:r>
              <a:rPr lang="en-US" sz="32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50 </a:t>
            </a:r>
            <a:r>
              <a:rPr lang="en-US" sz="32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Outliers</a:t>
            </a:r>
            <a:endParaRPr lang="en-US" sz="3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97304" y="878167"/>
            <a:ext cx="260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200 </a:t>
            </a:r>
            <a:r>
              <a:rPr lang="en-US" sz="32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Outliers</a:t>
            </a:r>
            <a:endParaRPr lang="en-US" sz="3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10977422" y="2211010"/>
            <a:ext cx="1214578" cy="2875083"/>
            <a:chOff x="9488230" y="2101361"/>
            <a:chExt cx="964437" cy="287508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488230" y="2337440"/>
              <a:ext cx="96443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82293"/>
              <a:ext cx="2875083" cy="51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973B85E7-70CE-5745-8C07-E339FC9044B6}"/>
              </a:ext>
            </a:extLst>
          </p:cNvPr>
          <p:cNvGrpSpPr/>
          <p:nvPr/>
        </p:nvGrpSpPr>
        <p:grpSpPr>
          <a:xfrm>
            <a:off x="11046970" y="3394002"/>
            <a:ext cx="508610" cy="509101"/>
            <a:chOff x="-828000" y="3015000"/>
            <a:chExt cx="828000" cy="828000"/>
          </a:xfrm>
        </p:grpSpPr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EE352BED-9555-2142-BC0C-E295DA34F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62" name="Graphic 10" descr="Coffee">
              <a:extLst>
                <a:ext uri="{FF2B5EF4-FFF2-40B4-BE49-F238E27FC236}">
                  <a16:creationId xmlns="" xmlns:a16="http://schemas.microsoft.com/office/drawing/2014/main" id="{E13E9660-E21E-6A42-A21F-5955A8A2D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68912" y="3119067"/>
              <a:ext cx="582259" cy="58225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 rot="16200000">
            <a:off x="10923981" y="3371798"/>
            <a:ext cx="1766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conclusion</a:t>
            </a:r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ABFF927-AFBD-D543-93E7-58A4B7A1BD56}"/>
              </a:ext>
            </a:extLst>
          </p:cNvPr>
          <p:cNvSpPr txBox="1"/>
          <p:nvPr/>
        </p:nvSpPr>
        <p:spPr>
          <a:xfrm>
            <a:off x="1411774" y="96311"/>
            <a:ext cx="9205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u="sng" dirty="0">
                <a:solidFill>
                  <a:srgbClr val="FF5969"/>
                </a:solidFill>
                <a:latin typeface="Arial Rounded MT Bold" panose="020F0704030504030204" pitchFamily="34" charset="0"/>
              </a:rPr>
              <a:t>Key </a:t>
            </a:r>
            <a:r>
              <a:rPr lang="en-IN" sz="3200" b="1" i="1" u="sng" dirty="0" smtClean="0">
                <a:solidFill>
                  <a:srgbClr val="FF5969"/>
                </a:solidFill>
                <a:latin typeface="Arial Rounded MT Bold" panose="020F0704030504030204" pitchFamily="34" charset="0"/>
              </a:rPr>
              <a:t>Takeaways</a:t>
            </a:r>
            <a:endParaRPr lang="en-IN" sz="3200" i="1" u="sng" dirty="0">
              <a:solidFill>
                <a:srgbClr val="FF5969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FA807BE1-996E-4364-AC05-CAC8C826377C}"/>
              </a:ext>
            </a:extLst>
          </p:cNvPr>
          <p:cNvGrpSpPr/>
          <p:nvPr/>
        </p:nvGrpSpPr>
        <p:grpSpPr>
          <a:xfrm>
            <a:off x="120658" y="654689"/>
            <a:ext cx="905265" cy="911424"/>
            <a:chOff x="7353181" y="1755914"/>
            <a:chExt cx="1275682" cy="1275682"/>
          </a:xfrm>
        </p:grpSpPr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xmlns="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xmlns="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143411" y="1965078"/>
            <a:ext cx="860636" cy="876734"/>
            <a:chOff x="3063120" y="1755914"/>
            <a:chExt cx="1275682" cy="1275682"/>
          </a:xfrm>
        </p:grpSpPr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sp>
        <p:nvSpPr>
          <p:cNvPr id="64" name="TextBox 63"/>
          <p:cNvSpPr txBox="1"/>
          <p:nvPr/>
        </p:nvSpPr>
        <p:spPr>
          <a:xfrm>
            <a:off x="1112777" y="768563"/>
            <a:ext cx="9934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Improved Robustness</a:t>
            </a:r>
            <a:r>
              <a:rPr lang="en-IN" sz="28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 </a:t>
            </a:r>
            <a:r>
              <a:rPr lang="en-IN" sz="2800" dirty="0">
                <a:latin typeface="Arial Rounded MT Bold" panose="020F0704030504030204" pitchFamily="34" charset="0"/>
              </a:rPr>
              <a:t>Reduces influence of outliers, resulting in more reliable predictions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12777" y="1858962"/>
            <a:ext cx="98923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2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Enhanced Flexibility</a:t>
            </a:r>
            <a:r>
              <a:rPr lang="en-IN" sz="28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 </a:t>
            </a:r>
            <a:r>
              <a:rPr lang="en-IN" sz="2800" dirty="0">
                <a:latin typeface="Arial Rounded MT Bold" panose="020F0704030504030204" pitchFamily="34" charset="0"/>
              </a:rPr>
              <a:t>Offers a practical alternative to LR in complex real-world scenarios and adaptable for various domains.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03961" y="3340393"/>
            <a:ext cx="982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2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Scalable Methodology</a:t>
            </a:r>
            <a:r>
              <a:rPr lang="en-IN" sz="28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 </a:t>
            </a:r>
            <a:r>
              <a:rPr lang="en-US" sz="2800" dirty="0">
                <a:latin typeface="Arial Rounded MT Bold" panose="020F0704030504030204" pitchFamily="34" charset="0"/>
              </a:rPr>
              <a:t>Extendable to ensemble models and hybrid techniques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BFF927-AFBD-D543-93E7-58A4B7A1BD56}"/>
              </a:ext>
            </a:extLst>
          </p:cNvPr>
          <p:cNvSpPr txBox="1"/>
          <p:nvPr/>
        </p:nvSpPr>
        <p:spPr>
          <a:xfrm>
            <a:off x="1108454" y="4965535"/>
            <a:ext cx="9868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 smtClean="0">
                <a:latin typeface="Arial Rounded MT Bold" panose="020F0704030504030204" pitchFamily="34" charset="0"/>
              </a:rPr>
              <a:t>Explore </a:t>
            </a:r>
            <a:r>
              <a:rPr lang="en-IN" sz="2800" dirty="0">
                <a:latin typeface="Arial Rounded MT Bold" panose="020F0704030504030204" pitchFamily="34" charset="0"/>
              </a:rPr>
              <a:t>applications in advanced fields such as anomaly detection and </a:t>
            </a:r>
            <a:r>
              <a:rPr lang="en-IN" sz="2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time-series </a:t>
            </a:r>
            <a:r>
              <a:rPr lang="en-IN" sz="2800" b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forecasting</a:t>
            </a:r>
            <a:endParaRPr lang="en-IN" sz="2800" b="1" dirty="0">
              <a:latin typeface="Arial Rounded MT Bold" panose="020F0704030504030204" pitchFamily="34" charset="0"/>
            </a:endParaRPr>
          </a:p>
          <a:p>
            <a:pPr lvl="0" algn="just"/>
            <a:r>
              <a:rPr lang="en-IN" sz="2800" dirty="0">
                <a:latin typeface="Arial Rounded MT Bold" panose="020F0704030504030204" pitchFamily="34" charset="0"/>
              </a:rPr>
              <a:t>Integrate </a:t>
            </a:r>
            <a:r>
              <a:rPr lang="en-IN" sz="2800" dirty="0" smtClean="0">
                <a:latin typeface="Arial Rounded MT Bold" panose="020F0704030504030204" pitchFamily="34" charset="0"/>
              </a:rPr>
              <a:t>KDLR into </a:t>
            </a:r>
            <a:r>
              <a:rPr lang="en-IN" sz="2800" dirty="0">
                <a:latin typeface="Arial Rounded MT Bold" panose="020F0704030504030204" pitchFamily="34" charset="0"/>
              </a:rPr>
              <a:t>machine learning </a:t>
            </a:r>
            <a:r>
              <a:rPr lang="en-IN" sz="2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pipelines for hybrid </a:t>
            </a:r>
            <a:r>
              <a:rPr lang="en-IN" sz="2800" b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modelling</a:t>
            </a:r>
            <a:endParaRPr lang="en-IN" sz="2800" b="1" dirty="0">
              <a:latin typeface="Arial Rounded MT Bold" panose="020F0704030504030204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FA807BE1-996E-4364-AC05-CAC8C826377C}"/>
              </a:ext>
            </a:extLst>
          </p:cNvPr>
          <p:cNvGrpSpPr/>
          <p:nvPr/>
        </p:nvGrpSpPr>
        <p:grpSpPr>
          <a:xfrm>
            <a:off x="120604" y="3239621"/>
            <a:ext cx="905265" cy="911424"/>
            <a:chOff x="7353181" y="1755914"/>
            <a:chExt cx="1275682" cy="1275682"/>
          </a:xfrm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xmlns="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xmlns="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ABFF927-AFBD-D543-93E7-58A4B7A1BD56}"/>
              </a:ext>
            </a:extLst>
          </p:cNvPr>
          <p:cNvSpPr txBox="1"/>
          <p:nvPr/>
        </p:nvSpPr>
        <p:spPr>
          <a:xfrm>
            <a:off x="1479910" y="4337630"/>
            <a:ext cx="9205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u="sng" dirty="0">
                <a:solidFill>
                  <a:srgbClr val="FF5969"/>
                </a:solidFill>
                <a:latin typeface="Arial Rounded MT Bold" panose="020F0704030504030204" pitchFamily="34" charset="0"/>
              </a:rPr>
              <a:t>Future Scope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142865" y="5199601"/>
            <a:ext cx="860636" cy="876734"/>
            <a:chOff x="3063120" y="1755914"/>
            <a:chExt cx="1275682" cy="1275682"/>
          </a:xfrm>
        </p:grpSpPr>
        <p:sp>
          <p:nvSpPr>
            <p:cNvPr id="74" name="Teardrop 73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xmlns="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8174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EE92C5D-0921-3949-B054-EC480BA481F0}"/>
              </a:ext>
            </a:extLst>
          </p:cNvPr>
          <p:cNvSpPr txBox="1"/>
          <p:nvPr/>
        </p:nvSpPr>
        <p:spPr>
          <a:xfrm>
            <a:off x="3702247" y="257104"/>
            <a:ext cx="43095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3200" b="1" dirty="0" smtClean="0">
                <a:solidFill>
                  <a:srgbClr val="C00000"/>
                </a:solidFill>
                <a:latin typeface="Bahnschrift Light Condensed" panose="020B0502040204020203" pitchFamily="34" charset="0"/>
              </a:rPr>
              <a:t>Linear </a:t>
            </a:r>
            <a:r>
              <a:rPr lang="en-IN" sz="3200" b="1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Regression Falls </a:t>
            </a:r>
            <a:r>
              <a:rPr lang="en-IN" sz="3200" b="1" dirty="0" smtClean="0">
                <a:solidFill>
                  <a:srgbClr val="C00000"/>
                </a:solidFill>
                <a:latin typeface="Bahnschrift Light Condensed" panose="020B0502040204020203" pitchFamily="34" charset="0"/>
              </a:rPr>
              <a:t>Short: </a:t>
            </a:r>
          </a:p>
          <a:p>
            <a:pPr lvl="0" algn="just"/>
            <a:r>
              <a:rPr lang="en-IN" sz="32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Assumes 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that all data points are equally </a:t>
            </a:r>
            <a:r>
              <a:rPr lang="en-IN" sz="32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significant and struggles 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with </a:t>
            </a:r>
            <a:r>
              <a:rPr lang="en-IN" sz="32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outliers</a:t>
            </a:r>
            <a:endParaRPr lang="en-IN" sz="3200" b="1" dirty="0">
              <a:solidFill>
                <a:schemeClr val="accent6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EE92C5D-0921-3949-B054-EC480BA481F0}"/>
              </a:ext>
            </a:extLst>
          </p:cNvPr>
          <p:cNvSpPr txBox="1"/>
          <p:nvPr/>
        </p:nvSpPr>
        <p:spPr>
          <a:xfrm>
            <a:off x="3743172" y="4385095"/>
            <a:ext cx="824571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3100" b="1" dirty="0" smtClean="0">
                <a:solidFill>
                  <a:srgbClr val="C00000"/>
                </a:solidFill>
                <a:latin typeface="Bahnschrift Light Condensed" panose="020B0502040204020203" pitchFamily="34" charset="0"/>
              </a:rPr>
              <a:t>Motivating Question:</a:t>
            </a: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31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How to emphasize true patterns while ignoring noise for more accurate pattern recognition?</a:t>
            </a: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31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Can we create a regression method that not only fits data better but also learns the structure and resists noise?</a:t>
            </a:r>
            <a:endParaRPr lang="en-IN" sz="3100" b="1" dirty="0">
              <a:solidFill>
                <a:schemeClr val="accent6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EE92C5D-0921-3949-B054-EC480BA481F0}"/>
              </a:ext>
            </a:extLst>
          </p:cNvPr>
          <p:cNvSpPr txBox="1"/>
          <p:nvPr/>
        </p:nvSpPr>
        <p:spPr>
          <a:xfrm>
            <a:off x="8455070" y="83298"/>
            <a:ext cx="34210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3200" b="1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The Real </a:t>
            </a:r>
            <a:r>
              <a:rPr lang="en-IN" sz="3200" b="1" dirty="0" smtClean="0">
                <a:solidFill>
                  <a:srgbClr val="C00000"/>
                </a:solidFill>
                <a:latin typeface="Bahnschrift Light Condensed" panose="020B0502040204020203" pitchFamily="34" charset="0"/>
              </a:rPr>
              <a:t>Challenge:</a:t>
            </a:r>
          </a:p>
          <a:p>
            <a:pPr lvl="0" algn="just"/>
            <a:r>
              <a:rPr lang="en-IN" sz="32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Ignoring 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density-driven patterns leads to inaccurate </a:t>
            </a:r>
            <a:r>
              <a:rPr lang="en-IN" sz="32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models </a:t>
            </a:r>
            <a:r>
              <a:rPr lang="en-IN" sz="32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that 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miss critical </a:t>
            </a:r>
            <a:r>
              <a:rPr lang="en-IN" sz="32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insights</a:t>
            </a:r>
            <a:endParaRPr lang="en-IN" sz="3200" b="1" dirty="0">
              <a:solidFill>
                <a:schemeClr val="accent6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" y="83298"/>
            <a:ext cx="3579173" cy="315615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" y="3417028"/>
            <a:ext cx="3579293" cy="338480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6" name="!!lamp">
            <a:extLst>
              <a:ext uri="{FF2B5EF4-FFF2-40B4-BE49-F238E27FC236}">
                <a16:creationId xmlns="" xmlns:a16="http://schemas.microsoft.com/office/drawing/2014/main" id="{181A5DEA-5B2D-E047-A711-8ECD5C590B76}"/>
              </a:ext>
            </a:extLst>
          </p:cNvPr>
          <p:cNvGrpSpPr/>
          <p:nvPr/>
        </p:nvGrpSpPr>
        <p:grpSpPr>
          <a:xfrm>
            <a:off x="6599543" y="2348752"/>
            <a:ext cx="2188958" cy="2178423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9DC42383-AA68-1745-B48F-66DE2109DB8E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="" xmlns:a16="http://schemas.microsoft.com/office/drawing/2014/main" id="{122F237A-C3EF-2444-B31A-339E2E148F7B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598F9E0C-B36B-444B-89A6-29D9485D2B9A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5F5D6235-20C2-9144-A5F0-B087471832F5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19CE5923-6E28-D74A-B119-0AD5A04B4992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32" name="Freeform: Shape 20">
            <a:extLst>
              <a:ext uri="{FF2B5EF4-FFF2-40B4-BE49-F238E27FC236}">
                <a16:creationId xmlns:a16="http://schemas.microsoft.com/office/drawing/2014/main" xmlns="" id="{7AC43ACA-5000-40E2-80D3-19833F9F1A3F}"/>
              </a:ext>
            </a:extLst>
          </p:cNvPr>
          <p:cNvSpPr/>
          <p:nvPr/>
        </p:nvSpPr>
        <p:spPr>
          <a:xfrm>
            <a:off x="10992519" y="2507538"/>
            <a:ext cx="1221402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E022673-C77C-4E8F-AF41-8B283703E87E}"/>
              </a:ext>
            </a:extLst>
          </p:cNvPr>
          <p:cNvSpPr txBox="1"/>
          <p:nvPr/>
        </p:nvSpPr>
        <p:spPr>
          <a:xfrm rot="16200000">
            <a:off x="10695638" y="3395607"/>
            <a:ext cx="2360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motivation</a:t>
            </a:r>
            <a:endParaRPr lang="en-IN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34" name="Graphic 43">
            <a:extLst>
              <a:ext uri="{FF2B5EF4-FFF2-40B4-BE49-F238E27FC236}">
                <a16:creationId xmlns="" xmlns:a16="http://schemas.microsoft.com/office/drawing/2014/main" id="{2F98F988-00F3-9A48-851F-C6350B71F860}"/>
              </a:ext>
            </a:extLst>
          </p:cNvPr>
          <p:cNvGrpSpPr/>
          <p:nvPr/>
        </p:nvGrpSpPr>
        <p:grpSpPr>
          <a:xfrm rot="175547" flipH="1">
            <a:off x="5676237" y="3504043"/>
            <a:ext cx="1099501" cy="792481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7418880F-FA72-3B41-BE2D-55FE55E093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AA8D6AAB-2FB9-7145-969B-B80618D4EDF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Graphic 43">
            <a:extLst>
              <a:ext uri="{FF2B5EF4-FFF2-40B4-BE49-F238E27FC236}">
                <a16:creationId xmlns="" xmlns:a16="http://schemas.microsoft.com/office/drawing/2014/main" id="{2F98F988-00F3-9A48-851F-C6350B71F860}"/>
              </a:ext>
            </a:extLst>
          </p:cNvPr>
          <p:cNvGrpSpPr/>
          <p:nvPr/>
        </p:nvGrpSpPr>
        <p:grpSpPr>
          <a:xfrm rot="417027" flipV="1">
            <a:off x="8857521" y="2583174"/>
            <a:ext cx="1047537" cy="912559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7418880F-FA72-3B41-BE2D-55FE55E093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="" xmlns:a16="http://schemas.microsoft.com/office/drawing/2014/main" id="{AA8D6AAB-2FB9-7145-969B-B80618D4EDF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Graphic 43">
            <a:extLst>
              <a:ext uri="{FF2B5EF4-FFF2-40B4-BE49-F238E27FC236}">
                <a16:creationId xmlns="" xmlns:a16="http://schemas.microsoft.com/office/drawing/2014/main" id="{2F98F988-00F3-9A48-851F-C6350B71F860}"/>
              </a:ext>
            </a:extLst>
          </p:cNvPr>
          <p:cNvGrpSpPr/>
          <p:nvPr/>
        </p:nvGrpSpPr>
        <p:grpSpPr>
          <a:xfrm rot="175547" flipH="1" flipV="1">
            <a:off x="5745625" y="2443560"/>
            <a:ext cx="1282605" cy="663868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2" name="Freeform 41">
              <a:extLst>
                <a:ext uri="{FF2B5EF4-FFF2-40B4-BE49-F238E27FC236}">
                  <a16:creationId xmlns="" xmlns:a16="http://schemas.microsoft.com/office/drawing/2014/main" id="{7418880F-FA72-3B41-BE2D-55FE55E093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="" xmlns:a16="http://schemas.microsoft.com/office/drawing/2014/main" id="{AA8D6AAB-2FB9-7145-969B-B80618D4EDF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973B85E7-70CE-5745-8C07-E339FC9044B6}"/>
              </a:ext>
            </a:extLst>
          </p:cNvPr>
          <p:cNvGrpSpPr/>
          <p:nvPr/>
        </p:nvGrpSpPr>
        <p:grpSpPr>
          <a:xfrm>
            <a:off x="11106957" y="3428999"/>
            <a:ext cx="611708" cy="592498"/>
            <a:chOff x="-828000" y="3015000"/>
            <a:chExt cx="828000" cy="828000"/>
          </a:xfrm>
        </p:grpSpPr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EE352BED-9555-2142-BC0C-E295DA34F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52" name="Graphic 10" descr="Coffee">
              <a:extLst>
                <a:ext uri="{FF2B5EF4-FFF2-40B4-BE49-F238E27FC236}">
                  <a16:creationId xmlns="" xmlns:a16="http://schemas.microsoft.com/office/drawing/2014/main" id="{E13E9660-E21E-6A42-A21F-5955A8A2D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68912" y="3119067"/>
              <a:ext cx="582259" cy="582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56945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11119448" y="2499010"/>
            <a:ext cx="1071925" cy="2521563"/>
            <a:chOff x="10632810" y="2177073"/>
            <a:chExt cx="1027787" cy="26816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632810" y="2478866"/>
              <a:ext cx="1027787" cy="211381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027957" y="3247499"/>
              <a:ext cx="2681654" cy="540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novelty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704830" y="3310797"/>
              <a:ext cx="530600" cy="482569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0BBF29FB-B505-D947-B872-02C53C216B56}"/>
              </a:ext>
            </a:extLst>
          </p:cNvPr>
          <p:cNvSpPr txBox="1"/>
          <p:nvPr/>
        </p:nvSpPr>
        <p:spPr>
          <a:xfrm>
            <a:off x="84950" y="77117"/>
            <a:ext cx="51832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Linear </a:t>
            </a:r>
            <a:r>
              <a:rPr lang="en-IN" sz="2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Regression</a:t>
            </a:r>
          </a:p>
          <a:p>
            <a:pPr lvl="0" algn="just"/>
            <a:r>
              <a:rPr lang="en-IN" sz="25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Fits </a:t>
            </a:r>
            <a:r>
              <a:rPr lang="en-IN" sz="25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a line by minimizing the residual sum of </a:t>
            </a:r>
            <a:r>
              <a:rPr lang="en-IN" sz="25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squares</a:t>
            </a:r>
          </a:p>
          <a:p>
            <a:pPr lvl="0" algn="just"/>
            <a:r>
              <a:rPr lang="en-IN" sz="25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Equal </a:t>
            </a:r>
            <a:r>
              <a:rPr lang="en-IN" sz="25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weight to all data points, making it susceptible to noise and </a:t>
            </a:r>
            <a:r>
              <a:rPr lang="en-IN" sz="25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outliers</a:t>
            </a:r>
            <a:endParaRPr lang="en-IN" sz="25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0BBF29FB-B505-D947-B872-02C53C216B56}"/>
              </a:ext>
            </a:extLst>
          </p:cNvPr>
          <p:cNvSpPr txBox="1"/>
          <p:nvPr/>
        </p:nvSpPr>
        <p:spPr>
          <a:xfrm>
            <a:off x="6881347" y="83558"/>
            <a:ext cx="521288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500" b="1" dirty="0">
                <a:latin typeface="Arial Rounded MT Bold" panose="020F0704030504030204" pitchFamily="34" charset="0"/>
              </a:rPr>
              <a:t>Kernel </a:t>
            </a:r>
            <a:r>
              <a:rPr lang="en-IN" sz="2500" b="1" dirty="0" smtClean="0">
                <a:latin typeface="Arial Rounded MT Bold" panose="020F0704030504030204" pitchFamily="34" charset="0"/>
              </a:rPr>
              <a:t>Density Estimation</a:t>
            </a:r>
          </a:p>
          <a:p>
            <a:pPr lvl="0" algn="just"/>
            <a:r>
              <a:rPr lang="en-US" sz="25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Assigns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higher weights to dense regions and lower weights to sparse </a:t>
            </a:r>
            <a:r>
              <a:rPr lang="en-US" sz="25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regions</a:t>
            </a:r>
            <a:endParaRPr lang="en-IN" sz="2500" dirty="0" smtClean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lvl="0" algn="just"/>
            <a:r>
              <a:rPr lang="en-US" sz="25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Doesn't </a:t>
            </a:r>
            <a:r>
              <a:rPr lang="en-US" sz="25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directly integrate with regression models to make predictions</a:t>
            </a:r>
            <a:endParaRPr lang="en-IN" sz="25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89" name="Graphic 43">
            <a:extLst>
              <a:ext uri="{FF2B5EF4-FFF2-40B4-BE49-F238E27FC236}">
                <a16:creationId xmlns="" xmlns:a16="http://schemas.microsoft.com/office/drawing/2014/main" id="{5E303144-502D-BC48-8940-6886C37B23E5}"/>
              </a:ext>
            </a:extLst>
          </p:cNvPr>
          <p:cNvGrpSpPr/>
          <p:nvPr/>
        </p:nvGrpSpPr>
        <p:grpSpPr>
          <a:xfrm rot="194218">
            <a:off x="5290099" y="838897"/>
            <a:ext cx="703600" cy="597597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0" name="Freeform 189">
              <a:extLst>
                <a:ext uri="{FF2B5EF4-FFF2-40B4-BE49-F238E27FC236}">
                  <a16:creationId xmlns="" xmlns:a16="http://schemas.microsoft.com/office/drawing/2014/main" id="{AC647395-3DE4-6C41-ACA5-10A10F8AC54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="" xmlns:a16="http://schemas.microsoft.com/office/drawing/2014/main" id="{DDB3EDC6-0928-174F-ACED-14A2C13463D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5" name="Graphic 43">
            <a:extLst>
              <a:ext uri="{FF2B5EF4-FFF2-40B4-BE49-F238E27FC236}">
                <a16:creationId xmlns="" xmlns:a16="http://schemas.microsoft.com/office/drawing/2014/main" id="{5E303144-502D-BC48-8940-6886C37B23E5}"/>
              </a:ext>
            </a:extLst>
          </p:cNvPr>
          <p:cNvGrpSpPr/>
          <p:nvPr/>
        </p:nvGrpSpPr>
        <p:grpSpPr>
          <a:xfrm rot="417027" flipH="1">
            <a:off x="6190625" y="782106"/>
            <a:ext cx="575924" cy="69591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6" name="Freeform 195">
              <a:extLst>
                <a:ext uri="{FF2B5EF4-FFF2-40B4-BE49-F238E27FC236}">
                  <a16:creationId xmlns="" xmlns:a16="http://schemas.microsoft.com/office/drawing/2014/main" id="{AC647395-3DE4-6C41-ACA5-10A10F8AC54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="" xmlns:a16="http://schemas.microsoft.com/office/drawing/2014/main" id="{DDB3EDC6-0928-174F-ACED-14A2C13463D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0BBF29FB-B505-D947-B872-02C53C216B56}"/>
              </a:ext>
            </a:extLst>
          </p:cNvPr>
          <p:cNvSpPr txBox="1"/>
          <p:nvPr/>
        </p:nvSpPr>
        <p:spPr>
          <a:xfrm>
            <a:off x="277767" y="5020573"/>
            <a:ext cx="12361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800" b="1" i="1" dirty="0">
                <a:latin typeface="Arial Rounded MT Bold" panose="020F0704030504030204" pitchFamily="34" charset="0"/>
              </a:rPr>
              <a:t>Kernel </a:t>
            </a:r>
            <a:r>
              <a:rPr lang="en-IN" sz="2800" b="1" i="1" dirty="0" smtClean="0">
                <a:latin typeface="Arial Rounded MT Bold" panose="020F0704030504030204" pitchFamily="34" charset="0"/>
              </a:rPr>
              <a:t>Density Based Linear </a:t>
            </a:r>
            <a:r>
              <a:rPr lang="en-IN" sz="2800" b="1" i="1" dirty="0" smtClean="0">
                <a:latin typeface="Arial Rounded MT Bold" panose="020F0704030504030204" pitchFamily="34" charset="0"/>
              </a:rPr>
              <a:t>Regression</a:t>
            </a:r>
          </a:p>
        </p:txBody>
      </p:sp>
      <p:sp>
        <p:nvSpPr>
          <p:cNvPr id="2" name="Cross 1"/>
          <p:cNvSpPr/>
          <p:nvPr/>
        </p:nvSpPr>
        <p:spPr>
          <a:xfrm>
            <a:off x="5363169" y="1632488"/>
            <a:ext cx="1325474" cy="1230241"/>
          </a:xfrm>
          <a:prstGeom prst="plu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5714299" y="3687362"/>
            <a:ext cx="704574" cy="102988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968174" y="5020572"/>
            <a:ext cx="7082287" cy="51758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3" y="2499010"/>
            <a:ext cx="4187322" cy="224628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43" y="2916152"/>
            <a:ext cx="4012960" cy="154242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0BBF29FB-B505-D947-B872-02C53C216B56}"/>
              </a:ext>
            </a:extLst>
          </p:cNvPr>
          <p:cNvSpPr txBox="1"/>
          <p:nvPr/>
        </p:nvSpPr>
        <p:spPr>
          <a:xfrm>
            <a:off x="95771" y="5561957"/>
            <a:ext cx="123616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ü"/>
            </a:pPr>
            <a:r>
              <a:rPr lang="en-US" sz="25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Combines strengths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of </a:t>
            </a:r>
            <a:r>
              <a:rPr lang="en-US" sz="25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KDE and tackles limitations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of </a:t>
            </a:r>
            <a:r>
              <a:rPr lang="en-US" sz="25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LR </a:t>
            </a:r>
          </a:p>
          <a:p>
            <a:pPr marL="342900" lvl="0" indent="-342900" algn="ctr">
              <a:buFont typeface="Wingdings" panose="05000000000000000000" pitchFamily="2" charset="2"/>
              <a:buChar char="ü"/>
            </a:pPr>
            <a:r>
              <a:rPr lang="en-US" sz="25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KDLR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dynamically adjusts </a:t>
            </a:r>
            <a:r>
              <a:rPr lang="en-US" sz="25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influence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of each point based </a:t>
            </a:r>
            <a:r>
              <a:rPr lang="en-US" sz="25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on density </a:t>
            </a:r>
          </a:p>
          <a:p>
            <a:pPr marL="342900" lvl="0" indent="-342900" algn="ctr">
              <a:buFont typeface="Wingdings" panose="05000000000000000000" pitchFamily="2" charset="2"/>
              <a:buChar char="ü"/>
            </a:pPr>
            <a:r>
              <a:rPr lang="en-US" sz="25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KDLR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improves robustness, enhances pattern </a:t>
            </a:r>
            <a:r>
              <a:rPr lang="en-US" sz="25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recognition</a:t>
            </a:r>
            <a:endParaRPr lang="en-US" sz="25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912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77">
            <a:extLst>
              <a:ext uri="{FF2B5EF4-FFF2-40B4-BE49-F238E27FC236}">
                <a16:creationId xmlns="" xmlns:a16="http://schemas.microsoft.com/office/drawing/2014/main" id="{8548812F-5A52-E14C-BC42-A369827C482B}"/>
              </a:ext>
            </a:extLst>
          </p:cNvPr>
          <p:cNvGrpSpPr/>
          <p:nvPr/>
        </p:nvGrpSpPr>
        <p:grpSpPr>
          <a:xfrm>
            <a:off x="11333116" y="375734"/>
            <a:ext cx="771346" cy="964315"/>
            <a:chOff x="4990387" y="1748539"/>
            <a:chExt cx="1648380" cy="2630334"/>
          </a:xfrm>
          <a:solidFill>
            <a:schemeClr val="accent1">
              <a:lumMod val="50000"/>
            </a:schemeClr>
          </a:solidFill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33F3C05D-FD60-F34D-99F7-0DEBF7F7F97A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D3A1BF6C-1AC1-0444-87C4-FEC82A94FAEF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96692D79-B08F-9F42-BC1E-D1009EFCFCEC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6173FE96-64AA-494B-A835-1033C09AAB05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A4031C39-3156-804A-99AE-2F7D73717BF2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F461D4F9-BA89-8E4E-B9FF-09C45F36D48A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1DC35F99-7839-0548-86BA-A5CBF4286A88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851B1E06-06F0-F841-B7C3-0698D2C78183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7C1316C6-4CDF-5144-AE1A-D511423A4EC8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EB5B0EA1-0A6C-1843-A2B7-A89205A51E0D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134B7E44-3B22-3345-80AF-607D650DC721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CDF10F82-DDC3-E04B-8FDE-B200339F807A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1131C67F-B3B7-D94F-8768-4FD785019BFB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FF41C0DC-C522-AC4E-BB24-B1D53C13728C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75F2E892-76D1-1647-AC95-ECCC815B6563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8646D643-A9F9-9744-9625-37560C18CA91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3A431A7D-98C2-164C-B8D7-19D2DE23A11A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19080CE8-25FE-874A-9D50-5451554A2A5C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="" xmlns:a16="http://schemas.microsoft.com/office/drawing/2014/main" id="{13B03B47-8A8A-C043-BC8B-BD69ECBD8B44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9A1FA177-67EB-7543-9097-BAC521435123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02708B89-E80F-8E49-82FE-27B537109B63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9E43D6B5-3305-3F4A-AB69-617C2C3FA2B8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BF64691A-3F7A-3549-9EE2-1DD2A9ACAC7B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1C59C1FB-FDB8-CF46-AB29-C40F2B1B5D28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CFB2A069-7A50-4841-AFC8-D45DB7AFAF24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C5F70584-4C93-8B4B-A7C1-0FB8FEF459EE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EBE64481-D4B3-644D-B0D5-BE43BE939CD0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A5B705DE-B9A1-8C4C-B792-9069C1E9324C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327D8D7B-C9D4-A945-86DD-D6BAB27C5919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="" xmlns:a16="http://schemas.microsoft.com/office/drawing/2014/main" id="{0E832D09-BE59-464C-8BFC-94A177FE587A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="" xmlns:a16="http://schemas.microsoft.com/office/drawing/2014/main" id="{6484CF2B-BAF4-7940-B83F-DDB2DD7177C3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="" xmlns:a16="http://schemas.microsoft.com/office/drawing/2014/main" id="{4B4ABE4F-00DA-A042-88C0-1A4A24E9B39B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="" xmlns:a16="http://schemas.microsoft.com/office/drawing/2014/main" id="{306FADDB-528C-0C4C-A3C0-738CBABA67E6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="" xmlns:a16="http://schemas.microsoft.com/office/drawing/2014/main" id="{E2033E06-C69B-3046-B07D-6906B3F51CFF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="" xmlns:a16="http://schemas.microsoft.com/office/drawing/2014/main" id="{81D833BB-78B5-DA49-8C85-60F59A9F9F65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="" xmlns:a16="http://schemas.microsoft.com/office/drawing/2014/main" id="{EFE213C5-C4FE-6047-833C-83FC92E9348D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="" xmlns:a16="http://schemas.microsoft.com/office/drawing/2014/main" id="{D36C3EEC-C556-B74E-BE45-D613376B4B90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="" xmlns:a16="http://schemas.microsoft.com/office/drawing/2014/main" id="{61AD3210-BB3D-1643-9900-0FEBB29B865F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="" xmlns:a16="http://schemas.microsoft.com/office/drawing/2014/main" id="{152A7EFE-870B-9649-BF39-06D4BA59F5DC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="" xmlns:a16="http://schemas.microsoft.com/office/drawing/2014/main" id="{F3715A4B-20CA-334B-9F2C-0DC091984CBA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="" xmlns:a16="http://schemas.microsoft.com/office/drawing/2014/main" id="{174787AD-4225-FD41-AEE0-E58F285EDABF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="" xmlns:a16="http://schemas.microsoft.com/office/drawing/2014/main" id="{4C0652E3-26C2-2E49-800A-E9B017E7CF0A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="" xmlns:a16="http://schemas.microsoft.com/office/drawing/2014/main" id="{C9BB23DC-90E7-0843-BBA4-95A3AEFF1A68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="" xmlns:a16="http://schemas.microsoft.com/office/drawing/2014/main" id="{3A0D67AC-2721-4647-816A-9ACFCE70EE44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="" xmlns:a16="http://schemas.microsoft.com/office/drawing/2014/main" id="{A78BB6C4-45C3-F044-B11D-ACA89CD7A468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="" xmlns:a16="http://schemas.microsoft.com/office/drawing/2014/main" id="{8DE71078-5687-8D4A-B00B-DBCDB9D6DC99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="" xmlns:a16="http://schemas.microsoft.com/office/drawing/2014/main" id="{1E74786B-5100-294F-BA42-1A3A90519EB7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="" xmlns:a16="http://schemas.microsoft.com/office/drawing/2014/main" id="{C0F1686E-C251-A140-9B11-733CE61738E4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="" xmlns:a16="http://schemas.microsoft.com/office/drawing/2014/main" id="{5319B655-FBAC-914E-A424-A87F571768B1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="" xmlns:a16="http://schemas.microsoft.com/office/drawing/2014/main" id="{82735A62-25F3-CB41-A063-8FAC57404B73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="" xmlns:a16="http://schemas.microsoft.com/office/drawing/2014/main" id="{32CE0A88-C268-DC4B-B3F3-7AB2250CCBED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="" xmlns:a16="http://schemas.microsoft.com/office/drawing/2014/main" id="{954E1F2D-61EB-464B-B6AF-85F5071C616E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="" xmlns:a16="http://schemas.microsoft.com/office/drawing/2014/main" id="{C333B19C-B026-9941-83C8-2B72961F6FA4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="" xmlns:a16="http://schemas.microsoft.com/office/drawing/2014/main" id="{FDDD0999-C616-5543-86E6-28EC08820C85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="" xmlns:a16="http://schemas.microsoft.com/office/drawing/2014/main" id="{B8E4145D-09DD-6A44-8434-2358DF1BCBC8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="" xmlns:a16="http://schemas.microsoft.com/office/drawing/2014/main" id="{1DDBC3B9-4142-F244-AAA9-5BFE527743A3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="" xmlns:a16="http://schemas.microsoft.com/office/drawing/2014/main" id="{E07015C0-2E0E-AA4B-AAE2-FDE2E1BE4888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="" xmlns:a16="http://schemas.microsoft.com/office/drawing/2014/main" id="{95A7B571-810E-DD4A-B1F0-39806C3CBEAA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="" xmlns:a16="http://schemas.microsoft.com/office/drawing/2014/main" id="{FBFF83A2-FBD5-C94E-836E-3790F767AC61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="" xmlns:a16="http://schemas.microsoft.com/office/drawing/2014/main" id="{7AB1ABE1-142F-134B-8403-9E29CF8B8F1A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81850D98-407A-424D-AAFE-B09390D2DBC1}"/>
              </a:ext>
            </a:extLst>
          </p:cNvPr>
          <p:cNvGrpSpPr/>
          <p:nvPr/>
        </p:nvGrpSpPr>
        <p:grpSpPr>
          <a:xfrm>
            <a:off x="7850526" y="2805269"/>
            <a:ext cx="747162" cy="851647"/>
            <a:chOff x="6136180" y="2021920"/>
            <a:chExt cx="1063695" cy="2503528"/>
          </a:xfrm>
          <a:solidFill>
            <a:schemeClr val="accent1">
              <a:lumMod val="50000"/>
            </a:schemeClr>
          </a:solidFill>
        </p:grpSpPr>
        <p:sp>
          <p:nvSpPr>
            <p:cNvPr id="71" name="Freeform 70">
              <a:extLst>
                <a:ext uri="{FF2B5EF4-FFF2-40B4-BE49-F238E27FC236}">
                  <a16:creationId xmlns="" xmlns:a16="http://schemas.microsoft.com/office/drawing/2014/main" id="{B6F37F72-C623-074D-8F99-114E647C96AD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="" xmlns:a16="http://schemas.microsoft.com/office/drawing/2014/main" id="{D3E3266E-C437-E04C-95AD-9D98423F0352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="" xmlns:a16="http://schemas.microsoft.com/office/drawing/2014/main" id="{07618D6E-5370-154C-9BBD-5BAD049637FE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="" xmlns:a16="http://schemas.microsoft.com/office/drawing/2014/main" id="{FBE16487-CF7B-E642-8A80-0BA539D73B7D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="" xmlns:a16="http://schemas.microsoft.com/office/drawing/2014/main" id="{7A61BC94-5F93-9349-9C65-52375E942725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="" xmlns:a16="http://schemas.microsoft.com/office/drawing/2014/main" id="{A0A1BACA-B882-FE48-8F0F-12DF2DFEBFF5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="" xmlns:a16="http://schemas.microsoft.com/office/drawing/2014/main" id="{E1632B51-6F39-CB4E-9A82-4FB90E81E4EB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="" xmlns:a16="http://schemas.microsoft.com/office/drawing/2014/main" id="{7CF031FC-A51F-E44B-9E22-C83C73018076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="" xmlns:a16="http://schemas.microsoft.com/office/drawing/2014/main" id="{DE70736A-92AD-EA47-B6E3-FBA984D3C6DF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="" xmlns:a16="http://schemas.microsoft.com/office/drawing/2014/main" id="{3A9CC420-6B10-E74A-9714-7FEC76E858C2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="" xmlns:a16="http://schemas.microsoft.com/office/drawing/2014/main" id="{37968FB3-D89E-4C45-8A47-90A3C052CEB6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="" xmlns:a16="http://schemas.microsoft.com/office/drawing/2014/main" id="{FFD4F1E6-BEC5-8D47-BF69-F75E86C03B6B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="" xmlns:a16="http://schemas.microsoft.com/office/drawing/2014/main" id="{4454170B-DF6C-AC44-AD99-EB890D09024D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="" xmlns:a16="http://schemas.microsoft.com/office/drawing/2014/main" id="{C516C209-9057-2F4C-BFC7-B25DD5A7D526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="" xmlns:a16="http://schemas.microsoft.com/office/drawing/2014/main" id="{BB2E1447-0381-C449-9985-5B400D2DEC50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="" xmlns:a16="http://schemas.microsoft.com/office/drawing/2014/main" id="{B58066BC-D5EC-CC4E-8178-34F57A616822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="" xmlns:a16="http://schemas.microsoft.com/office/drawing/2014/main" id="{CEB6AD5D-BA76-094B-AC02-8019A91FC411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="" xmlns:a16="http://schemas.microsoft.com/office/drawing/2014/main" id="{68ED8335-58A1-6B4E-8E68-95AC47974E9E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="" xmlns:a16="http://schemas.microsoft.com/office/drawing/2014/main" id="{10D0F772-DD4A-DD46-8D59-693D153FBCF1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="" xmlns:a16="http://schemas.microsoft.com/office/drawing/2014/main" id="{C1F80760-6D4F-F64A-9E6B-0DB30E0CFC88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="" xmlns:a16="http://schemas.microsoft.com/office/drawing/2014/main" id="{0F97B498-BA88-B042-84BC-166ADAA37DE6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="" xmlns:a16="http://schemas.microsoft.com/office/drawing/2014/main" id="{7DFB6B81-FC2F-1943-AFA5-FB0B5BD1A885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="" xmlns:a16="http://schemas.microsoft.com/office/drawing/2014/main" id="{78A20CE0-6827-3B4C-A825-602F0AE1153A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="" xmlns:a16="http://schemas.microsoft.com/office/drawing/2014/main" id="{80B57D3F-0AE6-7D4C-A7C6-FEBA1E896427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="" xmlns:a16="http://schemas.microsoft.com/office/drawing/2014/main" id="{F5C234D0-40EE-744B-A2BE-170DE2EFD8C4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="" xmlns:a16="http://schemas.microsoft.com/office/drawing/2014/main" id="{F4C614B6-09CF-DE40-8468-2FB7D1D892B9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="" xmlns:a16="http://schemas.microsoft.com/office/drawing/2014/main" id="{92A602A5-2698-D64A-ABEE-8472F9429CA6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="" xmlns:a16="http://schemas.microsoft.com/office/drawing/2014/main" id="{41298176-F4C0-6A4E-ADE5-493E1B464655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="" xmlns:a16="http://schemas.microsoft.com/office/drawing/2014/main" id="{FF86553E-C324-1941-8227-C952197C6099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="" xmlns:a16="http://schemas.microsoft.com/office/drawing/2014/main" id="{8B8F1DF8-4C1B-9242-9B59-A58B37431A95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="" xmlns:a16="http://schemas.microsoft.com/office/drawing/2014/main" id="{8D992AFE-6A2F-8C4C-9E74-DCA29CA6E3D1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="" xmlns:a16="http://schemas.microsoft.com/office/drawing/2014/main" id="{10073232-1C2B-2B4A-985D-FA0D2C61B468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="" xmlns:a16="http://schemas.microsoft.com/office/drawing/2014/main" id="{21315890-5BFD-7846-A8DB-20BAFF04A699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="" xmlns:a16="http://schemas.microsoft.com/office/drawing/2014/main" id="{62728E18-19D6-974A-AFC5-482D8D5BA8AB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="" xmlns:a16="http://schemas.microsoft.com/office/drawing/2014/main" id="{93FA0545-3795-7F43-AB1D-CAFBF364AD08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="" xmlns:a16="http://schemas.microsoft.com/office/drawing/2014/main" id="{0358C860-ACF1-F54C-8029-0653ACC02144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="" xmlns:a16="http://schemas.microsoft.com/office/drawing/2014/main" id="{F3269F0F-6472-A047-804B-87AD435ACF23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="" xmlns:a16="http://schemas.microsoft.com/office/drawing/2014/main" id="{8EC6642F-C6E7-244B-9783-845DC2F9EE6E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="" xmlns:a16="http://schemas.microsoft.com/office/drawing/2014/main" id="{6515FDF9-77B5-3C49-8492-C57AD6C788BF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="" xmlns:a16="http://schemas.microsoft.com/office/drawing/2014/main" id="{E34B1199-7B11-C342-89BD-BB72AF678271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="" xmlns:a16="http://schemas.microsoft.com/office/drawing/2014/main" id="{4DC4679E-DD6A-574D-973B-815306D67E4B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="" xmlns:a16="http://schemas.microsoft.com/office/drawing/2014/main" id="{9AE5E01B-143F-BA42-8677-92116547A713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="" xmlns:a16="http://schemas.microsoft.com/office/drawing/2014/main" id="{CD63EE13-B84B-8240-B69A-50C03921E566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="" xmlns:a16="http://schemas.microsoft.com/office/drawing/2014/main" id="{77F145E6-7717-874D-B438-ECD7E2292332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="" xmlns:a16="http://schemas.microsoft.com/office/drawing/2014/main" id="{8237CDE7-EA8B-9D4E-815D-4A9F3D8D2738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="" xmlns:a16="http://schemas.microsoft.com/office/drawing/2014/main" id="{C0861634-182E-DC40-BCBB-CDBE351070B0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="" xmlns:a16="http://schemas.microsoft.com/office/drawing/2014/main" id="{0863EAFC-BA75-514D-AD70-FC7624EEE49A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0ABFF927-AFBD-D543-93E7-58A4B7A1BD56}"/>
              </a:ext>
            </a:extLst>
          </p:cNvPr>
          <p:cNvSpPr txBox="1"/>
          <p:nvPr/>
        </p:nvSpPr>
        <p:spPr>
          <a:xfrm>
            <a:off x="7491357" y="355921"/>
            <a:ext cx="4122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Finance</a:t>
            </a:r>
            <a:r>
              <a:rPr lang="en-IN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Stock price prediction with sparse 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anomalies</a:t>
            </a:r>
            <a:endParaRPr lang="en-IN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0ABFF927-AFBD-D543-93E7-58A4B7A1BD56}"/>
              </a:ext>
            </a:extLst>
          </p:cNvPr>
          <p:cNvSpPr txBox="1"/>
          <p:nvPr/>
        </p:nvSpPr>
        <p:spPr>
          <a:xfrm>
            <a:off x="3374355" y="2656631"/>
            <a:ext cx="435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Healthcare</a:t>
            </a:r>
            <a:r>
              <a:rPr lang="en-IN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Modelling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patient data with outliers 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(e.g.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rare conditions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)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20" name="Graphic 177">
            <a:extLst>
              <a:ext uri="{FF2B5EF4-FFF2-40B4-BE49-F238E27FC236}">
                <a16:creationId xmlns="" xmlns:a16="http://schemas.microsoft.com/office/drawing/2014/main" id="{8548812F-5A52-E14C-BC42-A369827C482B}"/>
              </a:ext>
            </a:extLst>
          </p:cNvPr>
          <p:cNvGrpSpPr/>
          <p:nvPr/>
        </p:nvGrpSpPr>
        <p:grpSpPr>
          <a:xfrm>
            <a:off x="10991664" y="5432922"/>
            <a:ext cx="1013104" cy="1043707"/>
            <a:chOff x="4990387" y="1748539"/>
            <a:chExt cx="1648380" cy="2630334"/>
          </a:xfrm>
          <a:solidFill>
            <a:schemeClr val="accent1">
              <a:lumMod val="50000"/>
            </a:schemeClr>
          </a:solidFill>
        </p:grpSpPr>
        <p:sp>
          <p:nvSpPr>
            <p:cNvPr id="121" name="Freeform 120">
              <a:extLst>
                <a:ext uri="{FF2B5EF4-FFF2-40B4-BE49-F238E27FC236}">
                  <a16:creationId xmlns="" xmlns:a16="http://schemas.microsoft.com/office/drawing/2014/main" id="{33F3C05D-FD60-F34D-99F7-0DEBF7F7F97A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="" xmlns:a16="http://schemas.microsoft.com/office/drawing/2014/main" id="{D3A1BF6C-1AC1-0444-87C4-FEC82A94FAEF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="" xmlns:a16="http://schemas.microsoft.com/office/drawing/2014/main" id="{96692D79-B08F-9F42-BC1E-D1009EFCFCEC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="" xmlns:a16="http://schemas.microsoft.com/office/drawing/2014/main" id="{6173FE96-64AA-494B-A835-1033C09AAB05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="" xmlns:a16="http://schemas.microsoft.com/office/drawing/2014/main" id="{A4031C39-3156-804A-99AE-2F7D73717BF2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="" xmlns:a16="http://schemas.microsoft.com/office/drawing/2014/main" id="{F461D4F9-BA89-8E4E-B9FF-09C45F36D48A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="" xmlns:a16="http://schemas.microsoft.com/office/drawing/2014/main" id="{1DC35F99-7839-0548-86BA-A5CBF4286A88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="" xmlns:a16="http://schemas.microsoft.com/office/drawing/2014/main" id="{851B1E06-06F0-F841-B7C3-0698D2C78183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="" xmlns:a16="http://schemas.microsoft.com/office/drawing/2014/main" id="{7C1316C6-4CDF-5144-AE1A-D511423A4EC8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="" xmlns:a16="http://schemas.microsoft.com/office/drawing/2014/main" id="{EB5B0EA1-0A6C-1843-A2B7-A89205A51E0D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="" xmlns:a16="http://schemas.microsoft.com/office/drawing/2014/main" id="{134B7E44-3B22-3345-80AF-607D650DC721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="" xmlns:a16="http://schemas.microsoft.com/office/drawing/2014/main" id="{CDF10F82-DDC3-E04B-8FDE-B200339F807A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="" xmlns:a16="http://schemas.microsoft.com/office/drawing/2014/main" id="{1131C67F-B3B7-D94F-8768-4FD785019BFB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="" xmlns:a16="http://schemas.microsoft.com/office/drawing/2014/main" id="{FF41C0DC-C522-AC4E-BB24-B1D53C13728C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="" xmlns:a16="http://schemas.microsoft.com/office/drawing/2014/main" id="{75F2E892-76D1-1647-AC95-ECCC815B6563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="" xmlns:a16="http://schemas.microsoft.com/office/drawing/2014/main" id="{8646D643-A9F9-9744-9625-37560C18CA91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="" xmlns:a16="http://schemas.microsoft.com/office/drawing/2014/main" id="{3A431A7D-98C2-164C-B8D7-19D2DE23A11A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="" xmlns:a16="http://schemas.microsoft.com/office/drawing/2014/main" id="{19080CE8-25FE-874A-9D50-5451554A2A5C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="" xmlns:a16="http://schemas.microsoft.com/office/drawing/2014/main" id="{13B03B47-8A8A-C043-BC8B-BD69ECBD8B44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="" xmlns:a16="http://schemas.microsoft.com/office/drawing/2014/main" id="{9A1FA177-67EB-7543-9097-BAC521435123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="" xmlns:a16="http://schemas.microsoft.com/office/drawing/2014/main" id="{02708B89-E80F-8E49-82FE-27B537109B63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="" xmlns:a16="http://schemas.microsoft.com/office/drawing/2014/main" id="{9E43D6B5-3305-3F4A-AB69-617C2C3FA2B8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="" xmlns:a16="http://schemas.microsoft.com/office/drawing/2014/main" id="{BF64691A-3F7A-3549-9EE2-1DD2A9ACAC7B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="" xmlns:a16="http://schemas.microsoft.com/office/drawing/2014/main" id="{1C59C1FB-FDB8-CF46-AB29-C40F2B1B5D28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="" xmlns:a16="http://schemas.microsoft.com/office/drawing/2014/main" id="{CFB2A069-7A50-4841-AFC8-D45DB7AFAF24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="" xmlns:a16="http://schemas.microsoft.com/office/drawing/2014/main" id="{C5F70584-4C93-8B4B-A7C1-0FB8FEF459EE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="" xmlns:a16="http://schemas.microsoft.com/office/drawing/2014/main" id="{EBE64481-D4B3-644D-B0D5-BE43BE939CD0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="" xmlns:a16="http://schemas.microsoft.com/office/drawing/2014/main" id="{A5B705DE-B9A1-8C4C-B792-9069C1E9324C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="" xmlns:a16="http://schemas.microsoft.com/office/drawing/2014/main" id="{327D8D7B-C9D4-A945-86DD-D6BAB27C5919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="" xmlns:a16="http://schemas.microsoft.com/office/drawing/2014/main" id="{0E832D09-BE59-464C-8BFC-94A177FE587A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="" xmlns:a16="http://schemas.microsoft.com/office/drawing/2014/main" id="{6484CF2B-BAF4-7940-B83F-DDB2DD7177C3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="" xmlns:a16="http://schemas.microsoft.com/office/drawing/2014/main" id="{4B4ABE4F-00DA-A042-88C0-1A4A24E9B39B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="" xmlns:a16="http://schemas.microsoft.com/office/drawing/2014/main" id="{306FADDB-528C-0C4C-A3C0-738CBABA67E6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="" xmlns:a16="http://schemas.microsoft.com/office/drawing/2014/main" id="{E2033E06-C69B-3046-B07D-6906B3F51CFF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="" xmlns:a16="http://schemas.microsoft.com/office/drawing/2014/main" id="{81D833BB-78B5-DA49-8C85-60F59A9F9F65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="" xmlns:a16="http://schemas.microsoft.com/office/drawing/2014/main" id="{EFE213C5-C4FE-6047-833C-83FC92E9348D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="" xmlns:a16="http://schemas.microsoft.com/office/drawing/2014/main" id="{D36C3EEC-C556-B74E-BE45-D613376B4B90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="" xmlns:a16="http://schemas.microsoft.com/office/drawing/2014/main" id="{61AD3210-BB3D-1643-9900-0FEBB29B865F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="" xmlns:a16="http://schemas.microsoft.com/office/drawing/2014/main" id="{152A7EFE-870B-9649-BF39-06D4BA59F5DC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="" xmlns:a16="http://schemas.microsoft.com/office/drawing/2014/main" id="{F3715A4B-20CA-334B-9F2C-0DC091984CBA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="" xmlns:a16="http://schemas.microsoft.com/office/drawing/2014/main" id="{174787AD-4225-FD41-AEE0-E58F285EDABF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="" xmlns:a16="http://schemas.microsoft.com/office/drawing/2014/main" id="{4C0652E3-26C2-2E49-800A-E9B017E7CF0A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="" xmlns:a16="http://schemas.microsoft.com/office/drawing/2014/main" id="{C9BB23DC-90E7-0843-BBA4-95A3AEFF1A68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="" xmlns:a16="http://schemas.microsoft.com/office/drawing/2014/main" id="{3A0D67AC-2721-4647-816A-9ACFCE70EE44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="" xmlns:a16="http://schemas.microsoft.com/office/drawing/2014/main" id="{A78BB6C4-45C3-F044-B11D-ACA89CD7A468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="" xmlns:a16="http://schemas.microsoft.com/office/drawing/2014/main" id="{8DE71078-5687-8D4A-B00B-DBCDB9D6DC99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="" xmlns:a16="http://schemas.microsoft.com/office/drawing/2014/main" id="{1E74786B-5100-294F-BA42-1A3A90519EB7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="" xmlns:a16="http://schemas.microsoft.com/office/drawing/2014/main" id="{C0F1686E-C251-A140-9B11-733CE61738E4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="" xmlns:a16="http://schemas.microsoft.com/office/drawing/2014/main" id="{5319B655-FBAC-914E-A424-A87F571768B1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="" xmlns:a16="http://schemas.microsoft.com/office/drawing/2014/main" id="{82735A62-25F3-CB41-A063-8FAC57404B73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="" xmlns:a16="http://schemas.microsoft.com/office/drawing/2014/main" id="{32CE0A88-C268-DC4B-B3F3-7AB2250CCBED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="" xmlns:a16="http://schemas.microsoft.com/office/drawing/2014/main" id="{954E1F2D-61EB-464B-B6AF-85F5071C616E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="" xmlns:a16="http://schemas.microsoft.com/office/drawing/2014/main" id="{C333B19C-B026-9941-83C8-2B72961F6FA4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="" xmlns:a16="http://schemas.microsoft.com/office/drawing/2014/main" id="{FDDD0999-C616-5543-86E6-28EC08820C85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="" xmlns:a16="http://schemas.microsoft.com/office/drawing/2014/main" id="{B8E4145D-09DD-6A44-8434-2358DF1BCBC8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="" xmlns:a16="http://schemas.microsoft.com/office/drawing/2014/main" id="{1DDBC3B9-4142-F244-AAA9-5BFE527743A3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="" xmlns:a16="http://schemas.microsoft.com/office/drawing/2014/main" id="{E07015C0-2E0E-AA4B-AAE2-FDE2E1BE4888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="" xmlns:a16="http://schemas.microsoft.com/office/drawing/2014/main" id="{95A7B571-810E-DD4A-B1F0-39806C3CBEAA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="" xmlns:a16="http://schemas.microsoft.com/office/drawing/2014/main" id="{FBFF83A2-FBD5-C94E-836E-3790F767AC61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="" xmlns:a16="http://schemas.microsoft.com/office/drawing/2014/main" id="{7AB1ABE1-142F-134B-8403-9E29CF8B8F1A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0ABFF927-AFBD-D543-93E7-58A4B7A1BD56}"/>
              </a:ext>
            </a:extLst>
          </p:cNvPr>
          <p:cNvSpPr txBox="1"/>
          <p:nvPr/>
        </p:nvSpPr>
        <p:spPr>
          <a:xfrm>
            <a:off x="7152054" y="5302242"/>
            <a:ext cx="435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Environment</a:t>
            </a:r>
            <a:r>
              <a:rPr lang="en-IN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Robust regression in climate 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modelling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.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83" name="Picture 2" descr="Predictive Analytics In Healthcare | Reve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6" y="1956949"/>
            <a:ext cx="3481858" cy="25482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4" descr="Robust skill of decadal climate predictions | npj Climate and Atmospheric 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45" y="4258886"/>
            <a:ext cx="3744649" cy="25222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6" descr="foduucom/stockmarket-future-prediction · Hugging Fa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853" y="96890"/>
            <a:ext cx="3897690" cy="22320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Freeform: Shape 35">
            <a:extLst>
              <a:ext uri="{FF2B5EF4-FFF2-40B4-BE49-F238E27FC236}">
                <a16:creationId xmlns:a16="http://schemas.microsoft.com/office/drawing/2014/main" xmlns="" id="{9DBAEDD6-7153-4AFF-BDC7-5A225B4B5642}"/>
              </a:ext>
            </a:extLst>
          </p:cNvPr>
          <p:cNvSpPr/>
          <p:nvPr/>
        </p:nvSpPr>
        <p:spPr>
          <a:xfrm>
            <a:off x="11023600" y="222512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12F9D37B-DE70-4087-8A7F-BBA0BAF5B6CF}"/>
              </a:ext>
            </a:extLst>
          </p:cNvPr>
          <p:cNvSpPr txBox="1"/>
          <p:nvPr/>
        </p:nvSpPr>
        <p:spPr>
          <a:xfrm rot="16200000">
            <a:off x="10528009" y="3116619"/>
            <a:ext cx="2681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application</a:t>
            </a:r>
            <a:endParaRPr lang="en-IN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88" name="Graphic 21" descr="Single gear">
            <a:hlinkClick r:id="rId5" action="ppaction://hlinksldjump"/>
            <a:extLst>
              <a:ext uri="{FF2B5EF4-FFF2-40B4-BE49-F238E27FC236}">
                <a16:creationId xmlns="" xmlns:a16="http://schemas.microsoft.com/office/drawing/2014/main" id="{47A5BBBD-8129-FF4F-A54F-24C4D742D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78362" y="3114272"/>
            <a:ext cx="643637" cy="6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538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62" y="89411"/>
            <a:ext cx="3664079" cy="2610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9" y="89410"/>
            <a:ext cx="3664079" cy="2610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40" y="89410"/>
            <a:ext cx="3664079" cy="2610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03" y="2938306"/>
            <a:ext cx="5441071" cy="3835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2" y="5713333"/>
            <a:ext cx="2172003" cy="49536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44" y="4223583"/>
            <a:ext cx="3028497" cy="106694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" y="4437925"/>
            <a:ext cx="3028498" cy="63826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5" y="3077508"/>
            <a:ext cx="2028837" cy="102884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34" y="5561538"/>
            <a:ext cx="2314898" cy="89547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265" y="3306140"/>
            <a:ext cx="2114845" cy="57158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317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: Shape 35">
            <a:extLst>
              <a:ext uri="{FF2B5EF4-FFF2-40B4-BE49-F238E27FC236}">
                <a16:creationId xmlns:a16="http://schemas.microsoft.com/office/drawing/2014/main" xmlns="" id="{9DBAEDD6-7153-4AFF-BDC7-5A225B4B5642}"/>
              </a:ext>
            </a:extLst>
          </p:cNvPr>
          <p:cNvSpPr/>
          <p:nvPr/>
        </p:nvSpPr>
        <p:spPr>
          <a:xfrm>
            <a:off x="11023600" y="222512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12F9D37B-DE70-4087-8A7F-BBA0BAF5B6CF}"/>
              </a:ext>
            </a:extLst>
          </p:cNvPr>
          <p:cNvSpPr txBox="1"/>
          <p:nvPr/>
        </p:nvSpPr>
        <p:spPr>
          <a:xfrm rot="16200000">
            <a:off x="10528009" y="3147396"/>
            <a:ext cx="2681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methodology</a:t>
            </a:r>
            <a:endParaRPr lang="en-IN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82" name="Graphic 105" descr="Statistics">
            <a:extLst>
              <a:ext uri="{FF2B5EF4-FFF2-40B4-BE49-F238E27FC236}">
                <a16:creationId xmlns="" xmlns:a16="http://schemas.microsoft.com/office/drawing/2014/main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6200000">
            <a:off x="11155594" y="3146456"/>
            <a:ext cx="540000" cy="540000"/>
          </a:xfrm>
          <a:prstGeom prst="rect">
            <a:avLst/>
          </a:prstGeom>
        </p:spPr>
      </p:pic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183EA2CA-A17F-4A6A-AC3E-6F8757F77880}"/>
              </a:ext>
            </a:extLst>
          </p:cNvPr>
          <p:cNvGrpSpPr/>
          <p:nvPr/>
        </p:nvGrpSpPr>
        <p:grpSpPr>
          <a:xfrm>
            <a:off x="5955194" y="230132"/>
            <a:ext cx="4353358" cy="1881604"/>
            <a:chOff x="6182058" y="2401741"/>
            <a:chExt cx="2128846" cy="1866900"/>
          </a:xfrm>
        </p:grpSpPr>
        <p:sp>
          <p:nvSpPr>
            <p:cNvPr id="190" name="Rectangle: Top Corners Rounded 96">
              <a:extLst>
                <a:ext uri="{FF2B5EF4-FFF2-40B4-BE49-F238E27FC236}">
                  <a16:creationId xmlns:a16="http://schemas.microsoft.com/office/drawing/2014/main" xmlns="" id="{225A95EB-3596-4C52-91EE-39023E85BE2D}"/>
                </a:ext>
              </a:extLst>
            </p:cNvPr>
            <p:cNvSpPr/>
            <p:nvPr/>
          </p:nvSpPr>
          <p:spPr>
            <a:xfrm>
              <a:off x="6306487" y="2401741"/>
              <a:ext cx="1885289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xmlns="" id="{D9A6427C-7201-480C-B8BA-C01C9BCA7B52}"/>
                </a:ext>
              </a:extLst>
            </p:cNvPr>
            <p:cNvSpPr txBox="1"/>
            <p:nvPr/>
          </p:nvSpPr>
          <p:spPr>
            <a:xfrm>
              <a:off x="6182058" y="2435302"/>
              <a:ext cx="2128846" cy="69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Weight Calculation</a:t>
              </a:r>
              <a:endParaRPr lang="en-US" sz="4000" b="1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192" name="Rectangle: Top Corners Rounded 100">
            <a:extLst>
              <a:ext uri="{FF2B5EF4-FFF2-40B4-BE49-F238E27FC236}">
                <a16:creationId xmlns:a16="http://schemas.microsoft.com/office/drawing/2014/main" xmlns="" id="{E792FABC-AA8F-4748-B8FA-DBB9112863AC}"/>
              </a:ext>
            </a:extLst>
          </p:cNvPr>
          <p:cNvSpPr/>
          <p:nvPr/>
        </p:nvSpPr>
        <p:spPr>
          <a:xfrm>
            <a:off x="1113429" y="235026"/>
            <a:ext cx="3786375" cy="1250237"/>
          </a:xfrm>
          <a:prstGeom prst="round2SameRect">
            <a:avLst>
              <a:gd name="adj1" fmla="val 12063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07">
            <a:extLst>
              <a:ext uri="{FF2B5EF4-FFF2-40B4-BE49-F238E27FC236}">
                <a16:creationId xmlns:a16="http://schemas.microsoft.com/office/drawing/2014/main" xmlns="" id="{48958204-CE05-4E79-AC55-C76FBB79E37F}"/>
              </a:ext>
            </a:extLst>
          </p:cNvPr>
          <p:cNvSpPr/>
          <p:nvPr/>
        </p:nvSpPr>
        <p:spPr>
          <a:xfrm flipV="1">
            <a:off x="1104201" y="984001"/>
            <a:ext cx="3795603" cy="2175821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: Shape 108">
            <a:extLst>
              <a:ext uri="{FF2B5EF4-FFF2-40B4-BE49-F238E27FC236}">
                <a16:creationId xmlns:a16="http://schemas.microsoft.com/office/drawing/2014/main" xmlns="" id="{406A5A75-24F0-496A-82D6-E2B37B100BBD}"/>
              </a:ext>
            </a:extLst>
          </p:cNvPr>
          <p:cNvSpPr/>
          <p:nvPr/>
        </p:nvSpPr>
        <p:spPr>
          <a:xfrm flipV="1">
            <a:off x="6209644" y="984000"/>
            <a:ext cx="3855299" cy="2175819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D025EBC6-5731-4D97-B58C-0E0C20D47817}"/>
              </a:ext>
            </a:extLst>
          </p:cNvPr>
          <p:cNvSpPr txBox="1"/>
          <p:nvPr/>
        </p:nvSpPr>
        <p:spPr>
          <a:xfrm>
            <a:off x="6140146" y="1285427"/>
            <a:ext cx="3983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IN" sz="2800" b="1" i="1" dirty="0" smtClean="0">
                <a:solidFill>
                  <a:schemeClr val="accent2">
                    <a:lumMod val="50000"/>
                  </a:schemeClr>
                </a:solidFill>
              </a:rPr>
              <a:t>Derive weights 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</a:rPr>
              <a:t>prioritizing </a:t>
            </a:r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</a:rPr>
              <a:t>densely 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</a:rPr>
              <a:t>regions &amp; reducing </a:t>
            </a:r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</a:rPr>
              <a:t>the influence of 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</a:rPr>
              <a:t>outliers</a:t>
            </a:r>
            <a:endParaRPr lang="en-US" sz="28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5D8301A0-49D9-41A5-A227-2E35458E6401}"/>
              </a:ext>
            </a:extLst>
          </p:cNvPr>
          <p:cNvSpPr txBox="1"/>
          <p:nvPr/>
        </p:nvSpPr>
        <p:spPr>
          <a:xfrm>
            <a:off x="1382113" y="329391"/>
            <a:ext cx="3026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KDE</a:t>
            </a:r>
            <a:endParaRPr lang="en-US" sz="36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xmlns="" id="{A87830BE-EEF7-4034-8ABE-3212DB467DB4}"/>
              </a:ext>
            </a:extLst>
          </p:cNvPr>
          <p:cNvGrpSpPr/>
          <p:nvPr/>
        </p:nvGrpSpPr>
        <p:grpSpPr>
          <a:xfrm>
            <a:off x="1110059" y="3402381"/>
            <a:ext cx="3787896" cy="1979020"/>
            <a:chOff x="1494518" y="2209800"/>
            <a:chExt cx="1591582" cy="3059677"/>
          </a:xfrm>
        </p:grpSpPr>
        <p:sp>
          <p:nvSpPr>
            <p:cNvPr id="198" name="Rectangle: Top Corners Rounded 104">
              <a:extLst>
                <a:ext uri="{FF2B5EF4-FFF2-40B4-BE49-F238E27FC236}">
                  <a16:creationId xmlns:a16="http://schemas.microsoft.com/office/drawing/2014/main" xmlns="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236675CF-5B12-4D6B-8C03-F29656450255}"/>
                </a:ext>
              </a:extLst>
            </p:cNvPr>
            <p:cNvSpPr txBox="1"/>
            <p:nvPr/>
          </p:nvSpPr>
          <p:spPr>
            <a:xfrm>
              <a:off x="1825679" y="4253814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00" name="Freeform: Shape 107">
            <a:extLst>
              <a:ext uri="{FF2B5EF4-FFF2-40B4-BE49-F238E27FC236}">
                <a16:creationId xmlns:a16="http://schemas.microsoft.com/office/drawing/2014/main" xmlns="" id="{48958204-CE05-4E79-AC55-C76FBB79E37F}"/>
              </a:ext>
            </a:extLst>
          </p:cNvPr>
          <p:cNvSpPr/>
          <p:nvPr/>
        </p:nvSpPr>
        <p:spPr>
          <a:xfrm flipV="1">
            <a:off x="1104201" y="4223359"/>
            <a:ext cx="3795602" cy="233581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BBD17202-B0A7-4912-9A5D-8F55518824B3}"/>
              </a:ext>
            </a:extLst>
          </p:cNvPr>
          <p:cNvSpPr txBox="1"/>
          <p:nvPr/>
        </p:nvSpPr>
        <p:spPr>
          <a:xfrm>
            <a:off x="1152371" y="4842445"/>
            <a:ext cx="3620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IN" sz="2800" b="1" i="1" dirty="0">
                <a:solidFill>
                  <a:schemeClr val="accent2">
                    <a:lumMod val="50000"/>
                  </a:schemeClr>
                </a:solidFill>
              </a:rPr>
              <a:t>Fit the </a:t>
            </a:r>
            <a:r>
              <a:rPr lang="en-IN" sz="2800" b="1" i="1" dirty="0" smtClean="0">
                <a:solidFill>
                  <a:schemeClr val="accent2">
                    <a:lumMod val="50000"/>
                  </a:schemeClr>
                </a:solidFill>
              </a:rPr>
              <a:t>linear </a:t>
            </a:r>
            <a:r>
              <a:rPr lang="en-IN" sz="2800" b="1" i="1" dirty="0" smtClean="0">
                <a:solidFill>
                  <a:schemeClr val="accent2">
                    <a:lumMod val="50000"/>
                  </a:schemeClr>
                </a:solidFill>
              </a:rPr>
              <a:t>regression </a:t>
            </a:r>
            <a:r>
              <a:rPr lang="en-IN" sz="2800" b="1" i="1" dirty="0">
                <a:solidFill>
                  <a:schemeClr val="accent2">
                    <a:lumMod val="50000"/>
                  </a:schemeClr>
                </a:solidFill>
              </a:rPr>
              <a:t>model using </a:t>
            </a:r>
            <a:r>
              <a:rPr lang="en-IN" sz="2800" b="1" i="1" dirty="0">
                <a:solidFill>
                  <a:schemeClr val="accent2">
                    <a:lumMod val="50000"/>
                  </a:schemeClr>
                </a:solidFill>
              </a:rPr>
              <a:t>those weights</a:t>
            </a:r>
            <a:endParaRPr lang="en-US" sz="2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D025EBC6-5731-4D97-B58C-0E0C20D47817}"/>
              </a:ext>
            </a:extLst>
          </p:cNvPr>
          <p:cNvSpPr txBox="1"/>
          <p:nvPr/>
        </p:nvSpPr>
        <p:spPr>
          <a:xfrm>
            <a:off x="1213787" y="1317188"/>
            <a:ext cx="33627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IN" sz="2800" b="1" i="1" dirty="0">
                <a:solidFill>
                  <a:schemeClr val="accent2">
                    <a:lumMod val="50000"/>
                  </a:schemeClr>
                </a:solidFill>
              </a:rPr>
              <a:t>Compute kernel density for each data </a:t>
            </a:r>
            <a:r>
              <a:rPr lang="en-IN" sz="2800" b="1" i="1" dirty="0" smtClean="0">
                <a:solidFill>
                  <a:schemeClr val="accent2">
                    <a:lumMod val="50000"/>
                  </a:schemeClr>
                </a:solidFill>
              </a:rPr>
              <a:t>point </a:t>
            </a:r>
            <a:r>
              <a:rPr lang="en-IN" sz="2800" b="1" i="1" dirty="0">
                <a:solidFill>
                  <a:schemeClr val="accent2">
                    <a:lumMod val="50000"/>
                  </a:schemeClr>
                </a:solidFill>
              </a:rPr>
              <a:t>using a kernel function</a:t>
            </a:r>
            <a:endParaRPr lang="en-US" sz="2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3" name="Rectangle: Top Corners Rounded 100">
            <a:extLst>
              <a:ext uri="{FF2B5EF4-FFF2-40B4-BE49-F238E27FC236}">
                <a16:creationId xmlns:a16="http://schemas.microsoft.com/office/drawing/2014/main" xmlns="" id="{E792FABC-AA8F-4748-B8FA-DBB9112863AC}"/>
              </a:ext>
            </a:extLst>
          </p:cNvPr>
          <p:cNvSpPr/>
          <p:nvPr/>
        </p:nvSpPr>
        <p:spPr>
          <a:xfrm>
            <a:off x="6209644" y="3402381"/>
            <a:ext cx="3851058" cy="1508285"/>
          </a:xfrm>
          <a:prstGeom prst="round2SameRect">
            <a:avLst>
              <a:gd name="adj1" fmla="val 12063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4" name="Freeform: Shape 107">
            <a:extLst>
              <a:ext uri="{FF2B5EF4-FFF2-40B4-BE49-F238E27FC236}">
                <a16:creationId xmlns:a16="http://schemas.microsoft.com/office/drawing/2014/main" xmlns="" id="{48958204-CE05-4E79-AC55-C76FBB79E37F}"/>
              </a:ext>
            </a:extLst>
          </p:cNvPr>
          <p:cNvSpPr/>
          <p:nvPr/>
        </p:nvSpPr>
        <p:spPr>
          <a:xfrm flipV="1">
            <a:off x="6198807" y="4223359"/>
            <a:ext cx="3866135" cy="243672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5D8301A0-49D9-41A5-A227-2E35458E6401}"/>
              </a:ext>
            </a:extLst>
          </p:cNvPr>
          <p:cNvSpPr txBox="1"/>
          <p:nvPr/>
        </p:nvSpPr>
        <p:spPr>
          <a:xfrm>
            <a:off x="6462836" y="3477374"/>
            <a:ext cx="3231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Evaluation</a:t>
            </a:r>
            <a:endParaRPr lang="en-US" sz="4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BD17202-B0A7-4912-9A5D-8F55518824B3}"/>
              </a:ext>
            </a:extLst>
          </p:cNvPr>
          <p:cNvSpPr txBox="1"/>
          <p:nvPr/>
        </p:nvSpPr>
        <p:spPr>
          <a:xfrm>
            <a:off x="6323375" y="4801945"/>
            <a:ext cx="3510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IN" sz="2800" b="1" i="1" dirty="0">
                <a:solidFill>
                  <a:schemeClr val="accent2">
                    <a:lumMod val="50000"/>
                  </a:schemeClr>
                </a:solidFill>
              </a:rPr>
              <a:t>Compare performance with traditional </a:t>
            </a:r>
            <a:r>
              <a:rPr lang="en-IN" sz="2800" b="1" i="1" dirty="0" smtClean="0">
                <a:solidFill>
                  <a:schemeClr val="accent2">
                    <a:lumMod val="50000"/>
                  </a:schemeClr>
                </a:solidFill>
              </a:rPr>
              <a:t>regression 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</a:rPr>
              <a:t>(MSE &amp; R²)</a:t>
            </a:r>
            <a:endParaRPr lang="en-US" sz="2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5D8301A0-49D9-41A5-A227-2E35458E6401}"/>
              </a:ext>
            </a:extLst>
          </p:cNvPr>
          <p:cNvSpPr txBox="1"/>
          <p:nvPr/>
        </p:nvSpPr>
        <p:spPr>
          <a:xfrm>
            <a:off x="1312561" y="3521285"/>
            <a:ext cx="3378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Weighted </a:t>
            </a:r>
            <a:r>
              <a:rPr lang="en-IN" sz="40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LR</a:t>
            </a:r>
            <a:endParaRPr lang="en-US" sz="36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380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0" y="136379"/>
            <a:ext cx="6074815" cy="566057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5" y="136380"/>
            <a:ext cx="5762446" cy="66008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660" y="6021005"/>
            <a:ext cx="6074815" cy="65584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12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5">
            <a:extLst>
              <a:ext uri="{FF2B5EF4-FFF2-40B4-BE49-F238E27FC236}">
                <a16:creationId xmlns:a16="http://schemas.microsoft.com/office/drawing/2014/main" xmlns="" id="{9DBAEDD6-7153-4AFF-BDC7-5A225B4B5642}"/>
              </a:ext>
            </a:extLst>
          </p:cNvPr>
          <p:cNvSpPr/>
          <p:nvPr/>
        </p:nvSpPr>
        <p:spPr>
          <a:xfrm>
            <a:off x="11023600" y="222512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2F9D37B-DE70-4087-8A7F-BBA0BAF5B6CF}"/>
              </a:ext>
            </a:extLst>
          </p:cNvPr>
          <p:cNvSpPr txBox="1"/>
          <p:nvPr/>
        </p:nvSpPr>
        <p:spPr>
          <a:xfrm rot="16200000">
            <a:off x="10528009" y="3116619"/>
            <a:ext cx="2681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algorithm</a:t>
            </a:r>
            <a:endParaRPr lang="en-IN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Graphic 105" descr="Statistics">
            <a:extLst>
              <a:ext uri="{FF2B5EF4-FFF2-40B4-BE49-F238E27FC236}">
                <a16:creationId xmlns="" xmlns:a16="http://schemas.microsoft.com/office/drawing/2014/main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6200000">
            <a:off x="11155594" y="3146456"/>
            <a:ext cx="540000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BD17202-B0A7-4912-9A5D-8F55518824B3}"/>
              </a:ext>
            </a:extLst>
          </p:cNvPr>
          <p:cNvSpPr txBox="1"/>
          <p:nvPr/>
        </p:nvSpPr>
        <p:spPr>
          <a:xfrm>
            <a:off x="1264765" y="2258157"/>
            <a:ext cx="7878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kernel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distances between predicted values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values </a:t>
            </a:r>
            <a:endParaRPr lang="en-US" sz="2400" b="1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distances are converted into weights based on density using the specified kernel function</a:t>
            </a:r>
            <a:endParaRPr lang="en-IN" sz="24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D17202-B0A7-4912-9A5D-8F55518824B3}"/>
              </a:ext>
            </a:extLst>
          </p:cNvPr>
          <p:cNvSpPr txBox="1"/>
          <p:nvPr/>
        </p:nvSpPr>
        <p:spPr>
          <a:xfrm>
            <a:off x="-790670" y="9841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sz="2800" b="1" dirty="0">
                <a:latin typeface="Arial Rounded MT Bold" panose="020F0704030504030204" pitchFamily="34" charset="0"/>
              </a:rPr>
              <a:t>Kernel Density Estimation: </a:t>
            </a:r>
            <a:r>
              <a:rPr lang="it-IT" sz="2800" b="1" dirty="0" smtClean="0">
                <a:latin typeface="Arial Rounded MT Bold" panose="020F0704030504030204" pitchFamily="34" charset="0"/>
              </a:rPr>
              <a:t>Computing </a:t>
            </a:r>
            <a:r>
              <a:rPr lang="it-IT" sz="2800" b="1" dirty="0">
                <a:latin typeface="Arial Rounded MT Bold" panose="020F0704030504030204" pitchFamily="34" charset="0"/>
              </a:rPr>
              <a:t>Data Density</a:t>
            </a:r>
            <a:endParaRPr lang="en-IN" sz="2800" b="1" i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9238" y="628424"/>
            <a:ext cx="8765123" cy="15697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0032" y="4628378"/>
            <a:ext cx="10463568" cy="314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BD17202-B0A7-4912-9A5D-8F55518824B3}"/>
              </a:ext>
            </a:extLst>
          </p:cNvPr>
          <p:cNvSpPr txBox="1"/>
          <p:nvPr/>
        </p:nvSpPr>
        <p:spPr>
          <a:xfrm>
            <a:off x="-584201" y="40468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>
                <a:latin typeface="Arial Rounded MT Bold" panose="020F0704030504030204" pitchFamily="34" charset="0"/>
              </a:rPr>
              <a:t>Weight Assignment: Assign Higher Weights to Denser Regions</a:t>
            </a:r>
            <a:endParaRPr lang="en-IN" sz="2800" b="1" i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BD17202-B0A7-4912-9A5D-8F55518824B3}"/>
              </a:ext>
            </a:extLst>
          </p:cNvPr>
          <p:cNvSpPr txBox="1"/>
          <p:nvPr/>
        </p:nvSpPr>
        <p:spPr>
          <a:xfrm>
            <a:off x="1264765" y="5071994"/>
            <a:ext cx="7893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kernel function assigns higher weights to denser regions (smaller distances) and lower weights to sparser or outlier regions (larger distances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 are normalized to ensure they sum to 1</a:t>
            </a:r>
            <a:endParaRPr lang="en-IN" sz="24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3902" y="3942272"/>
            <a:ext cx="10859698" cy="172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5">
            <a:extLst>
              <a:ext uri="{FF2B5EF4-FFF2-40B4-BE49-F238E27FC236}">
                <a16:creationId xmlns:a16="http://schemas.microsoft.com/office/drawing/2014/main" xmlns="" id="{9DBAEDD6-7153-4AFF-BDC7-5A225B4B5642}"/>
              </a:ext>
            </a:extLst>
          </p:cNvPr>
          <p:cNvSpPr/>
          <p:nvPr/>
        </p:nvSpPr>
        <p:spPr>
          <a:xfrm>
            <a:off x="11023600" y="222512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2F9D37B-DE70-4087-8A7F-BBA0BAF5B6CF}"/>
              </a:ext>
            </a:extLst>
          </p:cNvPr>
          <p:cNvSpPr txBox="1"/>
          <p:nvPr/>
        </p:nvSpPr>
        <p:spPr>
          <a:xfrm rot="16200000">
            <a:off x="10528009" y="3116619"/>
            <a:ext cx="2681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algorithm</a:t>
            </a:r>
            <a:endParaRPr lang="en-IN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Graphic 105" descr="Statistics">
            <a:extLst>
              <a:ext uri="{FF2B5EF4-FFF2-40B4-BE49-F238E27FC236}">
                <a16:creationId xmlns="" xmlns:a16="http://schemas.microsoft.com/office/drawing/2014/main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6200000">
            <a:off x="11155594" y="3146456"/>
            <a:ext cx="540000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BD17202-B0A7-4912-9A5D-8F55518824B3}"/>
              </a:ext>
            </a:extLst>
          </p:cNvPr>
          <p:cNvSpPr txBox="1"/>
          <p:nvPr/>
        </p:nvSpPr>
        <p:spPr>
          <a:xfrm>
            <a:off x="1394161" y="1669286"/>
            <a:ext cx="7878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trained using the computed weights via the sample_weight parameter. </a:t>
            </a:r>
            <a:endParaRPr lang="en-US" sz="2400" b="1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denser data points influence the model more, while sparse or outlier points have less impact</a:t>
            </a:r>
            <a:endParaRPr lang="en-IN" sz="24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D17202-B0A7-4912-9A5D-8F55518824B3}"/>
              </a:ext>
            </a:extLst>
          </p:cNvPr>
          <p:cNvSpPr txBox="1"/>
          <p:nvPr/>
        </p:nvSpPr>
        <p:spPr>
          <a:xfrm>
            <a:off x="-496406" y="19477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>
                <a:latin typeface="Arial Rounded MT Bold" panose="020F0704030504030204" pitchFamily="34" charset="0"/>
              </a:rPr>
              <a:t>Weighted Linear Regression: Fit the Model with Adjusted Weights</a:t>
            </a:r>
            <a:endParaRPr lang="en-IN" sz="2800" b="1" i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BD17202-B0A7-4912-9A5D-8F55518824B3}"/>
              </a:ext>
            </a:extLst>
          </p:cNvPr>
          <p:cNvSpPr txBox="1"/>
          <p:nvPr/>
        </p:nvSpPr>
        <p:spPr>
          <a:xfrm>
            <a:off x="-615551" y="39619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>
                <a:latin typeface="Arial Rounded MT Bold" panose="020F0704030504030204" pitchFamily="34" charset="0"/>
              </a:rPr>
              <a:t>Evaluation: Measure Performance (MSE, R²)</a:t>
            </a:r>
            <a:endParaRPr lang="en-IN" sz="2800" b="1" i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BD17202-B0A7-4912-9A5D-8F55518824B3}"/>
              </a:ext>
            </a:extLst>
          </p:cNvPr>
          <p:cNvSpPr txBox="1"/>
          <p:nvPr/>
        </p:nvSpPr>
        <p:spPr>
          <a:xfrm>
            <a:off x="1394161" y="5214233"/>
            <a:ext cx="7893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KDLR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compared with the simple linear regression model. </a:t>
            </a:r>
            <a:endParaRPr lang="en-US" sz="2400" b="1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Mean Squared Error (MSE) and R² are computed for evaluation</a:t>
            </a:r>
            <a:endParaRPr lang="en-IN" sz="24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3902" y="3742317"/>
            <a:ext cx="10774392" cy="172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88614" y="816826"/>
            <a:ext cx="7262420" cy="701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79270" y="4517247"/>
            <a:ext cx="7262420" cy="5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12431</TotalTime>
  <Words>589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Rounded MT Bold</vt:lpstr>
      <vt:lpstr>Bahnschrift Light Condensed</vt:lpstr>
      <vt:lpstr>Calibri</vt:lpstr>
      <vt:lpstr>Calibri Light</vt:lpstr>
      <vt:lpstr>Times New Roman</vt:lpstr>
      <vt:lpstr>Tw Cen MT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Microsoft account</cp:lastModifiedBy>
  <cp:revision>331</cp:revision>
  <dcterms:created xsi:type="dcterms:W3CDTF">2017-01-05T13:17:27Z</dcterms:created>
  <dcterms:modified xsi:type="dcterms:W3CDTF">2024-12-10T04:28:14Z</dcterms:modified>
</cp:coreProperties>
</file>