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7" r:id="rId5"/>
    <p:sldId id="269" r:id="rId6"/>
    <p:sldId id="281" r:id="rId7"/>
    <p:sldId id="274" r:id="rId8"/>
    <p:sldId id="275" r:id="rId9"/>
    <p:sldId id="277" r:id="rId10"/>
    <p:sldId id="278" r:id="rId11"/>
    <p:sldId id="287" r:id="rId12"/>
    <p:sldId id="289" r:id="rId13"/>
    <p:sldId id="279" r:id="rId14"/>
    <p:sldId id="283" r:id="rId15"/>
    <p:sldId id="285" r:id="rId16"/>
    <p:sldId id="262" r:id="rId17"/>
    <p:sldId id="263"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14" d="100"/>
          <a:sy n="114" d="100"/>
        </p:scale>
        <p:origin x="44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ADAAE-47FA-459B-B06F-6828062AB661}" type="datetimeFigureOut">
              <a:rPr lang="en-IN" smtClean="0"/>
              <a:pPr/>
              <a:t>02-07-2020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5F6D8-0AFC-460B-984F-7906D2D38F93}" type="slidenum">
              <a:rPr lang="en-IN" smtClean="0"/>
              <a:pPr/>
              <a:t>‹#›</a:t>
            </a:fld>
            <a:endParaRPr lang="en-IN"/>
          </a:p>
        </p:txBody>
      </p:sp>
    </p:spTree>
    <p:extLst>
      <p:ext uri="{BB962C8B-B14F-4D97-AF65-F5344CB8AC3E}">
        <p14:creationId xmlns:p14="http://schemas.microsoft.com/office/powerpoint/2010/main" val="269784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4b06656a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4b06656a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43C1-B60E-4F4A-8DA3-E7EE16FCC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E1FF28-B399-4C99-90D6-184AE6B1A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69CFBE-627F-4878-9980-F5B6D13E724D}"/>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5" name="Footer Placeholder 4">
            <a:extLst>
              <a:ext uri="{FF2B5EF4-FFF2-40B4-BE49-F238E27FC236}">
                <a16:creationId xmlns:a16="http://schemas.microsoft.com/office/drawing/2014/main" id="{EDDE83E3-2F42-4A61-9361-0D5131EA4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00C07-9986-4E65-B170-0AA8A5A859B6}"/>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184046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A176-FEB3-40EB-9827-D69C15957B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A6CA7D-E627-4526-9EC6-5BAE3B90B4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BAB44-D6A1-43F7-9E0F-99114DA008E8}"/>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5" name="Footer Placeholder 4">
            <a:extLst>
              <a:ext uri="{FF2B5EF4-FFF2-40B4-BE49-F238E27FC236}">
                <a16:creationId xmlns:a16="http://schemas.microsoft.com/office/drawing/2014/main" id="{F9236A4F-D801-4F4F-B7CF-88D04DD7C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67AFB-5A95-4F40-BFAB-8BD095FE709A}"/>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60437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E2479-D027-416E-A365-E991A8E59C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BC1B96-BD31-49FA-9588-FFB45E0F0B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C877B-9A9F-40DF-B9D6-2527399C785D}"/>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5" name="Footer Placeholder 4">
            <a:extLst>
              <a:ext uri="{FF2B5EF4-FFF2-40B4-BE49-F238E27FC236}">
                <a16:creationId xmlns:a16="http://schemas.microsoft.com/office/drawing/2014/main" id="{F22D0A5D-F69B-4A02-B7A7-F83D87ED9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AE82F-7E13-4CB6-871B-B60929777D6D}"/>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1398228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userDrawn="1">
  <p:cSld name="TITLE_2">
    <p:spTree>
      <p:nvGrpSpPr>
        <p:cNvPr id="1" name="Shape 69"/>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C79CF5-0F73-854F-808C-39790CC3E501}"/>
              </a:ext>
            </a:extLst>
          </p:cNvPr>
          <p:cNvSpPr>
            <a:spLocks noGrp="1"/>
          </p:cNvSpPr>
          <p:nvPr>
            <p:ph type="sldNum" idx="11"/>
          </p:nvPr>
        </p:nvSpPr>
        <p:spPr/>
        <p:txBody>
          <a:bodyPr/>
          <a:lstStyle>
            <a:lvl1pPr>
              <a:defRPr b="0" i="0"/>
            </a:lvl1pPr>
          </a:lstStyle>
          <a:p>
            <a:fld id="{00000000-1234-1234-1234-123412341234}" type="slidenum">
              <a:rPr lang="en" smtClean="0"/>
              <a:pPr/>
              <a:t>‹#›</a:t>
            </a:fld>
            <a:endParaRPr lang="en" dirty="0"/>
          </a:p>
        </p:txBody>
      </p:sp>
      <p:sp>
        <p:nvSpPr>
          <p:cNvPr id="6" name="Text Placeholder 8">
            <a:extLst>
              <a:ext uri="{FF2B5EF4-FFF2-40B4-BE49-F238E27FC236}">
                <a16:creationId xmlns:a16="http://schemas.microsoft.com/office/drawing/2014/main" id="{FBABF64A-413C-2D4E-BCB3-61E3F9075032}"/>
              </a:ext>
            </a:extLst>
          </p:cNvPr>
          <p:cNvSpPr>
            <a:spLocks noGrp="1"/>
          </p:cNvSpPr>
          <p:nvPr>
            <p:ph type="body" sz="quarter" idx="13" hasCustomPrompt="1"/>
          </p:nvPr>
        </p:nvSpPr>
        <p:spPr>
          <a:xfrm>
            <a:off x="198038" y="6318090"/>
            <a:ext cx="1279621" cy="295927"/>
          </a:xfrm>
        </p:spPr>
        <p:txBody>
          <a:bodyPr>
            <a:noAutofit/>
          </a:bodyPr>
          <a:lstStyle>
            <a:lvl1pPr>
              <a:defRPr sz="1333">
                <a:solidFill>
                  <a:schemeClr val="tx1">
                    <a:lumMod val="65000"/>
                    <a:lumOff val="35000"/>
                  </a:schemeClr>
                </a:solidFill>
              </a:defRPr>
            </a:lvl1pPr>
          </a:lstStyle>
          <a:p>
            <a:pPr lvl="0"/>
            <a:r>
              <a:rPr lang="en-GB" dirty="0"/>
              <a:t>24 April 2020</a:t>
            </a:r>
            <a:endParaRPr lang="en-US" dirty="0"/>
          </a:p>
        </p:txBody>
      </p:sp>
    </p:spTree>
    <p:extLst>
      <p:ext uri="{BB962C8B-B14F-4D97-AF65-F5344CB8AC3E}">
        <p14:creationId xmlns:p14="http://schemas.microsoft.com/office/powerpoint/2010/main" val="259096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2E35-EC40-4423-8325-3B86ECBD7E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FD413-1A76-444B-85EE-F8CC8225A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636C2-54D4-4C5B-9B88-416C5FE4D779}"/>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5" name="Footer Placeholder 4">
            <a:extLst>
              <a:ext uri="{FF2B5EF4-FFF2-40B4-BE49-F238E27FC236}">
                <a16:creationId xmlns:a16="http://schemas.microsoft.com/office/drawing/2014/main" id="{4C5B96EC-CE07-477F-B669-7AF6F9C07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9228B-B3B7-4FED-B89D-BF06AF708FB9}"/>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28753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AD07-B64B-48E6-9699-9799E4FC2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76F9DF-258C-444A-9680-C2CAA50E0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73FB40-9BCC-4DE5-B3AE-A6088D59E228}"/>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5" name="Footer Placeholder 4">
            <a:extLst>
              <a:ext uri="{FF2B5EF4-FFF2-40B4-BE49-F238E27FC236}">
                <a16:creationId xmlns:a16="http://schemas.microsoft.com/office/drawing/2014/main" id="{1DD4B52C-0DD3-4E7B-BC07-B214A3125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A192D-4549-4037-AC6B-8131D1623549}"/>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66495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0E88-D8DD-4F43-AD79-7D9673D08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BB0F1-DCC6-4E1C-818C-D32816BCB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33B004-0700-4F92-ACFA-84794C04B0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0C326F-D6F8-4CCD-B6F5-1676016C41AF}"/>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6" name="Footer Placeholder 5">
            <a:extLst>
              <a:ext uri="{FF2B5EF4-FFF2-40B4-BE49-F238E27FC236}">
                <a16:creationId xmlns:a16="http://schemas.microsoft.com/office/drawing/2014/main" id="{004E4ED7-315F-48AF-A8DE-6B4992EF6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D4FEEF-85AE-4632-A003-CC664E91E716}"/>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132315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6E56-38EA-455D-A772-0869F0605F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E5529-1B94-458D-B87E-D61DCC1CC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E6F2CF-BD89-4C64-BDC0-C95BFE122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00E356-5243-4DD9-AC02-E8681BB17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8FA97-6ED3-458D-A8CB-BE92A04A7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9DBC29-9FC2-44D8-8C1C-54881F9F7753}"/>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8" name="Footer Placeholder 7">
            <a:extLst>
              <a:ext uri="{FF2B5EF4-FFF2-40B4-BE49-F238E27FC236}">
                <a16:creationId xmlns:a16="http://schemas.microsoft.com/office/drawing/2014/main" id="{4E99E0D0-7335-4E95-BDF7-B0D50DB90C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48602-4E00-48D4-BFFB-7BA5A08BC61C}"/>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8346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8737-5303-400A-9E99-FFCF008DCA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AF582F-2F17-48B7-851B-DF7BF76F17E7}"/>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4" name="Footer Placeholder 3">
            <a:extLst>
              <a:ext uri="{FF2B5EF4-FFF2-40B4-BE49-F238E27FC236}">
                <a16:creationId xmlns:a16="http://schemas.microsoft.com/office/drawing/2014/main" id="{E028A844-3C89-433B-9B1B-E14B54A5DA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D75739-2ED1-4E4C-94FE-848A8736693E}"/>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257776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C5304-7CEA-4BC3-BA98-8159D1716C65}"/>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3" name="Footer Placeholder 2">
            <a:extLst>
              <a:ext uri="{FF2B5EF4-FFF2-40B4-BE49-F238E27FC236}">
                <a16:creationId xmlns:a16="http://schemas.microsoft.com/office/drawing/2014/main" id="{0B33A78D-B13E-44C3-9CFF-B39F274945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1C57C9-49A4-4881-865E-557C318D1124}"/>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381065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EBD2-C3AC-4447-A8F6-6A3425E87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54A03E-686D-459C-858F-5E4CA83E3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9827DF-AD9E-472B-93DF-583D66910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BB03C-9D73-4051-AE3E-569DB259A569}"/>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6" name="Footer Placeholder 5">
            <a:extLst>
              <a:ext uri="{FF2B5EF4-FFF2-40B4-BE49-F238E27FC236}">
                <a16:creationId xmlns:a16="http://schemas.microsoft.com/office/drawing/2014/main" id="{D2628CEB-368C-41D4-8660-15286044EC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8C3325-9A15-48D2-B310-83B6591B4B5B}"/>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218819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4B5A-0F8B-4F13-9E77-645E435C0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1092BF-A154-4300-92BF-1DDE5679B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944C5E-A031-4116-BD67-772894F20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E6AAA-171C-4B2B-BFEC-04A8B9EB556F}"/>
              </a:ext>
            </a:extLst>
          </p:cNvPr>
          <p:cNvSpPr>
            <a:spLocks noGrp="1"/>
          </p:cNvSpPr>
          <p:nvPr>
            <p:ph type="dt" sz="half" idx="10"/>
          </p:nvPr>
        </p:nvSpPr>
        <p:spPr/>
        <p:txBody>
          <a:bodyPr/>
          <a:lstStyle/>
          <a:p>
            <a:fld id="{FFF0EC5F-0DA0-4C1C-AD3E-272E4BEB13DF}" type="datetimeFigureOut">
              <a:rPr lang="en-IN" smtClean="0"/>
              <a:pPr/>
              <a:t>02-07-2020</a:t>
            </a:fld>
            <a:endParaRPr lang="en-IN"/>
          </a:p>
        </p:txBody>
      </p:sp>
      <p:sp>
        <p:nvSpPr>
          <p:cNvPr id="6" name="Footer Placeholder 5">
            <a:extLst>
              <a:ext uri="{FF2B5EF4-FFF2-40B4-BE49-F238E27FC236}">
                <a16:creationId xmlns:a16="http://schemas.microsoft.com/office/drawing/2014/main" id="{4D6DE759-3F52-495F-94F0-1D3BB4289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091ED0-B0D4-4E30-8DAE-CA0FAB1FBD6E}"/>
              </a:ext>
            </a:extLst>
          </p:cNvPr>
          <p:cNvSpPr>
            <a:spLocks noGrp="1"/>
          </p:cNvSpPr>
          <p:nvPr>
            <p:ph type="sldNum" sz="quarter" idx="12"/>
          </p:nvPr>
        </p:nvSpPr>
        <p:spPr/>
        <p:txBody>
          <a:bodyPr/>
          <a:lstStyle/>
          <a:p>
            <a:fld id="{0509D9E3-59F5-43C8-8F03-0287A190B5AB}" type="slidenum">
              <a:rPr lang="en-IN" smtClean="0"/>
              <a:pPr/>
              <a:t>‹#›</a:t>
            </a:fld>
            <a:endParaRPr lang="en-IN"/>
          </a:p>
        </p:txBody>
      </p:sp>
    </p:spTree>
    <p:extLst>
      <p:ext uri="{BB962C8B-B14F-4D97-AF65-F5344CB8AC3E}">
        <p14:creationId xmlns:p14="http://schemas.microsoft.com/office/powerpoint/2010/main" val="255227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53737-1FF3-4D51-AB16-0AF243B05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108B8-0FC5-4090-A9B1-5E6C08486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2934D-CD8D-4F6A-A3D2-D4EF168C2F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0EC5F-0DA0-4C1C-AD3E-272E4BEB13DF}" type="datetimeFigureOut">
              <a:rPr lang="en-IN" smtClean="0"/>
              <a:pPr/>
              <a:t>02-07-2020</a:t>
            </a:fld>
            <a:endParaRPr lang="en-IN"/>
          </a:p>
        </p:txBody>
      </p:sp>
      <p:sp>
        <p:nvSpPr>
          <p:cNvPr id="5" name="Footer Placeholder 4">
            <a:extLst>
              <a:ext uri="{FF2B5EF4-FFF2-40B4-BE49-F238E27FC236}">
                <a16:creationId xmlns:a16="http://schemas.microsoft.com/office/drawing/2014/main" id="{AAD5BA51-3E88-419F-B368-A5BB6B17E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6C26E6-D14A-4126-BDD4-9AB8D5D73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9D9E3-59F5-43C8-8F03-0287A190B5AB}" type="slidenum">
              <a:rPr lang="en-IN" smtClean="0"/>
              <a:pPr/>
              <a:t>‹#›</a:t>
            </a:fld>
            <a:endParaRPr lang="en-IN"/>
          </a:p>
        </p:txBody>
      </p:sp>
    </p:spTree>
    <p:extLst>
      <p:ext uri="{BB962C8B-B14F-4D97-AF65-F5344CB8AC3E}">
        <p14:creationId xmlns:p14="http://schemas.microsoft.com/office/powerpoint/2010/main" val="221904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ncbi.nlm.nih.gov/pmc/articles/PMC3354356/figure/F2/"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www.geeksforgeeks.org/traveling-salesman-problem-tsp-imple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6"/>
          <p:cNvSpPr txBox="1">
            <a:spLocks noGrp="1"/>
          </p:cNvSpPr>
          <p:nvPr>
            <p:ph type="subTitle" idx="4294967295"/>
          </p:nvPr>
        </p:nvSpPr>
        <p:spPr>
          <a:xfrm>
            <a:off x="368593" y="3536354"/>
            <a:ext cx="11381874" cy="2837825"/>
          </a:xfrm>
          <a:prstGeom prst="rect">
            <a:avLst/>
          </a:prstGeom>
        </p:spPr>
        <p:txBody>
          <a:bodyPr spcFirstLastPara="1" vert="horz" wrap="square" lIns="121900" tIns="121900" rIns="121900" bIns="121900" rtlCol="0" anchor="t" anchorCtr="0">
            <a:noAutofit/>
          </a:bodyPr>
          <a:lstStyle/>
          <a:p>
            <a:pPr>
              <a:lnSpc>
                <a:spcPct val="100000"/>
              </a:lnSpc>
              <a:buFont typeface="Wingdings" panose="05000000000000000000" pitchFamily="2" charset="2"/>
              <a:buChar char="q"/>
            </a:pPr>
            <a:r>
              <a:rPr lang="en-IN" sz="2000" dirty="0">
                <a:latin typeface="Arial Rounded MT Bold" panose="020F0704030504030204" pitchFamily="34" charset="0"/>
                <a:ea typeface="Trebuchet MS"/>
              </a:rPr>
              <a:t>Project Title     : MEDICAL IMAGE ENCRYPTION USING DNA CRYPTOGRAPHY</a:t>
            </a:r>
          </a:p>
          <a:p>
            <a:pPr>
              <a:lnSpc>
                <a:spcPct val="100000"/>
              </a:lnSpc>
              <a:buFont typeface="Wingdings" panose="05000000000000000000" pitchFamily="2" charset="2"/>
              <a:buChar char="q"/>
            </a:pPr>
            <a:r>
              <a:rPr lang="en-IN" sz="2000" dirty="0">
                <a:latin typeface="Arial Rounded MT Bold" panose="020F0704030504030204" pitchFamily="34" charset="0"/>
                <a:ea typeface="Trebuchet MS"/>
              </a:rPr>
              <a:t>Project ID         :      </a:t>
            </a:r>
          </a:p>
          <a:p>
            <a:pPr>
              <a:lnSpc>
                <a:spcPct val="100000"/>
              </a:lnSpc>
              <a:buFont typeface="Wingdings" panose="05000000000000000000" pitchFamily="2" charset="2"/>
              <a:buChar char="q"/>
            </a:pPr>
            <a:r>
              <a:rPr lang="en-IN" sz="2000" dirty="0">
                <a:latin typeface="Arial Rounded MT Bold" panose="020F0704030504030204" pitchFamily="34" charset="0"/>
                <a:ea typeface="Trebuchet MS"/>
              </a:rPr>
              <a:t>Project Guide  : RAJASHREE SOMAN</a:t>
            </a:r>
          </a:p>
          <a:p>
            <a:pPr>
              <a:lnSpc>
                <a:spcPct val="100000"/>
              </a:lnSpc>
              <a:buFont typeface="Wingdings" panose="05000000000000000000" pitchFamily="2" charset="2"/>
              <a:buChar char="q"/>
            </a:pPr>
            <a:r>
              <a:rPr lang="en-IN" sz="2000" dirty="0">
                <a:latin typeface="Arial Rounded MT Bold" panose="020F0704030504030204" pitchFamily="34" charset="0"/>
                <a:ea typeface="Trebuchet MS"/>
              </a:rPr>
              <a:t>Project Team   : ROHAN N KALPAVRUKSHA</a:t>
            </a:r>
          </a:p>
          <a:p>
            <a:pPr marL="0" indent="0">
              <a:lnSpc>
                <a:spcPct val="100000"/>
              </a:lnSpc>
              <a:buNone/>
            </a:pPr>
            <a:r>
              <a:rPr lang="en-IN" sz="2000" dirty="0">
                <a:latin typeface="Arial Rounded MT Bold" panose="020F0704030504030204" pitchFamily="34" charset="0"/>
                <a:ea typeface="Trebuchet MS"/>
              </a:rPr>
              <a:t>                                  ROSHAN N KALPAVRUKSHA</a:t>
            </a:r>
          </a:p>
          <a:p>
            <a:pPr marL="0" indent="0">
              <a:lnSpc>
                <a:spcPct val="100000"/>
              </a:lnSpc>
              <a:buNone/>
            </a:pPr>
            <a:r>
              <a:rPr lang="en-IN" sz="2000" dirty="0">
                <a:latin typeface="Arial Rounded MT Bold" panose="020F0704030504030204" pitchFamily="34" charset="0"/>
                <a:ea typeface="Trebuchet MS"/>
              </a:rPr>
              <a:t>                                  BHAVANI SHANKAR                 </a:t>
            </a:r>
          </a:p>
          <a:p>
            <a:pPr marL="0" indent="0">
              <a:lnSpc>
                <a:spcPct val="100000"/>
              </a:lnSpc>
              <a:buNone/>
            </a:pPr>
            <a:r>
              <a:rPr lang="en-IN" sz="3600" dirty="0">
                <a:solidFill>
                  <a:srgbClr val="0033CC"/>
                </a:solidFill>
                <a:latin typeface="Trebuchet MS"/>
                <a:ea typeface="Trebuchet MS"/>
              </a:rPr>
              <a:t>	</a:t>
            </a:r>
            <a:endParaRPr sz="3333" dirty="0">
              <a:solidFill>
                <a:srgbClr val="112444"/>
              </a:solidFill>
              <a:latin typeface="Calibri"/>
              <a:ea typeface="Calibri"/>
              <a:cs typeface="Calibri"/>
              <a:sym typeface="Calibri"/>
            </a:endParaRPr>
          </a:p>
        </p:txBody>
      </p:sp>
      <p:pic>
        <p:nvPicPr>
          <p:cNvPr id="101" name="Google Shape;101;p16"/>
          <p:cNvPicPr preferRelativeResize="0"/>
          <p:nvPr/>
        </p:nvPicPr>
        <p:blipFill>
          <a:blip r:embed="rId3" cstate="print">
            <a:alphaModFix/>
          </a:blip>
          <a:stretch>
            <a:fillRect/>
          </a:stretch>
        </p:blipFill>
        <p:spPr>
          <a:xfrm>
            <a:off x="8914069" y="382663"/>
            <a:ext cx="3144229" cy="609495"/>
          </a:xfrm>
          <a:prstGeom prst="rect">
            <a:avLst/>
          </a:prstGeom>
          <a:noFill/>
          <a:ln>
            <a:noFill/>
          </a:ln>
        </p:spPr>
      </p:pic>
      <p:pic>
        <p:nvPicPr>
          <p:cNvPr id="102" name="Google Shape;102;p16"/>
          <p:cNvPicPr preferRelativeResize="0"/>
          <p:nvPr/>
        </p:nvPicPr>
        <p:blipFill>
          <a:blip r:embed="rId4" cstate="print">
            <a:alphaModFix/>
          </a:blip>
          <a:stretch>
            <a:fillRect/>
          </a:stretch>
        </p:blipFill>
        <p:spPr>
          <a:xfrm>
            <a:off x="368593" y="134338"/>
            <a:ext cx="3471865" cy="1120038"/>
          </a:xfrm>
          <a:prstGeom prst="rect">
            <a:avLst/>
          </a:prstGeom>
          <a:noFill/>
          <a:ln>
            <a:noFill/>
          </a:ln>
        </p:spPr>
      </p:pic>
      <p:sp>
        <p:nvSpPr>
          <p:cNvPr id="105" name="Google Shape;105;p16"/>
          <p:cNvSpPr txBox="1">
            <a:spLocks noGrp="1"/>
          </p:cNvSpPr>
          <p:nvPr>
            <p:ph type="sldNum" idx="11"/>
          </p:nvPr>
        </p:nvSpPr>
        <p:spPr>
          <a:xfrm>
            <a:off x="11296611" y="6317094"/>
            <a:ext cx="731600" cy="325859"/>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dirty="0"/>
          </a:p>
        </p:txBody>
      </p:sp>
      <p:sp>
        <p:nvSpPr>
          <p:cNvPr id="9" name="Google Shape;100;p16">
            <a:extLst>
              <a:ext uri="{FF2B5EF4-FFF2-40B4-BE49-F238E27FC236}">
                <a16:creationId xmlns:a16="http://schemas.microsoft.com/office/drawing/2014/main" id="{A3F5EE24-1F80-BF49-9F8F-381EA6EFB05D}"/>
              </a:ext>
            </a:extLst>
          </p:cNvPr>
          <p:cNvSpPr txBox="1">
            <a:spLocks/>
          </p:cNvSpPr>
          <p:nvPr/>
        </p:nvSpPr>
        <p:spPr>
          <a:xfrm>
            <a:off x="4271193" y="5477711"/>
            <a:ext cx="3837620" cy="656189"/>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00" b="0" i="0" u="none" strike="noStrike" cap="none">
                <a:solidFill>
                  <a:srgbClr val="3A3A3A"/>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2pPr>
            <a:lvl3pPr marR="0" lvl="2"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3pPr>
            <a:lvl4pPr marR="0" lvl="3"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4pPr>
            <a:lvl5pPr marR="0" lvl="4"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2667" b="1" dirty="0">
              <a:solidFill>
                <a:srgbClr val="EA7F25"/>
              </a:solidFill>
              <a:latin typeface="Calibri"/>
              <a:ea typeface="Calibri"/>
              <a:cs typeface="Calibri"/>
              <a:sym typeface="Calibri"/>
            </a:endParaRPr>
          </a:p>
        </p:txBody>
      </p:sp>
      <p:sp>
        <p:nvSpPr>
          <p:cNvPr id="11" name="Text Placeholder 4">
            <a:extLst>
              <a:ext uri="{FF2B5EF4-FFF2-40B4-BE49-F238E27FC236}">
                <a16:creationId xmlns:a16="http://schemas.microsoft.com/office/drawing/2014/main" id="{6B77B3D1-FDB3-B44E-B428-7D074D7655F9}"/>
              </a:ext>
            </a:extLst>
          </p:cNvPr>
          <p:cNvSpPr>
            <a:spLocks noGrp="1"/>
          </p:cNvSpPr>
          <p:nvPr>
            <p:ph type="body" sz="quarter" idx="13"/>
          </p:nvPr>
        </p:nvSpPr>
        <p:spPr>
          <a:xfrm>
            <a:off x="198038" y="6374178"/>
            <a:ext cx="2297334" cy="325859"/>
          </a:xfrm>
        </p:spPr>
        <p:txBody>
          <a:bodyPr/>
          <a:lstStyle/>
          <a:p>
            <a:pPr marL="0" indent="0">
              <a:buNone/>
            </a:pPr>
            <a:r>
              <a:rPr lang="en-US" dirty="0"/>
              <a:t>Date: 1-07-2020	</a:t>
            </a:r>
          </a:p>
        </p:txBody>
      </p:sp>
      <p:sp>
        <p:nvSpPr>
          <p:cNvPr id="10" name="TextBox 9">
            <a:extLst>
              <a:ext uri="{FF2B5EF4-FFF2-40B4-BE49-F238E27FC236}">
                <a16:creationId xmlns:a16="http://schemas.microsoft.com/office/drawing/2014/main" id="{4C1368BA-9F0E-4954-8D15-48E43C67C45A}"/>
              </a:ext>
            </a:extLst>
          </p:cNvPr>
          <p:cNvSpPr txBox="1"/>
          <p:nvPr/>
        </p:nvSpPr>
        <p:spPr>
          <a:xfrm>
            <a:off x="133702" y="1214628"/>
            <a:ext cx="10754685" cy="2321726"/>
          </a:xfrm>
          <a:prstGeom prst="rect">
            <a:avLst/>
          </a:prstGeom>
          <a:noFill/>
        </p:spPr>
        <p:txBody>
          <a:bodyPr wrap="square">
            <a:spAutoFit/>
          </a:bodyPr>
          <a:lstStyle/>
          <a:p>
            <a:pPr algn="ctr">
              <a:spcBef>
                <a:spcPts val="0"/>
              </a:spcBef>
            </a:pPr>
            <a:endParaRPr lang="en-IN" sz="4000" dirty="0">
              <a:solidFill>
                <a:schemeClr val="tx1">
                  <a:lumMod val="65000"/>
                  <a:lumOff val="35000"/>
                </a:schemeClr>
              </a:solidFill>
              <a:effectLst>
                <a:outerShdw blurRad="38100" dist="38100" dir="2700000" algn="tl">
                  <a:srgbClr val="000000">
                    <a:alpha val="43137"/>
                  </a:srgbClr>
                </a:outerShdw>
              </a:effectLst>
              <a:latin typeface="Calibri"/>
              <a:cs typeface="Calibri"/>
              <a:sym typeface="Arial"/>
            </a:endParaRPr>
          </a:p>
          <a:p>
            <a:pPr algn="ctr">
              <a:lnSpc>
                <a:spcPct val="150000"/>
              </a:lnSpc>
              <a:spcBef>
                <a:spcPts val="0"/>
              </a:spcBef>
            </a:pPr>
            <a:br>
              <a:rPr lang="en-IN" sz="1800" dirty="0">
                <a:solidFill>
                  <a:srgbClr val="112444"/>
                </a:solidFill>
                <a:latin typeface="Calibri" panose="020F0502020204030204" pitchFamily="34" charset="0"/>
                <a:cs typeface="Calibri" panose="020F0502020204030204" pitchFamily="34" charset="0"/>
                <a:sym typeface="Arial"/>
              </a:rPr>
            </a:br>
            <a:r>
              <a:rPr lang="en-IN" sz="1800" dirty="0">
                <a:solidFill>
                  <a:srgbClr val="002060"/>
                </a:solidFill>
                <a:latin typeface="Algerian" panose="04020705040A02060702" pitchFamily="82" charset="0"/>
                <a:cs typeface="Calibri"/>
                <a:sym typeface="Arial"/>
              </a:rPr>
              <a:t>Rohan N Kalpavruksha    -    PES1201802830</a:t>
            </a:r>
            <a:br>
              <a:rPr lang="en-IN" sz="1800" dirty="0">
                <a:solidFill>
                  <a:srgbClr val="002060"/>
                </a:solidFill>
                <a:latin typeface="Algerian" panose="04020705040A02060702" pitchFamily="82" charset="0"/>
                <a:cs typeface="Calibri"/>
                <a:sym typeface="Arial"/>
              </a:rPr>
            </a:br>
            <a:r>
              <a:rPr lang="en-IN" sz="1800" dirty="0">
                <a:solidFill>
                  <a:srgbClr val="002060"/>
                </a:solidFill>
                <a:latin typeface="Algerian" panose="04020705040A02060702" pitchFamily="82" charset="0"/>
                <a:cs typeface="Calibri"/>
                <a:sym typeface="Arial"/>
              </a:rPr>
              <a:t>Roshan N Kalpavruksha  -    PES1201802834</a:t>
            </a:r>
            <a:br>
              <a:rPr lang="en-IN" sz="1800" dirty="0">
                <a:solidFill>
                  <a:srgbClr val="002060"/>
                </a:solidFill>
                <a:latin typeface="Algerian" panose="04020705040A02060702" pitchFamily="82" charset="0"/>
                <a:cs typeface="Calibri"/>
                <a:sym typeface="Arial"/>
              </a:rPr>
            </a:br>
            <a:r>
              <a:rPr lang="en-IN" sz="1800" dirty="0">
                <a:solidFill>
                  <a:srgbClr val="002060"/>
                </a:solidFill>
                <a:latin typeface="Algerian" panose="04020705040A02060702" pitchFamily="82" charset="0"/>
                <a:cs typeface="Calibri"/>
                <a:sym typeface="Arial"/>
              </a:rPr>
              <a:t>Bhavani Shankar                -    PES1201801864</a:t>
            </a:r>
            <a:endParaRPr lang="en-US" sz="1800" dirty="0">
              <a:solidFill>
                <a:srgbClr val="002060"/>
              </a:solidFill>
              <a:latin typeface="Algerian" panose="04020705040A02060702" pitchFamily="82" charset="0"/>
              <a:cs typeface="Calibri" panose="020F0502020204030204" pitchFamily="34" charset="0"/>
              <a:sym typeface="Open Sans"/>
            </a:endParaRPr>
          </a:p>
        </p:txBody>
      </p:sp>
      <p:sp>
        <p:nvSpPr>
          <p:cNvPr id="3" name="Rectangle 2">
            <a:extLst>
              <a:ext uri="{FF2B5EF4-FFF2-40B4-BE49-F238E27FC236}">
                <a16:creationId xmlns:a16="http://schemas.microsoft.com/office/drawing/2014/main" id="{C6AA7C11-7636-4BD0-8948-887843AFD83C}"/>
              </a:ext>
            </a:extLst>
          </p:cNvPr>
          <p:cNvSpPr/>
          <p:nvPr/>
        </p:nvSpPr>
        <p:spPr>
          <a:xfrm>
            <a:off x="198038" y="1366897"/>
            <a:ext cx="11860259" cy="707886"/>
          </a:xfrm>
          <a:prstGeom prst="rect">
            <a:avLst/>
          </a:prstGeom>
          <a:noFill/>
        </p:spPr>
        <p:txBody>
          <a:bodyPr wrap="square" lIns="91440" tIns="45720" rIns="91440" bIns="45720">
            <a:spAutoFit/>
          </a:bodyPr>
          <a:lstStyle/>
          <a:p>
            <a:pPr algn="ctr"/>
            <a:r>
              <a:rPr lang="en-US" sz="4000" b="0" cap="none" spc="0" dirty="0">
                <a:ln w="0"/>
                <a:effectLst>
                  <a:reflection blurRad="6350" stA="53000" endA="300" endPos="35500" dir="5400000" sy="-90000" algn="bl" rotWithShape="0"/>
                </a:effectLst>
                <a:latin typeface="Algerian" panose="04020705040A02060702" pitchFamily="82" charset="0"/>
                <a:cs typeface="Calibri"/>
                <a:sym typeface="Calibri"/>
              </a:rPr>
              <a:t>SUMMER</a:t>
            </a:r>
            <a:r>
              <a:rPr lang="en-US" sz="4000" b="0" cap="none" spc="0" dirty="0">
                <a:ln w="0"/>
                <a:effectLst>
                  <a:reflection blurRad="6350" stA="53000" endA="300" endPos="35500" dir="5400000" sy="-90000" algn="bl" rotWithShape="0"/>
                </a:effectLst>
                <a:latin typeface="Algerian" panose="04020705040A02060702" pitchFamily="82" charset="0"/>
                <a:cs typeface="Calibri" panose="020F0502020204030204" pitchFamily="34" charset="0"/>
                <a:sym typeface="Calibri"/>
              </a:rPr>
              <a:t> </a:t>
            </a:r>
            <a:r>
              <a:rPr lang="en-US" sz="4000" b="0" cap="none" spc="0" dirty="0">
                <a:ln w="0"/>
                <a:effectLst>
                  <a:reflection blurRad="6350" stA="53000" endA="300" endPos="35500" dir="5400000" sy="-90000" algn="bl" rotWithShape="0"/>
                </a:effectLst>
                <a:latin typeface="Algerian" panose="04020705040A02060702" pitchFamily="82" charset="0"/>
                <a:cs typeface="Calibri"/>
                <a:sym typeface="Calibri"/>
              </a:rPr>
              <a:t>INTERNSHIP</a:t>
            </a:r>
            <a:r>
              <a:rPr lang="en-US" sz="4000" b="0" cap="none" spc="0" dirty="0">
                <a:ln w="0"/>
                <a:effectLst>
                  <a:reflection blurRad="6350" stA="53000" endA="300" endPos="35500" dir="5400000" sy="-90000" algn="bl" rotWithShape="0"/>
                </a:effectLst>
                <a:latin typeface="Algerian" panose="04020705040A02060702" pitchFamily="82" charset="0"/>
                <a:cs typeface="Calibri" panose="020F0502020204030204" pitchFamily="34" charset="0"/>
                <a:sym typeface="Calibri"/>
              </a:rPr>
              <a:t> </a:t>
            </a:r>
            <a:r>
              <a:rPr lang="en-IN" sz="4000" b="0" cap="none" spc="0" dirty="0">
                <a:ln w="0"/>
                <a:effectLst>
                  <a:reflection blurRad="6350" stA="53000" endA="300" endPos="35500" dir="5400000" sy="-90000" algn="bl" rotWithShape="0"/>
                </a:effectLst>
                <a:latin typeface="Algerian" panose="04020705040A02060702" pitchFamily="82" charset="0"/>
                <a:cs typeface="Calibri"/>
                <a:sym typeface="Arial"/>
              </a:rPr>
              <a:t>PROJECT</a:t>
            </a:r>
            <a:r>
              <a:rPr lang="en-IN" sz="4000" b="0" cap="none" spc="0" dirty="0">
                <a:ln w="0"/>
                <a:effectLst>
                  <a:reflection blurRad="6350" stA="53000" endA="300" endPos="35500" dir="5400000" sy="-90000" algn="bl" rotWithShape="0"/>
                </a:effectLst>
                <a:latin typeface="Algerian" panose="04020705040A02060702" pitchFamily="82" charset="0"/>
                <a:cs typeface="Calibri" panose="020F0502020204030204" pitchFamily="34" charset="0"/>
                <a:sym typeface="Arial"/>
              </a:rPr>
              <a:t> </a:t>
            </a:r>
            <a:r>
              <a:rPr lang="en-IN" sz="4000" b="0" cap="none" spc="0" dirty="0">
                <a:ln w="0"/>
                <a:effectLst>
                  <a:reflection blurRad="6350" stA="53000" endA="300" endPos="35500" dir="5400000" sy="-90000" algn="bl" rotWithShape="0"/>
                </a:effectLst>
                <a:latin typeface="Algerian" panose="04020705040A02060702" pitchFamily="82" charset="0"/>
                <a:cs typeface="Calibri"/>
                <a:sym typeface="Arial"/>
              </a:rPr>
              <a:t>DEMONSTRATION</a:t>
            </a:r>
            <a:endParaRPr lang="en-IN" sz="4000" b="0" cap="none" spc="0" dirty="0">
              <a:ln w="0"/>
              <a:effectLst>
                <a:reflection blurRad="6350" stA="53000" endA="300" endPos="35500" dir="5400000" sy="-90000" algn="bl" rotWithShape="0"/>
              </a:effectLst>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C64618-CA71-4A4B-8730-84A0E49DDCA5}"/>
              </a:ext>
            </a:extLst>
          </p:cNvPr>
          <p:cNvSpPr>
            <a:spLocks noGrp="1"/>
          </p:cNvSpPr>
          <p:nvPr>
            <p:ph type="body" sz="quarter" idx="13"/>
          </p:nvPr>
        </p:nvSpPr>
        <p:spPr>
          <a:xfrm>
            <a:off x="198038" y="6318090"/>
            <a:ext cx="1579487" cy="390359"/>
          </a:xfrm>
        </p:spPr>
        <p:txBody>
          <a:bodyPr/>
          <a:lstStyle/>
          <a:p>
            <a:r>
              <a:rPr lang="en-US" dirty="0"/>
              <a:t>Date: 1-07-2020 	</a:t>
            </a:r>
          </a:p>
          <a:p>
            <a:endParaRPr lang="en-IN" dirty="0"/>
          </a:p>
          <a:p>
            <a:endParaRPr lang="en-IN" dirty="0"/>
          </a:p>
          <a:p>
            <a:endParaRPr lang="en-IN" dirty="0"/>
          </a:p>
        </p:txBody>
      </p:sp>
      <p:sp>
        <p:nvSpPr>
          <p:cNvPr id="4" name="Rectangle 2">
            <a:extLst>
              <a:ext uri="{FF2B5EF4-FFF2-40B4-BE49-F238E27FC236}">
                <a16:creationId xmlns:a16="http://schemas.microsoft.com/office/drawing/2014/main" id="{53DAF88C-643F-40E8-B314-231B3ABF0268}"/>
              </a:ext>
            </a:extLst>
          </p:cNvPr>
          <p:cNvSpPr>
            <a:spLocks noChangeArrowheads="1"/>
          </p:cNvSpPr>
          <p:nvPr/>
        </p:nvSpPr>
        <p:spPr bwMode="auto">
          <a:xfrm>
            <a:off x="318782" y="2002256"/>
            <a:ext cx="120824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6:</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newly created user password data is again converted in </a:t>
            </a:r>
            <a:r>
              <a:rPr kumimoji="0" lang="en-US" altLang="en-US"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DNA sequence</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following DNA codebook-II (Table 6). The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resultant sequence is the final encrypted data which is sent to the intended recipient.  </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Because of the multiple layers in the encryption methodology, the authors assert that the proposed algorithm is very 	</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difficult to break. The added advantage of the algorithm is handling a broad range of plaintext in terms of data size.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oogle Shape;102;p16">
            <a:extLst>
              <a:ext uri="{FF2B5EF4-FFF2-40B4-BE49-F238E27FC236}">
                <a16:creationId xmlns:a16="http://schemas.microsoft.com/office/drawing/2014/main" id="{C8886A85-02D1-4473-B5CA-A6A80B5D8B60}"/>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9" name="Google Shape;101;p16">
            <a:extLst>
              <a:ext uri="{FF2B5EF4-FFF2-40B4-BE49-F238E27FC236}">
                <a16:creationId xmlns:a16="http://schemas.microsoft.com/office/drawing/2014/main" id="{81D06672-EDED-465D-B0A9-0862793FFC41}"/>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pic>
        <p:nvPicPr>
          <p:cNvPr id="10" name="Picture 27">
            <a:extLst>
              <a:ext uri="{FF2B5EF4-FFF2-40B4-BE49-F238E27FC236}">
                <a16:creationId xmlns:a16="http://schemas.microsoft.com/office/drawing/2014/main" id="{062D7453-B14B-47AF-9A30-D0A162F79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002" y="3452308"/>
            <a:ext cx="4824786" cy="30137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C2C0EC-D606-4862-9D41-DAC567F00DE1}"/>
              </a:ext>
            </a:extLst>
          </p:cNvPr>
          <p:cNvSpPr txBox="1"/>
          <p:nvPr/>
        </p:nvSpPr>
        <p:spPr>
          <a:xfrm>
            <a:off x="3160600" y="1048691"/>
            <a:ext cx="6174297" cy="523220"/>
          </a:xfrm>
          <a:prstGeom prst="rect">
            <a:avLst/>
          </a:prstGeom>
          <a:noFill/>
        </p:spPr>
        <p:txBody>
          <a:bodyPr wrap="square" rtlCol="0">
            <a:spAutoFit/>
          </a:bodyPr>
          <a:lstStyle/>
          <a:p>
            <a:r>
              <a:rPr lang="en-IN" sz="2800" b="1" i="1" dirty="0">
                <a:effectLst/>
                <a:latin typeface="Sitka Display" panose="02000505000000020004" pitchFamily="2" charset="0"/>
                <a:ea typeface="Calibri" panose="020F0502020204030204" pitchFamily="34" charset="0"/>
                <a:cs typeface="Times New Roman" panose="02020603050405020304" pitchFamily="18" charset="0"/>
              </a:rPr>
              <a:t>TRIPLE STAGE DNA CRYPTOGRAPHY</a:t>
            </a:r>
            <a:endParaRPr lang="en-IN" sz="2800" b="1" dirty="0">
              <a:effectLst/>
              <a:latin typeface="Sitka Display" panose="02000505000000020004" pitchFamily="2" charset="0"/>
              <a:ea typeface="Calibri" panose="020F0502020204030204" pitchFamily="34"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981CB235-E4B5-4415-AADB-E65D6A3402C4}"/>
              </a:ext>
            </a:extLst>
          </p:cNvPr>
          <p:cNvCxnSpPr>
            <a:cxnSpLocks/>
          </p:cNvCxnSpPr>
          <p:nvPr/>
        </p:nvCxnSpPr>
        <p:spPr>
          <a:xfrm>
            <a:off x="3239548" y="1571911"/>
            <a:ext cx="5712903"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F7476E89-18C3-46AC-99BC-30776193BCDF}"/>
              </a:ext>
            </a:extLst>
          </p:cNvPr>
          <p:cNvSpPr txBox="1"/>
          <p:nvPr/>
        </p:nvSpPr>
        <p:spPr>
          <a:xfrm>
            <a:off x="11652308" y="6318090"/>
            <a:ext cx="367408" cy="307777"/>
          </a:xfrm>
          <a:prstGeom prst="rect">
            <a:avLst/>
          </a:prstGeom>
          <a:noFill/>
        </p:spPr>
        <p:txBody>
          <a:bodyPr wrap="none" rtlCol="0">
            <a:spAutoFit/>
          </a:bodyPr>
          <a:lstStyle/>
          <a:p>
            <a:r>
              <a:rPr lang="en-IN" sz="1400" dirty="0">
                <a:solidFill>
                  <a:schemeClr val="bg1">
                    <a:lumMod val="65000"/>
                  </a:schemeClr>
                </a:solidFill>
              </a:rPr>
              <a:t>10</a:t>
            </a:r>
          </a:p>
        </p:txBody>
      </p:sp>
      <p:pic>
        <p:nvPicPr>
          <p:cNvPr id="11" name="Picture 10">
            <a:extLst>
              <a:ext uri="{FF2B5EF4-FFF2-40B4-BE49-F238E27FC236}">
                <a16:creationId xmlns:a16="http://schemas.microsoft.com/office/drawing/2014/main" id="{FE68B59F-E0CF-4C1A-93E1-8D39265036A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3136" y="3429000"/>
            <a:ext cx="4824786" cy="2809875"/>
          </a:xfrm>
          <a:prstGeom prst="rect">
            <a:avLst/>
          </a:prstGeom>
          <a:noFill/>
          <a:ln>
            <a:noFill/>
          </a:ln>
        </p:spPr>
      </p:pic>
    </p:spTree>
    <p:extLst>
      <p:ext uri="{BB962C8B-B14F-4D97-AF65-F5344CB8AC3E}">
        <p14:creationId xmlns:p14="http://schemas.microsoft.com/office/powerpoint/2010/main" val="54937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4AD2EE-783C-4EF1-92ED-94A210B7B0FE}"/>
              </a:ext>
            </a:extLst>
          </p:cNvPr>
          <p:cNvSpPr>
            <a:spLocks noGrp="1"/>
          </p:cNvSpPr>
          <p:nvPr>
            <p:ph type="body" sz="quarter" idx="13"/>
          </p:nvPr>
        </p:nvSpPr>
        <p:spPr>
          <a:xfrm>
            <a:off x="198038" y="6318090"/>
            <a:ext cx="1723041" cy="295927"/>
          </a:xfrm>
        </p:spPr>
        <p:txBody>
          <a:bodyPr/>
          <a:lstStyle/>
          <a:p>
            <a:r>
              <a:rPr lang="en-US" dirty="0"/>
              <a:t>Date: 1-07-2020</a:t>
            </a:r>
            <a:endParaRPr lang="en-IN" dirty="0"/>
          </a:p>
          <a:p>
            <a:endParaRPr lang="en-IN" dirty="0"/>
          </a:p>
        </p:txBody>
      </p:sp>
      <p:sp>
        <p:nvSpPr>
          <p:cNvPr id="3" name="TextBox 2">
            <a:extLst>
              <a:ext uri="{FF2B5EF4-FFF2-40B4-BE49-F238E27FC236}">
                <a16:creationId xmlns:a16="http://schemas.microsoft.com/office/drawing/2014/main" id="{9EBFE345-9A34-4EF3-B2E2-EE6822F42F3B}"/>
              </a:ext>
            </a:extLst>
          </p:cNvPr>
          <p:cNvSpPr txBox="1"/>
          <p:nvPr/>
        </p:nvSpPr>
        <p:spPr>
          <a:xfrm>
            <a:off x="268449" y="1904312"/>
            <a:ext cx="11923552" cy="4206280"/>
          </a:xfrm>
          <a:prstGeom prst="rect">
            <a:avLst/>
          </a:prstGeom>
          <a:noFill/>
        </p:spPr>
        <p:txBody>
          <a:bodyPr wrap="square" rtlCol="0">
            <a:spAutoFit/>
          </a:bodyPr>
          <a:lstStyle/>
          <a:p>
            <a:pPr>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plaintext is represented in the form of input DNA strands.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input strands are tagged with secret key which are also in the form of DNA sequence.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These strands are mixed with random DNA strands which are specified as distracter.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Step 4:</a:t>
            </a:r>
            <a:r>
              <a:rPr lang="en-IN"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If the secret key is known to the receiver then the strands representing the plaintext can be extracted from the mixed up solution following affinity purification protocol. The single stranded sequence used in the experiment is the complementary sequence of the secret key.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disadvantage of this method is that the sequence representing the original text can be recovered based on the entropy difference between the distracter and the input DNA strands i.e. plaintext. This difference can be reduced by designing the distracter sequence similar to the input DNA sequence. Otherwise, to match the distribution between the distracter and the sequence representing the plaintext DNA-SIEVE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Gehani</a:t>
            </a:r>
            <a:r>
              <a:rPr lang="en-IN" dirty="0">
                <a:effectLst/>
                <a:latin typeface="Times New Roman" panose="02020603050405020304" pitchFamily="18" charset="0"/>
                <a:ea typeface="Calibri" panose="020F0502020204030204" pitchFamily="34" charset="0"/>
                <a:cs typeface="Times New Roman" panose="02020603050405020304" pitchFamily="18" charset="0"/>
              </a:rPr>
              <a:t> et al., 1999] can be used. It shapes the set of random distracters into one for distribution match. Another technique of entropy reduction is, if making the plaintext to imitate the distracter. This can be achieved by compressing the plaintext with lossless algorithm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Ziv</a:t>
            </a:r>
            <a:r>
              <a:rPr lang="en-IN" dirty="0">
                <a:effectLst/>
                <a:latin typeface="Times New Roman" panose="02020603050405020304" pitchFamily="18" charset="0"/>
                <a:ea typeface="Calibri" panose="020F0502020204030204" pitchFamily="34" charset="0"/>
                <a:cs typeface="Times New Roman" panose="02020603050405020304" pitchFamily="18" charset="0"/>
              </a:rPr>
              <a:t> &amp; Lempel, 1977].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Google Shape;102;p16">
            <a:extLst>
              <a:ext uri="{FF2B5EF4-FFF2-40B4-BE49-F238E27FC236}">
                <a16:creationId xmlns:a16="http://schemas.microsoft.com/office/drawing/2014/main" id="{132539E5-B0CA-47C9-8C5A-447A7D79FB80}"/>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6" name="Google Shape;101;p16">
            <a:extLst>
              <a:ext uri="{FF2B5EF4-FFF2-40B4-BE49-F238E27FC236}">
                <a16:creationId xmlns:a16="http://schemas.microsoft.com/office/drawing/2014/main" id="{CE996482-F4FF-44F4-9251-C999F0170390}"/>
              </a:ext>
            </a:extLst>
          </p:cNvPr>
          <p:cNvPicPr preferRelativeResize="0"/>
          <p:nvPr/>
        </p:nvPicPr>
        <p:blipFill>
          <a:blip r:embed="rId3" cstate="print">
            <a:alphaModFix/>
          </a:blip>
          <a:stretch>
            <a:fillRect/>
          </a:stretch>
        </p:blipFill>
        <p:spPr>
          <a:xfrm>
            <a:off x="8781742" y="203000"/>
            <a:ext cx="3144229" cy="981599"/>
          </a:xfrm>
          <a:prstGeom prst="rect">
            <a:avLst/>
          </a:prstGeom>
          <a:noFill/>
          <a:ln>
            <a:noFill/>
          </a:ln>
        </p:spPr>
      </p:pic>
      <p:sp>
        <p:nvSpPr>
          <p:cNvPr id="7" name="TextBox 6">
            <a:extLst>
              <a:ext uri="{FF2B5EF4-FFF2-40B4-BE49-F238E27FC236}">
                <a16:creationId xmlns:a16="http://schemas.microsoft.com/office/drawing/2014/main" id="{A54DC2E2-BACC-4ED9-8010-97AB199FEB4B}"/>
              </a:ext>
            </a:extLst>
          </p:cNvPr>
          <p:cNvSpPr txBox="1"/>
          <p:nvPr/>
        </p:nvSpPr>
        <p:spPr>
          <a:xfrm>
            <a:off x="3535232" y="830509"/>
            <a:ext cx="5080262" cy="646331"/>
          </a:xfrm>
          <a:prstGeom prst="rect">
            <a:avLst/>
          </a:prstGeom>
          <a:noFill/>
        </p:spPr>
        <p:txBody>
          <a:bodyPr wrap="square" rtlCol="0">
            <a:spAutoFit/>
          </a:bodyPr>
          <a:lstStyle/>
          <a:p>
            <a:r>
              <a:rPr lang="en-IN" sz="3600" b="1" dirty="0">
                <a:latin typeface="Sitka Display" panose="02000505000000020004" pitchFamily="2" charset="0"/>
                <a:ea typeface="Calibri" panose="020F0502020204030204" pitchFamily="34" charset="0"/>
                <a:cs typeface="Times New Roman" panose="02020603050405020304" pitchFamily="18" charset="0"/>
              </a:rPr>
              <a:t> </a:t>
            </a:r>
            <a:r>
              <a:rPr lang="en-IN" sz="3600" b="1" dirty="0">
                <a:effectLst/>
                <a:latin typeface="Sitka Display" panose="02000505000000020004" pitchFamily="2" charset="0"/>
                <a:ea typeface="Calibri" panose="020F0502020204030204" pitchFamily="34" charset="0"/>
                <a:cs typeface="Times New Roman" panose="02020603050405020304" pitchFamily="18" charset="0"/>
              </a:rPr>
              <a:t>DNA STEGANOGRAPHY</a:t>
            </a:r>
            <a:r>
              <a:rPr lang="en-IN" sz="3600" b="1" strike="noStrike" dirty="0">
                <a:effectLst/>
                <a:latin typeface="Sitka Display" panose="02000505000000020004" pitchFamily="2" charset="0"/>
                <a:ea typeface="Calibri" panose="020F0502020204030204" pitchFamily="34" charset="0"/>
                <a:cs typeface="Times New Roman" panose="02020603050405020304" pitchFamily="18" charset="0"/>
              </a:rPr>
              <a:t> </a:t>
            </a:r>
            <a:endParaRPr lang="en-IN" sz="3600" dirty="0">
              <a:effectLst/>
              <a:latin typeface="Sitka Display" panose="02000505000000020004" pitchFamily="2"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C23BDA6E-E499-4D11-9F42-47AAF199A707}"/>
              </a:ext>
            </a:extLst>
          </p:cNvPr>
          <p:cNvCxnSpPr>
            <a:cxnSpLocks/>
          </p:cNvCxnSpPr>
          <p:nvPr/>
        </p:nvCxnSpPr>
        <p:spPr>
          <a:xfrm>
            <a:off x="3674378" y="1476840"/>
            <a:ext cx="469783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4312E9CB-B31D-4128-A359-79B338EE1964}"/>
              </a:ext>
            </a:extLst>
          </p:cNvPr>
          <p:cNvSpPr txBox="1"/>
          <p:nvPr/>
        </p:nvSpPr>
        <p:spPr>
          <a:xfrm>
            <a:off x="11509695" y="6409190"/>
            <a:ext cx="434520" cy="307777"/>
          </a:xfrm>
          <a:prstGeom prst="rect">
            <a:avLst/>
          </a:prstGeom>
          <a:noFill/>
        </p:spPr>
        <p:txBody>
          <a:bodyPr wrap="square" rtlCol="0">
            <a:spAutoFit/>
          </a:bodyPr>
          <a:lstStyle/>
          <a:p>
            <a:r>
              <a:rPr lang="en-IN" sz="1400" dirty="0">
                <a:solidFill>
                  <a:schemeClr val="bg1">
                    <a:lumMod val="65000"/>
                  </a:schemeClr>
                </a:solidFill>
              </a:rPr>
              <a:t>11</a:t>
            </a:r>
          </a:p>
        </p:txBody>
      </p:sp>
    </p:spTree>
    <p:extLst>
      <p:ext uri="{BB962C8B-B14F-4D97-AF65-F5344CB8AC3E}">
        <p14:creationId xmlns:p14="http://schemas.microsoft.com/office/powerpoint/2010/main" val="2723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20DFF-A35D-492A-A6DE-0EFA3979736F}"/>
              </a:ext>
            </a:extLst>
          </p:cNvPr>
          <p:cNvSpPr>
            <a:spLocks noGrp="1"/>
          </p:cNvSpPr>
          <p:nvPr>
            <p:ph type="body" sz="quarter" idx="13"/>
          </p:nvPr>
        </p:nvSpPr>
        <p:spPr>
          <a:xfrm>
            <a:off x="198038" y="6318090"/>
            <a:ext cx="1949544" cy="295927"/>
          </a:xfrm>
        </p:spPr>
        <p:txBody>
          <a:bodyPr/>
          <a:lstStyle/>
          <a:p>
            <a:r>
              <a:rPr lang="en-US" dirty="0"/>
              <a:t>Date: 1-07-2020</a:t>
            </a:r>
            <a:endParaRPr lang="en-IN" dirty="0"/>
          </a:p>
          <a:p>
            <a:endParaRPr lang="en-IN" dirty="0"/>
          </a:p>
        </p:txBody>
      </p:sp>
      <p:sp>
        <p:nvSpPr>
          <p:cNvPr id="4" name="Rectangle 3">
            <a:extLst>
              <a:ext uri="{FF2B5EF4-FFF2-40B4-BE49-F238E27FC236}">
                <a16:creationId xmlns:a16="http://schemas.microsoft.com/office/drawing/2014/main" id="{563EDF08-737B-4A43-AE5C-7AF82922D46D}"/>
              </a:ext>
            </a:extLst>
          </p:cNvPr>
          <p:cNvSpPr>
            <a:spLocks noChangeArrowheads="1"/>
          </p:cNvSpPr>
          <p:nvPr/>
        </p:nvSpPr>
        <p:spPr bwMode="auto">
          <a:xfrm>
            <a:off x="52781" y="507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9E2DA0F-1102-436B-8B1D-A2E1E1E2C259}"/>
              </a:ext>
            </a:extLst>
          </p:cNvPr>
          <p:cNvSpPr>
            <a:spLocks noChangeArrowheads="1"/>
          </p:cNvSpPr>
          <p:nvPr/>
        </p:nvSpPr>
        <p:spPr bwMode="auto">
          <a:xfrm>
            <a:off x="0" y="3009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B209A615-FB86-434A-AB4D-0CD6111FA416}"/>
              </a:ext>
            </a:extLst>
          </p:cNvPr>
          <p:cNvSpPr>
            <a:spLocks noChangeArrowheads="1"/>
          </p:cNvSpPr>
          <p:nvPr/>
        </p:nvSpPr>
        <p:spPr bwMode="auto">
          <a:xfrm>
            <a:off x="0" y="890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4B6BAAD9-E11A-4AE8-A206-800D832103D3}"/>
              </a:ext>
            </a:extLst>
          </p:cNvPr>
          <p:cNvSpPr txBox="1"/>
          <p:nvPr/>
        </p:nvSpPr>
        <p:spPr>
          <a:xfrm>
            <a:off x="403276" y="1745614"/>
            <a:ext cx="5692725" cy="738664"/>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The original text is encrypted in terms of DNA sequence using substitution cipher. Each character is replaced by DNA triplets using the following encryption </a:t>
            </a:r>
            <a:r>
              <a:rPr lang="en-US" sz="1400">
                <a:latin typeface="Times New Roman" panose="02020603050405020304" pitchFamily="18" charset="0"/>
                <a:cs typeface="Times New Roman" panose="02020603050405020304" pitchFamily="18" charset="0"/>
              </a:rPr>
              <a:t>key .</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077BE83-0D51-42D7-883F-C5C5E64FD2BB}"/>
              </a:ext>
            </a:extLst>
          </p:cNvPr>
          <p:cNvSpPr txBox="1"/>
          <p:nvPr/>
        </p:nvSpPr>
        <p:spPr>
          <a:xfrm>
            <a:off x="523875" y="4636752"/>
            <a:ext cx="5519344" cy="984885"/>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Step 2: </a:t>
            </a:r>
            <a:r>
              <a:rPr lang="en-US" sz="1400" dirty="0">
                <a:latin typeface="Times New Roman" panose="02020603050405020304" pitchFamily="18" charset="0"/>
                <a:cs typeface="Times New Roman" panose="02020603050405020304" pitchFamily="18" charset="0"/>
              </a:rPr>
              <a:t>The encrypted message in the DNA strand is edged by two 20 bases long forward and reverse PCR primer sequences (Fig. 9). The primers are used for amplification of the encrypted segment of the DNA strand</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3B2214-EA79-4F83-9074-2840EDA817A2}"/>
              </a:ext>
            </a:extLst>
          </p:cNvPr>
          <p:cNvSpPr txBox="1"/>
          <p:nvPr/>
        </p:nvSpPr>
        <p:spPr>
          <a:xfrm>
            <a:off x="6148783" y="1604878"/>
            <a:ext cx="5845179" cy="4862870"/>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Step 3:</a:t>
            </a:r>
            <a:r>
              <a:rPr lang="en-US" sz="1400" u="sng"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encrypted strands are hidden within fragmented and denatured human genomic DNA. This is the first layer of steganography. Random combination of genomic DNA from different organisms can also be used to increase the complexity of the background. The intended recipient will not be affected by the vast mixtures of genomic DNA as the pair of primer sequences are known to them. </a:t>
            </a:r>
          </a:p>
          <a:p>
            <a:endParaRPr lang="en-US" sz="1400" dirty="0">
              <a:latin typeface="Times New Roman" panose="02020603050405020304" pitchFamily="18" charset="0"/>
              <a:cs typeface="Times New Roman" panose="02020603050405020304" pitchFamily="18" charset="0"/>
            </a:endParaRPr>
          </a:p>
          <a:p>
            <a:r>
              <a:rPr lang="en-US" sz="1400" b="1" u="sng" dirty="0">
                <a:latin typeface="Times New Roman" panose="02020603050405020304" pitchFamily="18" charset="0"/>
                <a:cs typeface="Times New Roman" panose="02020603050405020304" pitchFamily="18" charset="0"/>
              </a:rPr>
              <a:t>Step 4: </a:t>
            </a:r>
            <a:r>
              <a:rPr lang="en-US" sz="1400" dirty="0">
                <a:latin typeface="Times New Roman" panose="02020603050405020304" pitchFamily="18" charset="0"/>
                <a:cs typeface="Times New Roman" panose="02020603050405020304" pitchFamily="18" charset="0"/>
              </a:rPr>
              <a:t>The second layer of steganography is the confinement of the sample into DNA microdot. By this step even the medium containing the encrypted message can be obscured from the adversary. The intended recipients, who know both the encryption key and primer sequences, can only amplify the encrypted DNA sequence, extract the sequence, read it and finally decrypt the secret message.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By this proposed method individual secret messages can be sent to each of several intended recipients by using single or duplicate microdots. Each recipient use a unique primer pairs for amplification of the particular message which is sent to him/her. The authors claimed that, by this technique encrypted DNA sequences concealed within the genome can be attached using common adhesives to full stops in a printed innocuous letter. It can be also posted through the U.S. Postal Service. The embedded text can be efficiently decoded. Thus, confidential message can be transmitted securel</a:t>
            </a:r>
            <a:r>
              <a:rPr lang="en-US" sz="1600" dirty="0">
                <a:latin typeface="Times New Roman" panose="02020603050405020304" pitchFamily="18" charset="0"/>
                <a:cs typeface="Times New Roman" panose="02020603050405020304" pitchFamily="18" charset="0"/>
              </a:rPr>
              <a:t>y. </a:t>
            </a:r>
            <a:endParaRPr lang="en-IN" sz="1600" dirty="0">
              <a:latin typeface="Times New Roman" panose="02020603050405020304" pitchFamily="18" charset="0"/>
              <a:cs typeface="Times New Roman" panose="02020603050405020304" pitchFamily="18" charset="0"/>
            </a:endParaRPr>
          </a:p>
        </p:txBody>
      </p:sp>
      <p:pic>
        <p:nvPicPr>
          <p:cNvPr id="14" name="Google Shape;101;p16">
            <a:extLst>
              <a:ext uri="{FF2B5EF4-FFF2-40B4-BE49-F238E27FC236}">
                <a16:creationId xmlns:a16="http://schemas.microsoft.com/office/drawing/2014/main" id="{E12C1D88-BD2E-4199-8EF0-6758C66EECD6}"/>
              </a:ext>
            </a:extLst>
          </p:cNvPr>
          <p:cNvPicPr preferRelativeResize="0"/>
          <p:nvPr/>
        </p:nvPicPr>
        <p:blipFill>
          <a:blip r:embed="rId2" cstate="print">
            <a:alphaModFix/>
          </a:blip>
          <a:stretch>
            <a:fillRect/>
          </a:stretch>
        </p:blipFill>
        <p:spPr>
          <a:xfrm>
            <a:off x="9023632" y="115577"/>
            <a:ext cx="3144229" cy="981599"/>
          </a:xfrm>
          <a:prstGeom prst="rect">
            <a:avLst/>
          </a:prstGeom>
          <a:noFill/>
          <a:ln>
            <a:noFill/>
          </a:ln>
        </p:spPr>
      </p:pic>
      <p:pic>
        <p:nvPicPr>
          <p:cNvPr id="15" name="Google Shape;102;p16">
            <a:extLst>
              <a:ext uri="{FF2B5EF4-FFF2-40B4-BE49-F238E27FC236}">
                <a16:creationId xmlns:a16="http://schemas.microsoft.com/office/drawing/2014/main" id="{0BCDBCC9-D434-44F5-9C85-A97A26563E98}"/>
              </a:ext>
            </a:extLst>
          </p:cNvPr>
          <p:cNvPicPr preferRelativeResize="0"/>
          <p:nvPr/>
        </p:nvPicPr>
        <p:blipFill>
          <a:blip r:embed="rId3" cstate="print">
            <a:alphaModFix/>
          </a:blip>
          <a:stretch>
            <a:fillRect/>
          </a:stretch>
        </p:blipFill>
        <p:spPr>
          <a:xfrm>
            <a:off x="0" y="0"/>
            <a:ext cx="3471865" cy="1803833"/>
          </a:xfrm>
          <a:prstGeom prst="rect">
            <a:avLst/>
          </a:prstGeom>
          <a:noFill/>
          <a:ln>
            <a:noFill/>
          </a:ln>
        </p:spPr>
      </p:pic>
      <p:sp>
        <p:nvSpPr>
          <p:cNvPr id="3" name="TextBox 2">
            <a:extLst>
              <a:ext uri="{FF2B5EF4-FFF2-40B4-BE49-F238E27FC236}">
                <a16:creationId xmlns:a16="http://schemas.microsoft.com/office/drawing/2014/main" id="{2B9ED345-F852-4107-8877-6EA7EE9B0E8F}"/>
              </a:ext>
            </a:extLst>
          </p:cNvPr>
          <p:cNvSpPr txBox="1"/>
          <p:nvPr/>
        </p:nvSpPr>
        <p:spPr>
          <a:xfrm>
            <a:off x="3471865" y="638713"/>
            <a:ext cx="5474847" cy="707886"/>
          </a:xfrm>
          <a:prstGeom prst="rect">
            <a:avLst/>
          </a:prstGeom>
          <a:noFill/>
        </p:spPr>
        <p:txBody>
          <a:bodyPr wrap="square" rtlCol="0">
            <a:spAutoFit/>
          </a:bodyPr>
          <a:lstStyle/>
          <a:p>
            <a:pPr algn="ctr"/>
            <a:r>
              <a:rPr lang="en-IN" sz="4000" b="1" dirty="0">
                <a:effectLst/>
                <a:latin typeface="Sitka Display" panose="02000505000000020004" pitchFamily="2" charset="0"/>
                <a:ea typeface="Calibri" panose="020F0502020204030204" pitchFamily="34" charset="0"/>
                <a:cs typeface="Times New Roman" panose="02020603050405020304" pitchFamily="18" charset="0"/>
              </a:rPr>
              <a:t>DNA STEGANOGRAPHY</a:t>
            </a:r>
            <a:r>
              <a:rPr lang="en-IN" sz="4000" b="1" strike="noStrike" dirty="0">
                <a:effectLst/>
                <a:latin typeface="Sitka Display" panose="02000505000000020004" pitchFamily="2" charset="0"/>
                <a:ea typeface="Calibri" panose="020F0502020204030204" pitchFamily="34" charset="0"/>
                <a:cs typeface="Times New Roman" panose="02020603050405020304" pitchFamily="18" charset="0"/>
              </a:rPr>
              <a:t> </a:t>
            </a:r>
            <a:endParaRPr lang="en-IN" sz="4000" dirty="0"/>
          </a:p>
        </p:txBody>
      </p:sp>
      <p:cxnSp>
        <p:nvCxnSpPr>
          <p:cNvPr id="16" name="Straight Connector 15">
            <a:extLst>
              <a:ext uri="{FF2B5EF4-FFF2-40B4-BE49-F238E27FC236}">
                <a16:creationId xmlns:a16="http://schemas.microsoft.com/office/drawing/2014/main" id="{0F631DBA-DF9D-47D1-8F1E-CFCF2DE9122E}"/>
              </a:ext>
            </a:extLst>
          </p:cNvPr>
          <p:cNvCxnSpPr>
            <a:cxnSpLocks/>
          </p:cNvCxnSpPr>
          <p:nvPr/>
        </p:nvCxnSpPr>
        <p:spPr>
          <a:xfrm flipV="1">
            <a:off x="3573710" y="1303589"/>
            <a:ext cx="5146427" cy="2269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0BDAE46-D137-4795-9EF7-9E343413B08F}"/>
              </a:ext>
            </a:extLst>
          </p:cNvPr>
          <p:cNvSpPr txBox="1"/>
          <p:nvPr/>
        </p:nvSpPr>
        <p:spPr>
          <a:xfrm>
            <a:off x="11635530" y="6467749"/>
            <a:ext cx="577133" cy="307777"/>
          </a:xfrm>
          <a:prstGeom prst="rect">
            <a:avLst/>
          </a:prstGeom>
          <a:noFill/>
        </p:spPr>
        <p:txBody>
          <a:bodyPr wrap="square" rtlCol="0">
            <a:spAutoFit/>
          </a:bodyPr>
          <a:lstStyle/>
          <a:p>
            <a:r>
              <a:rPr lang="en-IN" sz="1400" dirty="0">
                <a:solidFill>
                  <a:schemeClr val="bg1">
                    <a:lumMod val="65000"/>
                  </a:schemeClr>
                </a:solidFill>
              </a:rPr>
              <a:t>12</a:t>
            </a:r>
          </a:p>
        </p:txBody>
      </p:sp>
      <p:pic>
        <p:nvPicPr>
          <p:cNvPr id="17" name="Picture 16">
            <a:extLst>
              <a:ext uri="{FF2B5EF4-FFF2-40B4-BE49-F238E27FC236}">
                <a16:creationId xmlns:a16="http://schemas.microsoft.com/office/drawing/2014/main" id="{020C3A8E-9988-498E-89CA-F9ACD9826FC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49960" y="5380054"/>
            <a:ext cx="4383375" cy="984885"/>
          </a:xfrm>
          <a:prstGeom prst="rect">
            <a:avLst/>
          </a:prstGeom>
          <a:noFill/>
          <a:ln>
            <a:noFill/>
          </a:ln>
        </p:spPr>
      </p:pic>
      <p:pic>
        <p:nvPicPr>
          <p:cNvPr id="18" name="Picture 17">
            <a:extLst>
              <a:ext uri="{FF2B5EF4-FFF2-40B4-BE49-F238E27FC236}">
                <a16:creationId xmlns:a16="http://schemas.microsoft.com/office/drawing/2014/main" id="{04ECA891-5017-4ABC-8AC5-2E4DE53DDAF7}"/>
              </a:ext>
            </a:extLst>
          </p:cNvPr>
          <p:cNvPicPr/>
          <p:nvPr/>
        </p:nvPicPr>
        <p:blipFill>
          <a:blip r:embed="rId5"/>
          <a:stretch>
            <a:fillRect/>
          </a:stretch>
        </p:blipFill>
        <p:spPr>
          <a:xfrm>
            <a:off x="302004" y="2591754"/>
            <a:ext cx="5628078" cy="1859915"/>
          </a:xfrm>
          <a:prstGeom prst="rect">
            <a:avLst/>
          </a:prstGeom>
        </p:spPr>
      </p:pic>
    </p:spTree>
    <p:extLst>
      <p:ext uri="{BB962C8B-B14F-4D97-AF65-F5344CB8AC3E}">
        <p14:creationId xmlns:p14="http://schemas.microsoft.com/office/powerpoint/2010/main" val="198548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0E66E-24E5-4B98-9452-3D44EED335C5}"/>
              </a:ext>
            </a:extLst>
          </p:cNvPr>
          <p:cNvSpPr>
            <a:spLocks noGrp="1"/>
          </p:cNvSpPr>
          <p:nvPr>
            <p:ph type="body" sz="quarter" idx="13"/>
          </p:nvPr>
        </p:nvSpPr>
        <p:spPr>
          <a:xfrm>
            <a:off x="125836" y="6442745"/>
            <a:ext cx="1845578" cy="285226"/>
          </a:xfrm>
        </p:spPr>
        <p:txBody>
          <a:bodyPr/>
          <a:lstStyle/>
          <a:p>
            <a:r>
              <a:rPr lang="en-US" dirty="0"/>
              <a:t>Date: 1-07-2020 	</a:t>
            </a:r>
          </a:p>
          <a:p>
            <a:endParaRPr lang="en-IN" dirty="0"/>
          </a:p>
        </p:txBody>
      </p:sp>
      <p:sp>
        <p:nvSpPr>
          <p:cNvPr id="4" name="Rectangle 2">
            <a:extLst>
              <a:ext uri="{FF2B5EF4-FFF2-40B4-BE49-F238E27FC236}">
                <a16:creationId xmlns:a16="http://schemas.microsoft.com/office/drawing/2014/main" id="{EC9CD66D-41D4-4D55-ADF2-7C9FA4F1F09A}"/>
              </a:ext>
            </a:extLst>
          </p:cNvPr>
          <p:cNvSpPr>
            <a:spLocks noChangeArrowheads="1"/>
          </p:cNvSpPr>
          <p:nvPr/>
        </p:nvSpPr>
        <p:spPr bwMode="auto">
          <a:xfrm>
            <a:off x="125835" y="2987755"/>
            <a:ext cx="779337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pic>
        <p:nvPicPr>
          <p:cNvPr id="7" name="Google Shape;102;p16">
            <a:extLst>
              <a:ext uri="{FF2B5EF4-FFF2-40B4-BE49-F238E27FC236}">
                <a16:creationId xmlns:a16="http://schemas.microsoft.com/office/drawing/2014/main" id="{7D55F27A-8D2D-48EA-8887-49E47BD3867B}"/>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03F93DC6-12E2-46A9-B22B-E18B0EF1A495}"/>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9" name="TextBox 8">
            <a:extLst>
              <a:ext uri="{FF2B5EF4-FFF2-40B4-BE49-F238E27FC236}">
                <a16:creationId xmlns:a16="http://schemas.microsoft.com/office/drawing/2014/main" id="{396A9879-D6A4-4C50-B687-0C689F1577B4}"/>
              </a:ext>
            </a:extLst>
          </p:cNvPr>
          <p:cNvSpPr txBox="1"/>
          <p:nvPr/>
        </p:nvSpPr>
        <p:spPr>
          <a:xfrm>
            <a:off x="3833886" y="541334"/>
            <a:ext cx="4219425" cy="1200329"/>
          </a:xfrm>
          <a:prstGeom prst="rect">
            <a:avLst/>
          </a:prstGeom>
          <a:noFill/>
        </p:spPr>
        <p:txBody>
          <a:bodyPr wrap="none" rtlCol="0">
            <a:spAutoFit/>
          </a:bodyPr>
          <a:lstStyle/>
          <a:p>
            <a:r>
              <a:rPr kumimoji="0" lang="en-US" altLang="en-US" sz="5400" b="1" strike="noStrike" cap="none" normalizeH="0" baseline="0" dirty="0">
                <a:ln>
                  <a:noFill/>
                </a:ln>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ENCRYPTION</a:t>
            </a:r>
            <a:endParaRPr kumimoji="0" lang="en-US" altLang="en-US" sz="5400" b="0" strike="noStrike" cap="none" normalizeH="0" baseline="0" dirty="0">
              <a:ln>
                <a:noFill/>
              </a:ln>
              <a:solidFill>
                <a:schemeClr val="tx1"/>
              </a:solidFill>
              <a:effectLst/>
              <a:latin typeface="Sitka Display" panose="02000505000000020004" pitchFamily="2" charset="0"/>
            </a:endParaRPr>
          </a:p>
          <a:p>
            <a:endParaRPr lang="en-IN" dirty="0"/>
          </a:p>
        </p:txBody>
      </p:sp>
      <p:cxnSp>
        <p:nvCxnSpPr>
          <p:cNvPr id="19" name="Straight Connector 18">
            <a:extLst>
              <a:ext uri="{FF2B5EF4-FFF2-40B4-BE49-F238E27FC236}">
                <a16:creationId xmlns:a16="http://schemas.microsoft.com/office/drawing/2014/main" id="{3017FBFB-3DEE-4859-88E6-C2FF5CE3818E}"/>
              </a:ext>
            </a:extLst>
          </p:cNvPr>
          <p:cNvCxnSpPr>
            <a:cxnSpLocks/>
          </p:cNvCxnSpPr>
          <p:nvPr/>
        </p:nvCxnSpPr>
        <p:spPr>
          <a:xfrm>
            <a:off x="3833885" y="1397915"/>
            <a:ext cx="4219426"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6533E25-75E7-4C84-BF08-54694CF985D8}"/>
              </a:ext>
            </a:extLst>
          </p:cNvPr>
          <p:cNvSpPr txBox="1"/>
          <p:nvPr/>
        </p:nvSpPr>
        <p:spPr>
          <a:xfrm>
            <a:off x="837848" y="1756732"/>
            <a:ext cx="7793372" cy="5101268"/>
          </a:xfrm>
          <a:prstGeom prst="rect">
            <a:avLst/>
          </a:prstGeom>
          <a:noFill/>
        </p:spPr>
        <p:txBody>
          <a:bodyPr wrap="square" rtlCol="0">
            <a:spAutoFit/>
          </a:bodyPr>
          <a:lstStyle/>
          <a:p>
            <a:pPr>
              <a:lnSpc>
                <a:spcPct val="107000"/>
              </a:lnSpc>
              <a:spcAft>
                <a:spcPts val="800"/>
              </a:spcAft>
              <a:tabLst>
                <a:tab pos="2312670" algn="l"/>
              </a:tabLst>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Finding all the 24 combinations of ATGC and storing them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1267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an </a:t>
            </a:r>
            <a:r>
              <a:rPr lang="en-US" sz="1600" b="1" i="1" u="sng" dirty="0">
                <a:effectLst/>
                <a:latin typeface="Times New Roman" panose="02020603050405020304" pitchFamily="18" charset="0"/>
                <a:ea typeface="Calibri" panose="020F0502020204030204" pitchFamily="34" charset="0"/>
                <a:cs typeface="Times New Roman" panose="02020603050405020304" pitchFamily="18" charset="0"/>
              </a:rPr>
              <a:t>array named CODE of  size 24</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12670" algn="l"/>
              </a:tabLst>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STACK of </a:t>
            </a:r>
            <a:r>
              <a:rPr lang="en-US" sz="1600" b="1" i="1" u="sng" dirty="0">
                <a:effectLst/>
                <a:latin typeface="Times New Roman" panose="02020603050405020304" pitchFamily="18" charset="0"/>
                <a:ea typeface="Calibri" panose="020F0502020204030204" pitchFamily="34" charset="0"/>
                <a:cs typeface="Times New Roman" panose="02020603050405020304" pitchFamily="18" charset="0"/>
              </a:rPr>
              <a:t>size 16</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declared. Using random function,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1267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generate numbers between 0 and 23. The number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1267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generated, the corresponding ATGC </a:t>
            </a:r>
            <a:r>
              <a:rPr lang="en-US" sz="1600" b="1" i="1" u="sng" dirty="0">
                <a:effectLst/>
                <a:latin typeface="Times New Roman" panose="02020603050405020304" pitchFamily="18" charset="0"/>
                <a:ea typeface="Calibri" panose="020F0502020204030204" pitchFamily="34" charset="0"/>
                <a:cs typeface="Times New Roman" panose="02020603050405020304" pitchFamily="18" charset="0"/>
              </a:rPr>
              <a:t>combination of that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12670" algn="l"/>
              </a:tabLst>
            </a:pP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u="sng" dirty="0">
                <a:effectLst/>
                <a:latin typeface="Times New Roman" panose="02020603050405020304" pitchFamily="18" charset="0"/>
                <a:ea typeface="Calibri" panose="020F0502020204030204" pitchFamily="34" charset="0"/>
                <a:cs typeface="Times New Roman" panose="02020603050405020304" pitchFamily="18" charset="0"/>
              </a:rPr>
              <a:t>index in CODE would be placed at the top of the STACK</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12670" algn="l"/>
              </a:tabLs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pixel values of the image are fetched in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matrix form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tabLst>
                <a:tab pos="2312670" algn="l"/>
              </a:tabLs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Step 4:</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Finding the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ﬁrst seven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most occurring colours from the </a:t>
            </a:r>
          </a:p>
          <a:p>
            <a:pPr>
              <a:lnSpc>
                <a:spcPct val="107000"/>
              </a:lnSpc>
              <a:spcAft>
                <a:spcPts val="800"/>
              </a:spcAft>
              <a:tabLst>
                <a:tab pos="231267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matrix that are present in matrix.</a:t>
            </a:r>
          </a:p>
          <a:p>
            <a:pPr>
              <a:lnSpc>
                <a:spcPct val="107000"/>
              </a:lnSpc>
              <a:spcAft>
                <a:spcPts val="800"/>
              </a:spcAft>
              <a:tabLst>
                <a:tab pos="2312670" algn="l"/>
              </a:tabLs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Step 5:</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From the remaining eight combinations in CODE, seven  </a:t>
            </a:r>
          </a:p>
          <a:p>
            <a:pPr>
              <a:lnSpc>
                <a:spcPct val="107000"/>
              </a:lnSpc>
              <a:spcAft>
                <a:spcPts val="800"/>
              </a:spcAft>
              <a:tabLst>
                <a:tab pos="231267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are again taken randomly and each of the most occurring </a:t>
            </a:r>
          </a:p>
          <a:p>
            <a:pPr>
              <a:lnSpc>
                <a:spcPct val="107000"/>
              </a:lnSpc>
              <a:spcAft>
                <a:spcPts val="800"/>
              </a:spcAft>
              <a:tabLst>
                <a:tab pos="231267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colour is specially assigned a combination. The </a:t>
            </a:r>
          </a:p>
          <a:p>
            <a:pPr>
              <a:lnSpc>
                <a:spcPct val="107000"/>
              </a:lnSpc>
              <a:spcAft>
                <a:spcPts val="800"/>
              </a:spcAft>
              <a:tabLst>
                <a:tab pos="231267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combinations being stored in an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array MOST_OCCUR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tabLst>
                <a:tab pos="231267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108DA383-C2B7-40BC-866E-EB308F381D52}"/>
              </a:ext>
            </a:extLst>
          </p:cNvPr>
          <p:cNvSpPr txBox="1"/>
          <p:nvPr/>
        </p:nvSpPr>
        <p:spPr>
          <a:xfrm>
            <a:off x="11581925" y="6434646"/>
            <a:ext cx="585936" cy="307777"/>
          </a:xfrm>
          <a:prstGeom prst="rect">
            <a:avLst/>
          </a:prstGeom>
          <a:noFill/>
        </p:spPr>
        <p:txBody>
          <a:bodyPr wrap="square" rtlCol="0">
            <a:spAutoFit/>
          </a:bodyPr>
          <a:lstStyle/>
          <a:p>
            <a:r>
              <a:rPr lang="en-IN" sz="1400" dirty="0">
                <a:solidFill>
                  <a:schemeClr val="bg1">
                    <a:lumMod val="50000"/>
                  </a:schemeClr>
                </a:solidFill>
              </a:rPr>
              <a:t>13</a:t>
            </a:r>
          </a:p>
        </p:txBody>
      </p:sp>
      <p:pic>
        <p:nvPicPr>
          <p:cNvPr id="11" name="Picture 10">
            <a:extLst>
              <a:ext uri="{FF2B5EF4-FFF2-40B4-BE49-F238E27FC236}">
                <a16:creationId xmlns:a16="http://schemas.microsoft.com/office/drawing/2014/main" id="{E3D74193-8361-4C87-B02C-2BBC98966D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55141" y="1677809"/>
            <a:ext cx="4433476" cy="4638857"/>
          </a:xfrm>
          <a:prstGeom prst="rect">
            <a:avLst/>
          </a:prstGeom>
          <a:noFill/>
          <a:ln>
            <a:noFill/>
          </a:ln>
        </p:spPr>
      </p:pic>
    </p:spTree>
    <p:extLst>
      <p:ext uri="{BB962C8B-B14F-4D97-AF65-F5344CB8AC3E}">
        <p14:creationId xmlns:p14="http://schemas.microsoft.com/office/powerpoint/2010/main" val="154513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0E66E-24E5-4B98-9452-3D44EED335C5}"/>
              </a:ext>
            </a:extLst>
          </p:cNvPr>
          <p:cNvSpPr>
            <a:spLocks noGrp="1"/>
          </p:cNvSpPr>
          <p:nvPr>
            <p:ph type="body" sz="quarter" idx="13"/>
          </p:nvPr>
        </p:nvSpPr>
        <p:spPr>
          <a:xfrm>
            <a:off x="125836" y="6442745"/>
            <a:ext cx="1845578" cy="285226"/>
          </a:xfrm>
        </p:spPr>
        <p:txBody>
          <a:bodyPr/>
          <a:lstStyle/>
          <a:p>
            <a:r>
              <a:rPr lang="en-US" dirty="0"/>
              <a:t>Date: 1-07-2020 	</a:t>
            </a:r>
          </a:p>
          <a:p>
            <a:endParaRPr lang="en-IN" dirty="0"/>
          </a:p>
        </p:txBody>
      </p:sp>
      <p:sp>
        <p:nvSpPr>
          <p:cNvPr id="4" name="Rectangle 2">
            <a:extLst>
              <a:ext uri="{FF2B5EF4-FFF2-40B4-BE49-F238E27FC236}">
                <a16:creationId xmlns:a16="http://schemas.microsoft.com/office/drawing/2014/main" id="{EC9CD66D-41D4-4D55-ADF2-7C9FA4F1F09A}"/>
              </a:ext>
            </a:extLst>
          </p:cNvPr>
          <p:cNvSpPr>
            <a:spLocks noChangeArrowheads="1"/>
          </p:cNvSpPr>
          <p:nvPr/>
        </p:nvSpPr>
        <p:spPr bwMode="auto">
          <a:xfrm>
            <a:off x="125835" y="2987755"/>
            <a:ext cx="779337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pic>
        <p:nvPicPr>
          <p:cNvPr id="7" name="Google Shape;102;p16">
            <a:extLst>
              <a:ext uri="{FF2B5EF4-FFF2-40B4-BE49-F238E27FC236}">
                <a16:creationId xmlns:a16="http://schemas.microsoft.com/office/drawing/2014/main" id="{7D55F27A-8D2D-48EA-8887-49E47BD3867B}"/>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03F93DC6-12E2-46A9-B22B-E18B0EF1A495}"/>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9" name="TextBox 8">
            <a:extLst>
              <a:ext uri="{FF2B5EF4-FFF2-40B4-BE49-F238E27FC236}">
                <a16:creationId xmlns:a16="http://schemas.microsoft.com/office/drawing/2014/main" id="{396A9879-D6A4-4C50-B687-0C689F1577B4}"/>
              </a:ext>
            </a:extLst>
          </p:cNvPr>
          <p:cNvSpPr txBox="1"/>
          <p:nvPr/>
        </p:nvSpPr>
        <p:spPr>
          <a:xfrm>
            <a:off x="3833886" y="541334"/>
            <a:ext cx="4219425" cy="1200329"/>
          </a:xfrm>
          <a:prstGeom prst="rect">
            <a:avLst/>
          </a:prstGeom>
          <a:noFill/>
        </p:spPr>
        <p:txBody>
          <a:bodyPr wrap="none" rtlCol="0">
            <a:spAutoFit/>
          </a:bodyPr>
          <a:lstStyle/>
          <a:p>
            <a:r>
              <a:rPr kumimoji="0" lang="en-US" altLang="en-US" sz="5400" b="1" strike="noStrike" cap="none" normalizeH="0" baseline="0" dirty="0">
                <a:ln>
                  <a:noFill/>
                </a:ln>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ENCRYPTION</a:t>
            </a:r>
            <a:endParaRPr kumimoji="0" lang="en-US" altLang="en-US" sz="5400" b="0" strike="noStrike" cap="none" normalizeH="0" baseline="0" dirty="0">
              <a:ln>
                <a:noFill/>
              </a:ln>
              <a:solidFill>
                <a:schemeClr val="tx1"/>
              </a:solidFill>
              <a:effectLst/>
              <a:latin typeface="Sitka Display" panose="02000505000000020004" pitchFamily="2" charset="0"/>
            </a:endParaRPr>
          </a:p>
          <a:p>
            <a:endParaRPr lang="en-IN" dirty="0"/>
          </a:p>
        </p:txBody>
      </p:sp>
      <p:cxnSp>
        <p:nvCxnSpPr>
          <p:cNvPr id="19" name="Straight Connector 18">
            <a:extLst>
              <a:ext uri="{FF2B5EF4-FFF2-40B4-BE49-F238E27FC236}">
                <a16:creationId xmlns:a16="http://schemas.microsoft.com/office/drawing/2014/main" id="{3017FBFB-3DEE-4859-88E6-C2FF5CE3818E}"/>
              </a:ext>
            </a:extLst>
          </p:cNvPr>
          <p:cNvCxnSpPr>
            <a:cxnSpLocks/>
          </p:cNvCxnSpPr>
          <p:nvPr/>
        </p:nvCxnSpPr>
        <p:spPr>
          <a:xfrm>
            <a:off x="3833885" y="1397915"/>
            <a:ext cx="4219426"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202DB39-EB49-4687-BD04-555E6AF404F0}"/>
              </a:ext>
            </a:extLst>
          </p:cNvPr>
          <p:cNvSpPr txBox="1"/>
          <p:nvPr/>
        </p:nvSpPr>
        <p:spPr>
          <a:xfrm>
            <a:off x="125834" y="1551971"/>
            <a:ext cx="12066165" cy="4752391"/>
          </a:xfrm>
          <a:prstGeom prst="rect">
            <a:avLst/>
          </a:prstGeom>
          <a:noFill/>
        </p:spPr>
        <p:txBody>
          <a:bodyPr wrap="square" rtlCol="0">
            <a:spAutoFit/>
          </a:bodyPr>
          <a:lstStyle/>
          <a:p>
            <a:pPr>
              <a:lnSpc>
                <a:spcPct val="150000"/>
              </a:lnSpc>
              <a:spcAft>
                <a:spcPts val="800"/>
              </a:spcAft>
              <a:tabLst>
                <a:tab pos="2312670" algn="l"/>
              </a:tabLst>
            </a:pP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Step 6:</a:t>
            </a:r>
            <a:r>
              <a:rPr lang="en-IN" sz="14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symbol ‘#’ is given a code which gets left after assigning all the 23 combinations corresponding to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0 to F</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and the most occurring </a:t>
            </a:r>
          </a:p>
          <a:p>
            <a:pPr>
              <a:lnSpc>
                <a:spcPct val="150000"/>
              </a:lnSpc>
              <a:spcAft>
                <a:spcPts val="800"/>
              </a:spcAft>
              <a:tabLst>
                <a:tab pos="2312670" algn="l"/>
              </a:tabLst>
            </a:pP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Step 7:</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width and height of image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are encoded with the codes corresponding to 0 to F in CODE and </a:t>
            </a:r>
          </a:p>
          <a:p>
            <a:pPr>
              <a:lnSpc>
                <a:spcPct val="150000"/>
              </a:lnSpc>
              <a:spcAft>
                <a:spcPts val="800"/>
              </a:spcAft>
              <a:tabLst>
                <a:tab pos="2312670" algn="l"/>
              </a:tabLst>
            </a:pP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written in a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ﬁle named CODE_FILE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with code of ‘#’ after width and height.</a:t>
            </a:r>
          </a:p>
          <a:p>
            <a:pPr>
              <a:lnSpc>
                <a:spcPct val="150000"/>
              </a:lnSpc>
              <a:spcAft>
                <a:spcPts val="800"/>
              </a:spcAft>
            </a:pP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Step 8:</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pixel values of the image (considering already in hexadecimal) in horizontal (X-axis) direction </a:t>
            </a:r>
          </a:p>
          <a:p>
            <a:pPr>
              <a:lnSpc>
                <a:spcPct val="150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is picked and stored in a variable ‘Hex’. Three cases can occur:</a:t>
            </a:r>
          </a:p>
          <a:p>
            <a:pPr marL="457200">
              <a:lnSpc>
                <a:spcPct val="150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Case A</a:t>
            </a:r>
            <a:r>
              <a:rPr lang="en-IN" sz="1400" b="1" i="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color is one of the most occurring colors, then it is encoded with its corresponding code stored in MOST_OCCUR and written in the CODE_FILE. </a:t>
            </a:r>
          </a:p>
          <a:p>
            <a:pPr marL="457200">
              <a:lnSpc>
                <a:spcPct val="150000"/>
              </a:lnSpc>
              <a:spcAft>
                <a:spcPts val="800"/>
              </a:spcAft>
            </a:pPr>
            <a:r>
              <a:rPr lang="en-IN" sz="1400" b="1" i="1" dirty="0">
                <a:effectLst/>
                <a:latin typeface="Times New Roman" panose="02020603050405020304" pitchFamily="18" charset="0"/>
                <a:ea typeface="Calibri" panose="020F0502020204030204" pitchFamily="34" charset="0"/>
                <a:cs typeface="Times New Roman" panose="02020603050405020304" pitchFamily="18" charset="0"/>
              </a:rPr>
              <a:t>Case B: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color is not among the most occurring seven colors. Then each character from ‘Hex’ will be extracted and encoded with the codes corresponding to its value (equal to index number, for ‘A’ to ‘F’ codes of 10–15 will be assigned) in CODE.</a:t>
            </a:r>
          </a:p>
          <a:p>
            <a:pPr marL="457200">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i="1" dirty="0">
                <a:effectLst/>
                <a:latin typeface="Times New Roman" panose="02020603050405020304" pitchFamily="18" charset="0"/>
                <a:ea typeface="Calibri" panose="020F0502020204030204" pitchFamily="34" charset="0"/>
                <a:cs typeface="Times New Roman" panose="02020603050405020304" pitchFamily="18" charset="0"/>
              </a:rPr>
              <a:t>Case C:</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color is same as that of previous color. Then a counter will count the number of times it is repeated. The ﬁnal number will encoded with the codes corresponding to 0–9 in CODE and written in CODE_FILE with the code of ‘#’ concatenated before and after it. For example, suppose ‘1010F1’ occurs 10 times serially. The above steps will get repeated till the end of the matrix containing the hexadecimal codes of the pixels of the image.</a:t>
            </a:r>
          </a:p>
          <a:p>
            <a:pPr>
              <a:lnSpc>
                <a:spcPct val="150000"/>
              </a:lnSpc>
              <a:spcAft>
                <a:spcPts val="800"/>
              </a:spcAft>
            </a:pP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Step 9:</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7 most occurring colors will be treated as the normal colors and encoded similar to Case B of  Step 8 and written in a separate ﬁle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MOST_OCCUR_FILE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D501758-EB74-4760-A927-965FE159E540}"/>
              </a:ext>
            </a:extLst>
          </p:cNvPr>
          <p:cNvSpPr txBox="1"/>
          <p:nvPr/>
        </p:nvSpPr>
        <p:spPr>
          <a:xfrm>
            <a:off x="11463931" y="6389825"/>
            <a:ext cx="703930" cy="338554"/>
          </a:xfrm>
          <a:prstGeom prst="rect">
            <a:avLst/>
          </a:prstGeom>
          <a:noFill/>
        </p:spPr>
        <p:txBody>
          <a:bodyPr wrap="square" rtlCol="0">
            <a:spAutoFit/>
          </a:bodyPr>
          <a:lstStyle/>
          <a:p>
            <a:r>
              <a:rPr lang="en-IN" sz="1600" dirty="0">
                <a:solidFill>
                  <a:schemeClr val="bg1">
                    <a:lumMod val="65000"/>
                  </a:schemeClr>
                </a:solidFill>
              </a:rPr>
              <a:t>14</a:t>
            </a:r>
          </a:p>
        </p:txBody>
      </p:sp>
    </p:spTree>
    <p:extLst>
      <p:ext uri="{BB962C8B-B14F-4D97-AF65-F5344CB8AC3E}">
        <p14:creationId xmlns:p14="http://schemas.microsoft.com/office/powerpoint/2010/main" val="316535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ED8819-8609-4CEE-88EB-842BAD2E31C4}"/>
              </a:ext>
            </a:extLst>
          </p:cNvPr>
          <p:cNvSpPr>
            <a:spLocks noGrp="1"/>
          </p:cNvSpPr>
          <p:nvPr>
            <p:ph type="body" sz="quarter" idx="13"/>
          </p:nvPr>
        </p:nvSpPr>
        <p:spPr>
          <a:xfrm>
            <a:off x="198038" y="6318090"/>
            <a:ext cx="1890821" cy="295927"/>
          </a:xfrm>
        </p:spPr>
        <p:txBody>
          <a:bodyPr/>
          <a:lstStyle/>
          <a:p>
            <a:r>
              <a:rPr lang="en-US" dirty="0"/>
              <a:t>Date: 1-07-2020</a:t>
            </a:r>
            <a:endParaRPr lang="en-IN" dirty="0"/>
          </a:p>
          <a:p>
            <a:endParaRPr lang="en-IN" dirty="0"/>
          </a:p>
        </p:txBody>
      </p:sp>
      <p:sp>
        <p:nvSpPr>
          <p:cNvPr id="4" name="Rectangle 2">
            <a:extLst>
              <a:ext uri="{FF2B5EF4-FFF2-40B4-BE49-F238E27FC236}">
                <a16:creationId xmlns:a16="http://schemas.microsoft.com/office/drawing/2014/main" id="{85EF3A12-8BEB-4487-A531-B84D78112676}"/>
              </a:ext>
            </a:extLst>
          </p:cNvPr>
          <p:cNvSpPr>
            <a:spLocks noChangeArrowheads="1"/>
          </p:cNvSpPr>
          <p:nvPr/>
        </p:nvSpPr>
        <p:spPr bwMode="auto">
          <a:xfrm>
            <a:off x="198038" y="1704485"/>
            <a:ext cx="8108882" cy="499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DICOM differs from other image formats in that it groups information into data sets. A DICOM file consists of a </a:t>
            </a:r>
            <a:r>
              <a:rPr kumimoji="0" lang="en-US" altLang="en-US" sz="1600" b="1" i="1"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header</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kumimoji="0" lang="en-US" altLang="en-US" sz="1600" b="1" i="1"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data sets</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all packed into a </a:t>
            </a:r>
            <a:r>
              <a:rPr kumimoji="0" lang="en-US" altLang="en-US" sz="1600" b="1" i="1"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single file </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07000"/>
              </a:lnSpc>
              <a:spcBef>
                <a:spcPts val="830"/>
              </a:spcBef>
              <a:spcAft>
                <a:spcPts val="83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b="1" i="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few packets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information in a DICOM image file constitute the “header.” It stores demographic information about the patient, acquisition parameters for the imaging study, image dimensions, matrix size, color space, and a host of additional non-intensity information required by the computer to correctly display the image. The header is followed by a single attribute (7FE0) that contains all the pixel intensity data for the image.</a:t>
            </a:r>
          </a:p>
          <a:p>
            <a:pPr marL="285750" indent="-285750">
              <a:lnSpc>
                <a:spcPct val="107000"/>
              </a:lnSpc>
              <a:spcBef>
                <a:spcPts val="830"/>
              </a:spcBef>
              <a:spcAft>
                <a:spcPts val="83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These data are stored as a long series of </a:t>
            </a:r>
            <a:r>
              <a:rPr lang="en-IN" sz="1600" b="1" i="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0s and 1s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can be reconstructed as the image by using the information from the header. This attribute may contain information regarding a single image, multiple frames of a study, or a cine loop, depending on the modality that has generated the image.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Bef>
                <a:spcPts val="830"/>
              </a:spcBef>
              <a:spcAft>
                <a:spcPts val="830"/>
              </a:spcAft>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header data information is encoded within the DICOM file so that it </a:t>
            </a:r>
            <a:r>
              <a:rPr lang="en-IN" sz="1600" b="1" i="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cannot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be </a:t>
            </a:r>
            <a:r>
              <a:rPr lang="en-IN" sz="1600" b="1" i="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accidentally separated from the image data</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the header is separated from the image data, the computer will not know which imaging study has been done or to whom it belongs and it will not be able to display the image correctly, leading to a potential medicolegal situation.</a:t>
            </a:r>
            <a:endParaRPr lang="en-IN"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6145" name="Picture 5">
            <a:hlinkClick r:id="rId2"/>
            <a:extLst>
              <a:ext uri="{FF2B5EF4-FFF2-40B4-BE49-F238E27FC236}">
                <a16:creationId xmlns:a16="http://schemas.microsoft.com/office/drawing/2014/main" id="{6F141408-0533-4B8B-B18C-4CA9EE1CD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499" y="1599725"/>
            <a:ext cx="3728611" cy="4910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hlinkClick r:id="rId2"/>
            <a:extLst>
              <a:ext uri="{FF2B5EF4-FFF2-40B4-BE49-F238E27FC236}">
                <a16:creationId xmlns:a16="http://schemas.microsoft.com/office/drawing/2014/main" id="{7E5FB61C-EC52-41EC-850B-BD7971068964}"/>
              </a:ext>
            </a:extLst>
          </p:cNvPr>
          <p:cNvSpPr>
            <a:spLocks noChangeArrowheads="1"/>
          </p:cNvSpPr>
          <p:nvPr/>
        </p:nvSpPr>
        <p:spPr bwMode="auto">
          <a:xfrm>
            <a:off x="0" y="6509950"/>
            <a:ext cx="219932" cy="276999"/>
          </a:xfrm>
          <a:prstGeom prst="rect">
            <a:avLst/>
          </a:prstGeom>
          <a:solidFill>
            <a:srgbClr val="FFFC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Google Shape;102;p16">
            <a:extLst>
              <a:ext uri="{FF2B5EF4-FFF2-40B4-BE49-F238E27FC236}">
                <a16:creationId xmlns:a16="http://schemas.microsoft.com/office/drawing/2014/main" id="{508920EB-4166-47E8-8D0B-050733438FFE}"/>
              </a:ext>
            </a:extLst>
          </p:cNvPr>
          <p:cNvPicPr preferRelativeResize="0"/>
          <p:nvPr/>
        </p:nvPicPr>
        <p:blipFill>
          <a:blip r:embed="rId4" cstate="print">
            <a:alphaModFix/>
          </a:blip>
          <a:stretch>
            <a:fillRect/>
          </a:stretch>
        </p:blipFill>
        <p:spPr>
          <a:xfrm>
            <a:off x="-1028" y="0"/>
            <a:ext cx="3471865" cy="1803833"/>
          </a:xfrm>
          <a:prstGeom prst="rect">
            <a:avLst/>
          </a:prstGeom>
          <a:noFill/>
          <a:ln>
            <a:noFill/>
          </a:ln>
        </p:spPr>
      </p:pic>
      <p:pic>
        <p:nvPicPr>
          <p:cNvPr id="9" name="Google Shape;101;p16">
            <a:extLst>
              <a:ext uri="{FF2B5EF4-FFF2-40B4-BE49-F238E27FC236}">
                <a16:creationId xmlns:a16="http://schemas.microsoft.com/office/drawing/2014/main" id="{092035BF-8018-4E5C-8E3E-44548EC6F9EC}"/>
              </a:ext>
            </a:extLst>
          </p:cNvPr>
          <p:cNvPicPr preferRelativeResize="0"/>
          <p:nvPr/>
        </p:nvPicPr>
        <p:blipFill>
          <a:blip r:embed="rId5" cstate="print">
            <a:alphaModFix/>
          </a:blip>
          <a:stretch>
            <a:fillRect/>
          </a:stretch>
        </p:blipFill>
        <p:spPr>
          <a:xfrm>
            <a:off x="9023632" y="115577"/>
            <a:ext cx="3144229" cy="981599"/>
          </a:xfrm>
          <a:prstGeom prst="rect">
            <a:avLst/>
          </a:prstGeom>
          <a:noFill/>
          <a:ln>
            <a:noFill/>
          </a:ln>
        </p:spPr>
      </p:pic>
      <p:sp>
        <p:nvSpPr>
          <p:cNvPr id="7" name="TextBox 6">
            <a:extLst>
              <a:ext uri="{FF2B5EF4-FFF2-40B4-BE49-F238E27FC236}">
                <a16:creationId xmlns:a16="http://schemas.microsoft.com/office/drawing/2014/main" id="{35AF32BF-5575-4231-BBB9-A4C1DFB7DDD1}"/>
              </a:ext>
            </a:extLst>
          </p:cNvPr>
          <p:cNvSpPr txBox="1"/>
          <p:nvPr/>
        </p:nvSpPr>
        <p:spPr>
          <a:xfrm>
            <a:off x="3471865" y="855677"/>
            <a:ext cx="5551767" cy="646331"/>
          </a:xfrm>
          <a:prstGeom prst="rect">
            <a:avLst/>
          </a:prstGeom>
          <a:noFill/>
        </p:spPr>
        <p:txBody>
          <a:bodyPr wrap="square" rtlCol="0">
            <a:spAutoFit/>
          </a:bodyPr>
          <a:lstStyle/>
          <a:p>
            <a:r>
              <a:rPr kumimoji="0" lang="en-US" altLang="en-US" sz="3600" b="1" i="0" strike="noStrike" cap="none" normalizeH="0" baseline="0" dirty="0">
                <a:ln>
                  <a:noFill/>
                </a:ln>
                <a:solidFill>
                  <a:schemeClr val="tx1"/>
                </a:solidFill>
                <a:effectLst/>
                <a:latin typeface="Sitka Display" panose="02000505000000020004" pitchFamily="2" charset="0"/>
                <a:ea typeface="Calibri" panose="020F0502020204030204" pitchFamily="34" charset="0"/>
                <a:cs typeface="Times New Roman" panose="02020603050405020304" pitchFamily="18" charset="0"/>
              </a:rPr>
              <a:t>PARTS OF DICOM IMAGES</a:t>
            </a:r>
            <a:endParaRPr kumimoji="0" lang="en-US" altLang="en-US" sz="3600" b="0" i="0" strike="noStrike" cap="none" normalizeH="0" baseline="0" dirty="0">
              <a:ln>
                <a:noFill/>
              </a:ln>
              <a:solidFill>
                <a:schemeClr val="tx1"/>
              </a:solidFill>
              <a:effectLst/>
              <a:latin typeface="Sitka Display" panose="02000505000000020004" pitchFamily="2"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9824C200-F778-48D4-8651-E9835318604D}"/>
              </a:ext>
            </a:extLst>
          </p:cNvPr>
          <p:cNvCxnSpPr>
            <a:cxnSpLocks/>
          </p:cNvCxnSpPr>
          <p:nvPr/>
        </p:nvCxnSpPr>
        <p:spPr>
          <a:xfrm flipV="1">
            <a:off x="3531765" y="1498833"/>
            <a:ext cx="5259897" cy="31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382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a:xfrm>
            <a:off x="198038" y="6318090"/>
            <a:ext cx="1773375" cy="295927"/>
          </a:xfrm>
        </p:spPr>
        <p:txBody>
          <a:bodyPr/>
          <a:lstStyle/>
          <a:p>
            <a:pPr marL="0" indent="0">
              <a:buNone/>
            </a:pPr>
            <a:r>
              <a:rPr lang="en-US" dirty="0"/>
              <a:t>Date: 1-07-2020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cstate="print">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dirty="0"/>
          </a:p>
        </p:txBody>
      </p:sp>
      <p:sp>
        <p:nvSpPr>
          <p:cNvPr id="5" name="CustomShape 3">
            <a:extLst>
              <a:ext uri="{FF2B5EF4-FFF2-40B4-BE49-F238E27FC236}">
                <a16:creationId xmlns:a16="http://schemas.microsoft.com/office/drawing/2014/main" id="{45AC4609-0FA1-4F2D-BA32-623616C52588}"/>
              </a:ext>
            </a:extLst>
          </p:cNvPr>
          <p:cNvSpPr/>
          <p:nvPr/>
        </p:nvSpPr>
        <p:spPr>
          <a:xfrm>
            <a:off x="474517" y="1290357"/>
            <a:ext cx="11242965" cy="4154750"/>
          </a:xfrm>
          <a:prstGeom prst="rect">
            <a:avLst/>
          </a:prstGeom>
          <a:noFill/>
          <a:ln>
            <a:noFill/>
          </a:ln>
        </p:spPr>
        <p:txBody>
          <a:bodyPr lIns="90000" tIns="45000" rIns="90000" bIns="45000" anchor="ctr"/>
          <a:lstStyle/>
          <a:p>
            <a:pPr algn="just">
              <a:lnSpc>
                <a:spcPct val="150000"/>
              </a:lnSpc>
            </a:pPr>
            <a:r>
              <a:rPr lang="en-IN" dirty="0">
                <a:latin typeface="Times New Roman" panose="02020603050405020304" pitchFamily="18" charset="0"/>
                <a:ea typeface="Trebuchet MS"/>
                <a:cs typeface="Times New Roman" panose="02020603050405020304" pitchFamily="18" charset="0"/>
              </a:rPr>
              <a:t>We have used a user friendly software called </a:t>
            </a:r>
            <a:r>
              <a:rPr lang="en-IN" dirty="0" err="1">
                <a:latin typeface="Times New Roman" panose="02020603050405020304" pitchFamily="18" charset="0"/>
                <a:ea typeface="Trebuchet MS"/>
                <a:cs typeface="Times New Roman" panose="02020603050405020304" pitchFamily="18" charset="0"/>
              </a:rPr>
              <a:t>Matlab</a:t>
            </a:r>
            <a:r>
              <a:rPr lang="en-IN" dirty="0">
                <a:latin typeface="Times New Roman" panose="02020603050405020304" pitchFamily="18" charset="0"/>
                <a:ea typeface="Trebuchet MS"/>
                <a:cs typeface="Times New Roman" panose="02020603050405020304" pitchFamily="18" charset="0"/>
              </a:rPr>
              <a:t> which is a great platform to code and handle images.</a:t>
            </a:r>
          </a:p>
          <a:p>
            <a:pPr algn="just">
              <a:lnSpc>
                <a:spcPct val="150000"/>
              </a:lnSpc>
            </a:pPr>
            <a:r>
              <a:rPr lang="en-IN" dirty="0">
                <a:latin typeface="Times New Roman" panose="02020603050405020304" pitchFamily="18" charset="0"/>
                <a:ea typeface="Trebuchet MS"/>
                <a:cs typeface="Times New Roman" panose="02020603050405020304" pitchFamily="18" charset="0"/>
              </a:rPr>
              <a:t>We have created a GUI using Matlab.so when the code for image encryption is executes it displays the screen which asks us for the option to choose the image that we wish to encrypt and encrypted image is displayed and there is also option provided to decrypt</a:t>
            </a:r>
            <a:r>
              <a:rPr lang="en-IN" dirty="0">
                <a:solidFill>
                  <a:srgbClr val="0033CC"/>
                </a:solidFill>
                <a:latin typeface="Times New Roman" panose="02020603050405020304" pitchFamily="18" charset="0"/>
                <a:ea typeface="Trebuchet MS"/>
                <a:cs typeface="Times New Roman" panose="02020603050405020304" pitchFamily="18" charset="0"/>
              </a:rPr>
              <a:t>.</a:t>
            </a:r>
          </a:p>
        </p:txBody>
      </p:sp>
      <p:sp>
        <p:nvSpPr>
          <p:cNvPr id="4" name="TextBox 3">
            <a:extLst>
              <a:ext uri="{FF2B5EF4-FFF2-40B4-BE49-F238E27FC236}">
                <a16:creationId xmlns:a16="http://schemas.microsoft.com/office/drawing/2014/main" id="{2E3E1448-EC76-4484-BD76-ECE285279935}"/>
              </a:ext>
            </a:extLst>
          </p:cNvPr>
          <p:cNvSpPr txBox="1"/>
          <p:nvPr/>
        </p:nvSpPr>
        <p:spPr>
          <a:xfrm>
            <a:off x="3926048" y="1228097"/>
            <a:ext cx="5176037" cy="584775"/>
          </a:xfrm>
          <a:prstGeom prst="rect">
            <a:avLst/>
          </a:prstGeom>
          <a:noFill/>
        </p:spPr>
        <p:txBody>
          <a:bodyPr wrap="square" rtlCol="0">
            <a:spAutoFit/>
          </a:bodyPr>
          <a:lstStyle/>
          <a:p>
            <a:r>
              <a:rPr lang="en-IN" sz="3200" b="1" dirty="0">
                <a:latin typeface="Sitka Display" panose="02000505000000020004" pitchFamily="2" charset="0"/>
              </a:rPr>
              <a:t>TECHNOLOGIES USED</a:t>
            </a:r>
          </a:p>
        </p:txBody>
      </p:sp>
      <p:cxnSp>
        <p:nvCxnSpPr>
          <p:cNvPr id="10" name="Straight Connector 9">
            <a:extLst>
              <a:ext uri="{FF2B5EF4-FFF2-40B4-BE49-F238E27FC236}">
                <a16:creationId xmlns:a16="http://schemas.microsoft.com/office/drawing/2014/main" id="{0CA7B1CF-557B-4C1C-BD73-C77AD7CB8B7E}"/>
              </a:ext>
            </a:extLst>
          </p:cNvPr>
          <p:cNvCxnSpPr/>
          <p:nvPr/>
        </p:nvCxnSpPr>
        <p:spPr>
          <a:xfrm>
            <a:off x="4035105" y="1812872"/>
            <a:ext cx="39344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179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a:xfrm>
            <a:off x="198038" y="6318090"/>
            <a:ext cx="1647540" cy="295927"/>
          </a:xfrm>
        </p:spPr>
        <p:txBody>
          <a:bodyPr/>
          <a:lstStyle/>
          <a:p>
            <a:pPr marL="0" indent="0">
              <a:buNone/>
            </a:pPr>
            <a:r>
              <a:rPr lang="en-US" dirty="0"/>
              <a:t>Date: 1-07-2020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cstate="print">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dirty="0"/>
          </a:p>
        </p:txBody>
      </p:sp>
      <p:sp>
        <p:nvSpPr>
          <p:cNvPr id="4" name="CustomShape 3">
            <a:extLst>
              <a:ext uri="{FF2B5EF4-FFF2-40B4-BE49-F238E27FC236}">
                <a16:creationId xmlns:a16="http://schemas.microsoft.com/office/drawing/2014/main" id="{0B800E6E-EA8E-47B9-B5F2-4494BE1FD899}"/>
              </a:ext>
            </a:extLst>
          </p:cNvPr>
          <p:cNvSpPr/>
          <p:nvPr/>
        </p:nvSpPr>
        <p:spPr>
          <a:xfrm>
            <a:off x="198038" y="2278469"/>
            <a:ext cx="11546549" cy="3939154"/>
          </a:xfrm>
          <a:prstGeom prst="rect">
            <a:avLst/>
          </a:prstGeom>
          <a:noFill/>
          <a:ln>
            <a:noFill/>
          </a:ln>
        </p:spPr>
        <p:txBody>
          <a:bodyPr lIns="90000" tIns="45000" rIns="90000" bIns="45000" anchor="ctr"/>
          <a:lstStyle/>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this project an effort has been made to transfer vital images in encrypted the unsecured network. A simple algorithm in the form of random key generation has been used and certain ideas like assigning special codes to images has been incorporated. DNA cryptography is even less well studied, but ramped up work in cryptography over the past several years has laid good groundwork for applying DNA methodologies to cryptography and steganography. Researches and studies are being carried out to identify a better and unbreakable cryptographic standard. A number of schemes have been proposed that offer some level of DNA cryptography, and are being explored At present, work in DNA cryptography is centered on using DNA sequences to encode binary data in some form or another. Though the field is extremely complex and current work is still in the developmental stages, there is a lot of hope that DNA computing will act as a good technique for Information Security.</a:t>
            </a:r>
          </a:p>
          <a:p>
            <a:pPr algn="just">
              <a:lnSpc>
                <a:spcPct val="100000"/>
              </a:lnSpc>
            </a:pPr>
            <a:endParaRPr lang="en-US" dirty="0"/>
          </a:p>
          <a:p>
            <a:pPr algn="just">
              <a:lnSpc>
                <a:spcPct val="100000"/>
              </a:lnSpc>
            </a:pPr>
            <a:endParaRPr lang="en-IN" dirty="0">
              <a:solidFill>
                <a:srgbClr val="0033CC"/>
              </a:solidFill>
              <a:latin typeface="Trebuchet MS"/>
              <a:ea typeface="Trebuchet MS"/>
            </a:endParaRPr>
          </a:p>
        </p:txBody>
      </p:sp>
      <p:sp>
        <p:nvSpPr>
          <p:cNvPr id="10" name="TextBox 9">
            <a:extLst>
              <a:ext uri="{FF2B5EF4-FFF2-40B4-BE49-F238E27FC236}">
                <a16:creationId xmlns:a16="http://schemas.microsoft.com/office/drawing/2014/main" id="{20869F50-D9A7-4ADA-A469-DBF273E33C90}"/>
              </a:ext>
            </a:extLst>
          </p:cNvPr>
          <p:cNvSpPr txBox="1"/>
          <p:nvPr/>
        </p:nvSpPr>
        <p:spPr>
          <a:xfrm>
            <a:off x="2768368" y="1199627"/>
            <a:ext cx="6255264" cy="769441"/>
          </a:xfrm>
          <a:prstGeom prst="rect">
            <a:avLst/>
          </a:prstGeom>
          <a:noFill/>
        </p:spPr>
        <p:txBody>
          <a:bodyPr wrap="square">
            <a:spAutoFit/>
          </a:bodyPr>
          <a:lstStyle/>
          <a:p>
            <a:pPr algn="r">
              <a:lnSpc>
                <a:spcPct val="100000"/>
              </a:lnSpc>
            </a:pPr>
            <a:r>
              <a:rPr lang="en-IN" sz="4400" b="1" dirty="0">
                <a:latin typeface="Sitka Display" panose="02000505000000020004" pitchFamily="2" charset="0"/>
                <a:ea typeface="Trebuchet MS"/>
              </a:rPr>
              <a:t>PROJECT OUTCOME</a:t>
            </a:r>
          </a:p>
        </p:txBody>
      </p:sp>
      <p:cxnSp>
        <p:nvCxnSpPr>
          <p:cNvPr id="5" name="Straight Connector 4">
            <a:extLst>
              <a:ext uri="{FF2B5EF4-FFF2-40B4-BE49-F238E27FC236}">
                <a16:creationId xmlns:a16="http://schemas.microsoft.com/office/drawing/2014/main" id="{46E30282-ADFC-4F20-B7DD-D456355544D8}"/>
              </a:ext>
            </a:extLst>
          </p:cNvPr>
          <p:cNvCxnSpPr/>
          <p:nvPr/>
        </p:nvCxnSpPr>
        <p:spPr>
          <a:xfrm>
            <a:off x="4085438" y="1904301"/>
            <a:ext cx="487947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71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a:xfrm>
            <a:off x="198038" y="6318090"/>
            <a:ext cx="1572039" cy="295927"/>
          </a:xfrm>
        </p:spPr>
        <p:txBody>
          <a:bodyPr/>
          <a:lstStyle/>
          <a:p>
            <a:pPr marL="0" indent="0">
              <a:buNone/>
            </a:pPr>
            <a:r>
              <a:rPr lang="en-US" dirty="0"/>
              <a:t>Date: 1-07-2020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cstate="print">
            <a:alphaModFix/>
          </a:blip>
          <a:stretch>
            <a:fillRect/>
          </a:stretch>
        </p:blipFill>
        <p:spPr>
          <a:xfrm>
            <a:off x="5067"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dirty="0"/>
          </a:p>
        </p:txBody>
      </p:sp>
      <p:sp>
        <p:nvSpPr>
          <p:cNvPr id="10" name="TextBox 9">
            <a:extLst>
              <a:ext uri="{FF2B5EF4-FFF2-40B4-BE49-F238E27FC236}">
                <a16:creationId xmlns:a16="http://schemas.microsoft.com/office/drawing/2014/main" id="{B3DBB934-1249-4DF7-A5A8-F66B6B8ED436}"/>
              </a:ext>
            </a:extLst>
          </p:cNvPr>
          <p:cNvSpPr txBox="1"/>
          <p:nvPr/>
        </p:nvSpPr>
        <p:spPr>
          <a:xfrm>
            <a:off x="3619945" y="1097176"/>
            <a:ext cx="4701934" cy="830997"/>
          </a:xfrm>
          <a:prstGeom prst="rect">
            <a:avLst/>
          </a:prstGeom>
          <a:noFill/>
        </p:spPr>
        <p:txBody>
          <a:bodyPr wrap="square">
            <a:spAutoFit/>
          </a:bodyPr>
          <a:lstStyle/>
          <a:p>
            <a:pPr algn="r">
              <a:lnSpc>
                <a:spcPct val="100000"/>
              </a:lnSpc>
            </a:pPr>
            <a:r>
              <a:rPr lang="en-IN" sz="4800" b="1" dirty="0">
                <a:latin typeface="Sitka Display" panose="02000505000000020004" pitchFamily="2" charset="0"/>
                <a:ea typeface="Trebuchet MS"/>
              </a:rPr>
              <a:t>PROJECT DEMO</a:t>
            </a:r>
          </a:p>
        </p:txBody>
      </p:sp>
      <p:sp>
        <p:nvSpPr>
          <p:cNvPr id="5" name="CustomShape 3">
            <a:extLst>
              <a:ext uri="{FF2B5EF4-FFF2-40B4-BE49-F238E27FC236}">
                <a16:creationId xmlns:a16="http://schemas.microsoft.com/office/drawing/2014/main" id="{BC758692-F1C9-4285-AAFC-DBF2555C49A6}"/>
              </a:ext>
            </a:extLst>
          </p:cNvPr>
          <p:cNvSpPr/>
          <p:nvPr/>
        </p:nvSpPr>
        <p:spPr>
          <a:xfrm>
            <a:off x="773005" y="1604978"/>
            <a:ext cx="10889406" cy="3953817"/>
          </a:xfrm>
          <a:prstGeom prst="rect">
            <a:avLst/>
          </a:prstGeom>
          <a:noFill/>
          <a:ln>
            <a:noFill/>
          </a:ln>
        </p:spPr>
        <p:txBody>
          <a:bodyPr lIns="90000" tIns="45000" rIns="90000" bIns="45000" anchor="ctr"/>
          <a:lstStyle/>
          <a:p>
            <a:pPr algn="just">
              <a:lnSpc>
                <a:spcPct val="100000"/>
              </a:lnSpc>
            </a:pPr>
            <a:endParaRPr lang="en-IN" dirty="0">
              <a:solidFill>
                <a:srgbClr val="0033CC"/>
              </a:solidFill>
              <a:latin typeface="Trebuchet MS"/>
              <a:ea typeface="Trebuchet MS"/>
            </a:endParaRPr>
          </a:p>
        </p:txBody>
      </p:sp>
      <p:cxnSp>
        <p:nvCxnSpPr>
          <p:cNvPr id="4" name="Straight Connector 3">
            <a:extLst>
              <a:ext uri="{FF2B5EF4-FFF2-40B4-BE49-F238E27FC236}">
                <a16:creationId xmlns:a16="http://schemas.microsoft.com/office/drawing/2014/main" id="{A01D9082-2589-4F6C-95DA-A8D6E01E58F5}"/>
              </a:ext>
            </a:extLst>
          </p:cNvPr>
          <p:cNvCxnSpPr>
            <a:cxnSpLocks/>
          </p:cNvCxnSpPr>
          <p:nvPr/>
        </p:nvCxnSpPr>
        <p:spPr>
          <a:xfrm>
            <a:off x="3899120" y="1903006"/>
            <a:ext cx="4462943"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AFC3DD89-BB2D-4665-A673-ED2C4EEE43DF}"/>
              </a:ext>
            </a:extLst>
          </p:cNvPr>
          <p:cNvPicPr>
            <a:picLocks noChangeAspect="1"/>
          </p:cNvPicPr>
          <p:nvPr/>
        </p:nvPicPr>
        <p:blipFill>
          <a:blip r:embed="rId4"/>
          <a:stretch>
            <a:fillRect/>
          </a:stretch>
        </p:blipFill>
        <p:spPr>
          <a:xfrm>
            <a:off x="5704323" y="2099136"/>
            <a:ext cx="3062995" cy="3787022"/>
          </a:xfrm>
          <a:prstGeom prst="rect">
            <a:avLst/>
          </a:prstGeom>
        </p:spPr>
      </p:pic>
      <p:pic>
        <p:nvPicPr>
          <p:cNvPr id="13" name="Picture 12">
            <a:extLst>
              <a:ext uri="{FF2B5EF4-FFF2-40B4-BE49-F238E27FC236}">
                <a16:creationId xmlns:a16="http://schemas.microsoft.com/office/drawing/2014/main" id="{4F0AC826-F668-49A2-8B9F-B6D8A3B989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6169" y="2504247"/>
            <a:ext cx="3282203" cy="3865597"/>
          </a:xfrm>
          <a:prstGeom prst="rect">
            <a:avLst/>
          </a:prstGeom>
        </p:spPr>
      </p:pic>
      <p:pic>
        <p:nvPicPr>
          <p:cNvPr id="17" name="Picture 16">
            <a:extLst>
              <a:ext uri="{FF2B5EF4-FFF2-40B4-BE49-F238E27FC236}">
                <a16:creationId xmlns:a16="http://schemas.microsoft.com/office/drawing/2014/main" id="{1A66525C-137A-4334-BD26-A152DBE2E1B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428" y="2034935"/>
            <a:ext cx="2417032" cy="3787025"/>
          </a:xfrm>
          <a:prstGeom prst="rect">
            <a:avLst/>
          </a:prstGeom>
        </p:spPr>
      </p:pic>
      <p:pic>
        <p:nvPicPr>
          <p:cNvPr id="7" name="Picture 6">
            <a:extLst>
              <a:ext uri="{FF2B5EF4-FFF2-40B4-BE49-F238E27FC236}">
                <a16:creationId xmlns:a16="http://schemas.microsoft.com/office/drawing/2014/main" id="{4D2C9F5F-0A1D-4508-A9F8-5BBEC4AEB526}"/>
              </a:ext>
            </a:extLst>
          </p:cNvPr>
          <p:cNvPicPr>
            <a:picLocks noChangeAspect="1"/>
          </p:cNvPicPr>
          <p:nvPr/>
        </p:nvPicPr>
        <p:blipFill>
          <a:blip r:embed="rId7"/>
          <a:stretch>
            <a:fillRect/>
          </a:stretch>
        </p:blipFill>
        <p:spPr>
          <a:xfrm>
            <a:off x="2708807" y="2709644"/>
            <a:ext cx="2827169" cy="3865597"/>
          </a:xfrm>
          <a:prstGeom prst="rect">
            <a:avLst/>
          </a:prstGeom>
        </p:spPr>
      </p:pic>
    </p:spTree>
    <p:extLst>
      <p:ext uri="{BB962C8B-B14F-4D97-AF65-F5344CB8AC3E}">
        <p14:creationId xmlns:p14="http://schemas.microsoft.com/office/powerpoint/2010/main" val="353809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a:xfrm>
            <a:off x="198038" y="6318090"/>
            <a:ext cx="1530094" cy="295927"/>
          </a:xfrm>
        </p:spPr>
        <p:txBody>
          <a:bodyPr/>
          <a:lstStyle/>
          <a:p>
            <a:pPr marL="0" indent="0">
              <a:buNone/>
            </a:pPr>
            <a:r>
              <a:rPr lang="en-US" dirty="0"/>
              <a:t>Date: 1-07-2020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cstate="print">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dirty="0"/>
          </a:p>
        </p:txBody>
      </p:sp>
      <p:sp>
        <p:nvSpPr>
          <p:cNvPr id="11" name="TextBox 10">
            <a:extLst>
              <a:ext uri="{FF2B5EF4-FFF2-40B4-BE49-F238E27FC236}">
                <a16:creationId xmlns:a16="http://schemas.microsoft.com/office/drawing/2014/main" id="{6D4E2B4B-E201-4F52-88FE-F06C7A43F046}"/>
              </a:ext>
            </a:extLst>
          </p:cNvPr>
          <p:cNvSpPr txBox="1"/>
          <p:nvPr/>
        </p:nvSpPr>
        <p:spPr>
          <a:xfrm>
            <a:off x="1291905" y="2351536"/>
            <a:ext cx="9034943" cy="1446550"/>
          </a:xfrm>
          <a:prstGeom prst="rect">
            <a:avLst/>
          </a:prstGeom>
          <a:noFill/>
        </p:spPr>
        <p:txBody>
          <a:bodyPr wrap="square">
            <a:spAutoFit/>
          </a:bodyPr>
          <a:lstStyle/>
          <a:p>
            <a:pPr algn="ctr"/>
            <a:r>
              <a:rPr lang="en-IN" sz="8800" b="0" i="1" cap="none" spc="0" dirty="0">
                <a:ln w="0"/>
                <a:effectLst>
                  <a:reflection blurRad="6350" stA="53000" endA="300" endPos="35500" dir="5400000" sy="-90000" algn="bl" rotWithShape="0"/>
                </a:effectLst>
                <a:latin typeface="Sitka Display" panose="02000505000000020004" pitchFamily="2" charset="0"/>
                <a:ea typeface="Trebuchet MS"/>
              </a:rPr>
              <a:t>Thank You</a:t>
            </a:r>
            <a:endParaRPr lang="en-IN" sz="88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207457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a:xfrm>
            <a:off x="198038" y="6318090"/>
            <a:ext cx="1844407" cy="295927"/>
          </a:xfrm>
        </p:spPr>
        <p:txBody>
          <a:bodyPr/>
          <a:lstStyle/>
          <a:p>
            <a:pPr marL="0" indent="0">
              <a:buNone/>
            </a:pPr>
            <a:r>
              <a:rPr lang="en-US" dirty="0"/>
              <a:t>Date: 1-07-2020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cstate="print">
            <a:alphaModFix/>
          </a:blip>
          <a:stretch>
            <a:fillRect/>
          </a:stretch>
        </p:blipFill>
        <p:spPr>
          <a:xfrm>
            <a:off x="9047771" y="250132"/>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dirty="0"/>
          </a:p>
        </p:txBody>
      </p:sp>
      <p:sp>
        <p:nvSpPr>
          <p:cNvPr id="13" name="CustomShape 3">
            <a:extLst>
              <a:ext uri="{FF2B5EF4-FFF2-40B4-BE49-F238E27FC236}">
                <a16:creationId xmlns:a16="http://schemas.microsoft.com/office/drawing/2014/main" id="{0E0ED8F5-FD20-458B-9BFC-BD808C7F2962}"/>
              </a:ext>
            </a:extLst>
          </p:cNvPr>
          <p:cNvSpPr/>
          <p:nvPr/>
        </p:nvSpPr>
        <p:spPr>
          <a:xfrm>
            <a:off x="692458" y="2512380"/>
            <a:ext cx="11301504" cy="3828659"/>
          </a:xfrm>
          <a:prstGeom prst="rect">
            <a:avLst/>
          </a:prstGeom>
          <a:noFill/>
          <a:ln>
            <a:noFill/>
          </a:ln>
        </p:spPr>
        <p:txBody>
          <a:bodyPr lIns="90000" tIns="45000" rIns="90000" bIns="45000" anchor="ctr"/>
          <a:lstStyle/>
          <a:p>
            <a:pPr algn="just">
              <a:lnSpc>
                <a:spcPct val="100000"/>
              </a:lnSpc>
            </a:pPr>
            <a:endParaRPr lang="en-IN" dirty="0">
              <a:solidFill>
                <a:srgbClr val="0033CC"/>
              </a:solidFill>
              <a:latin typeface="Trebuchet MS"/>
              <a:ea typeface="Trebuchet MS"/>
            </a:endParaRPr>
          </a:p>
        </p:txBody>
      </p:sp>
      <p:sp>
        <p:nvSpPr>
          <p:cNvPr id="3" name="TextBox 2">
            <a:extLst>
              <a:ext uri="{FF2B5EF4-FFF2-40B4-BE49-F238E27FC236}">
                <a16:creationId xmlns:a16="http://schemas.microsoft.com/office/drawing/2014/main" id="{45DBE124-FAD6-46C2-ADE0-5AEAE9392F9C}"/>
              </a:ext>
            </a:extLst>
          </p:cNvPr>
          <p:cNvSpPr txBox="1"/>
          <p:nvPr/>
        </p:nvSpPr>
        <p:spPr>
          <a:xfrm>
            <a:off x="1735164" y="1240392"/>
            <a:ext cx="8721669" cy="769441"/>
          </a:xfrm>
          <a:prstGeom prst="rect">
            <a:avLst/>
          </a:prstGeom>
          <a:noFill/>
        </p:spPr>
        <p:txBody>
          <a:bodyPr wrap="square" rtlCol="0">
            <a:spAutoFit/>
          </a:bodyPr>
          <a:lstStyle/>
          <a:p>
            <a:pPr algn="ctr"/>
            <a:r>
              <a:rPr lang="en-US" sz="4400" b="1" dirty="0">
                <a:latin typeface="Sitka Display" panose="02000505000000020004" pitchFamily="2" charset="0"/>
              </a:rPr>
              <a:t>ABSTRACT AND SCOPE</a:t>
            </a:r>
            <a:endParaRPr lang="en-IN" sz="4400" b="1" dirty="0">
              <a:latin typeface="Sitka Display" panose="02000505000000020004" pitchFamily="2" charset="0"/>
            </a:endParaRPr>
          </a:p>
        </p:txBody>
      </p:sp>
      <p:cxnSp>
        <p:nvCxnSpPr>
          <p:cNvPr id="7" name="Straight Connector 6">
            <a:extLst>
              <a:ext uri="{FF2B5EF4-FFF2-40B4-BE49-F238E27FC236}">
                <a16:creationId xmlns:a16="http://schemas.microsoft.com/office/drawing/2014/main" id="{84E67B48-BA65-4A60-B246-E5E6CFE1026A}"/>
              </a:ext>
            </a:extLst>
          </p:cNvPr>
          <p:cNvCxnSpPr>
            <a:cxnSpLocks/>
          </p:cNvCxnSpPr>
          <p:nvPr/>
        </p:nvCxnSpPr>
        <p:spPr>
          <a:xfrm>
            <a:off x="3331827" y="1929468"/>
            <a:ext cx="5528345"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0B73F29-35CA-4406-8B17-D1AEE3A1E48D}"/>
              </a:ext>
            </a:extLst>
          </p:cNvPr>
          <p:cNvSpPr txBox="1"/>
          <p:nvPr/>
        </p:nvSpPr>
        <p:spPr>
          <a:xfrm>
            <a:off x="772920" y="2009833"/>
            <a:ext cx="11140579" cy="4134465"/>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the world we are living in data are vulnerable and need utmost security when they are getting transferred.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Image which covers highest percentage of multimedia data, its  protection is at most important.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image encryption methodologies, the pixels of original images are either manipulated or information is laid inside the image using the image as a cover to protect the data from undesired receivers.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Scope of the project is to ponder on different ways of securing image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Being a part of this digital world security becomes the most toughest and important things to handle.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 the other hand hacking is also a growing domain which is used to track out a lot of information to solve a lot of digital criminal issues.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DNA molecules, having the capacity to store, process and transmit information, inspires the idea of DNA cryptography.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combination of the chemical characteristics of biological DNA sequences and classical cryptography ensures the non-vulnerable transmission of data.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paper we have reviewed the present state of art of DNA cryptography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spcAft>
                <a:spcPts val="800"/>
              </a:spcAft>
              <a:buFont typeface="Wingdings" panose="05000000000000000000" pitchFamily="2" charset="2"/>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While doing this project, I had done the literature review on the existing work which talks of different techniques for image encryption and also I have added a general introduction about cryptography and encryption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85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a:xfrm>
            <a:off x="198038" y="6318090"/>
            <a:ext cx="1613670" cy="295927"/>
          </a:xfrm>
        </p:spPr>
        <p:txBody>
          <a:bodyPr/>
          <a:lstStyle/>
          <a:p>
            <a:pPr marL="0" indent="0">
              <a:buNone/>
            </a:pPr>
            <a:r>
              <a:rPr lang="en-US" dirty="0"/>
              <a:t>Date: 1-07-2020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cstate="print">
            <a:alphaModFix/>
          </a:blip>
          <a:stretch>
            <a:fillRect/>
          </a:stretch>
        </p:blipFill>
        <p:spPr>
          <a:xfrm>
            <a:off x="8781742" y="203000"/>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dirty="0"/>
          </a:p>
        </p:txBody>
      </p:sp>
      <p:sp>
        <p:nvSpPr>
          <p:cNvPr id="5" name="CustomShape 3">
            <a:extLst>
              <a:ext uri="{FF2B5EF4-FFF2-40B4-BE49-F238E27FC236}">
                <a16:creationId xmlns:a16="http://schemas.microsoft.com/office/drawing/2014/main" id="{7F815F10-F04F-479A-A7EF-422AEAB1CC9F}"/>
              </a:ext>
            </a:extLst>
          </p:cNvPr>
          <p:cNvSpPr/>
          <p:nvPr/>
        </p:nvSpPr>
        <p:spPr>
          <a:xfrm>
            <a:off x="285226" y="1845665"/>
            <a:ext cx="11640745" cy="4546746"/>
          </a:xfrm>
          <a:prstGeom prst="rect">
            <a:avLst/>
          </a:prstGeom>
          <a:noFill/>
          <a:ln>
            <a:noFill/>
          </a:ln>
        </p:spPr>
        <p:txBody>
          <a:bodyPr lIns="90000" tIns="45000" rIns="90000" bIns="45000" anchor="ctr"/>
          <a:lstStyle/>
          <a:p>
            <a:pPr marL="342900" lvl="0" indent="-342900">
              <a:lnSpc>
                <a:spcPct val="150000"/>
              </a:lnSpc>
              <a:spcAft>
                <a:spcPts val="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methodologies of encryption in which components of DNA are used to hide plain text from unauthorized users in the network</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come under the study of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DNA cryptography</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50000"/>
              </a:lnSpc>
              <a:spcAft>
                <a:spcPts val="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DNA cryptography, the four chemical bases of DNA namely adenine (A), guanine (G), cytosine (C) and thymine (T) has so far majorly been used in addition to cryptographic algorithms but with advancement in the study of other components like Amino acids are also brought into the play.</a:t>
            </a:r>
          </a:p>
          <a:p>
            <a:pPr marL="342900" lvl="0" indent="-342900">
              <a:lnSpc>
                <a:spcPct val="150000"/>
              </a:lnSpc>
              <a:spcAft>
                <a:spcPts val="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Considering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‘ATGC’</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to be a code we can have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24 combinations</a:t>
            </a:r>
            <a:r>
              <a:rPr lang="en-IN" sz="14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of it like ‘CTAG’, ‘TAGC’ etc</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(4! = 24)</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Although among the 24 combinations only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8 are possible in a real life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occasion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as ‘A’ can combine only with ‘T’ and ‘C’ combines only with ‘G’</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following the properties of DNA . But, here we shall use all the 24 combinations to encrypt our data. This will increase the complexity of detecting patterns in the encrypted text.</a:t>
            </a:r>
          </a:p>
          <a:p>
            <a:pPr marL="342900" lvl="0" indent="-342900">
              <a:lnSpc>
                <a:spcPct val="150000"/>
              </a:lnSpc>
              <a:spcAft>
                <a:spcPts val="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capacity of carrying information is also more by an image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In image encryption methodologies, the pixels of original images are either manipulated of information is laid inside the image using the image as a cover to protect the data from undesired receivers . </a:t>
            </a:r>
          </a:p>
          <a:p>
            <a:pPr marL="342900" lvl="0" indent="-342900">
              <a:lnSpc>
                <a:spcPct val="150000"/>
              </a:lnSpc>
              <a:spcAft>
                <a:spcPts val="8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Image encryption enables passing of data over unsecured networks like the internet. Without the correct key, the correct decryption to retrieve the original is a major challenge to high-end super computers. Image encryption plays a vital role in securing the transmission of important </a:t>
            </a:r>
            <a:r>
              <a:rPr lang="en-IN" sz="1400" b="1" i="1" u="sng" dirty="0">
                <a:effectLst/>
                <a:latin typeface="Times New Roman" panose="02020603050405020304" pitchFamily="18" charset="0"/>
                <a:ea typeface="Calibri" panose="020F0502020204030204" pitchFamily="34" charset="0"/>
                <a:cs typeface="Times New Roman" panose="02020603050405020304" pitchFamily="18" charset="0"/>
              </a:rPr>
              <a:t>government document images, images of military, healthcare and other private images.</a:t>
            </a:r>
          </a:p>
          <a:p>
            <a:pPr marL="342900" lvl="0" indent="-342900">
              <a:lnSpc>
                <a:spcPct val="150000"/>
              </a:lnSpc>
              <a:spcAft>
                <a:spcPts val="800"/>
              </a:spcAft>
              <a:buFont typeface="Wingdings" panose="05000000000000000000" pitchFamily="2" charset="2"/>
              <a:buChar char=""/>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1BF82CF-261B-469C-9A80-346A40F45B50}"/>
              </a:ext>
            </a:extLst>
          </p:cNvPr>
          <p:cNvSpPr txBox="1"/>
          <p:nvPr/>
        </p:nvSpPr>
        <p:spPr>
          <a:xfrm>
            <a:off x="3053593" y="864066"/>
            <a:ext cx="5728149" cy="769441"/>
          </a:xfrm>
          <a:prstGeom prst="rect">
            <a:avLst/>
          </a:prstGeom>
          <a:noFill/>
        </p:spPr>
        <p:txBody>
          <a:bodyPr wrap="square">
            <a:spAutoFit/>
          </a:bodyPr>
          <a:lstStyle/>
          <a:p>
            <a:pPr algn="ctr"/>
            <a:r>
              <a:rPr lang="en-US" sz="4400" b="1" dirty="0">
                <a:latin typeface="Sitka Display" panose="02000505000000020004" pitchFamily="2" charset="0"/>
              </a:rPr>
              <a:t>  DESIGN APPROACH</a:t>
            </a:r>
            <a:endParaRPr lang="en-IN" sz="4400" b="1" dirty="0">
              <a:latin typeface="Sitka Display" panose="02000505000000020004" pitchFamily="2" charset="0"/>
            </a:endParaRPr>
          </a:p>
        </p:txBody>
      </p:sp>
      <p:cxnSp>
        <p:nvCxnSpPr>
          <p:cNvPr id="11" name="Straight Connector 10">
            <a:extLst>
              <a:ext uri="{FF2B5EF4-FFF2-40B4-BE49-F238E27FC236}">
                <a16:creationId xmlns:a16="http://schemas.microsoft.com/office/drawing/2014/main" id="{8B355C7D-6697-4B08-B133-738ACE968A31}"/>
              </a:ext>
            </a:extLst>
          </p:cNvPr>
          <p:cNvCxnSpPr/>
          <p:nvPr/>
        </p:nvCxnSpPr>
        <p:spPr>
          <a:xfrm>
            <a:off x="3626593" y="1562108"/>
            <a:ext cx="48127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656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a:xfrm>
            <a:off x="198038" y="6318090"/>
            <a:ext cx="1613670" cy="295927"/>
          </a:xfrm>
        </p:spPr>
        <p:txBody>
          <a:bodyPr/>
          <a:lstStyle/>
          <a:p>
            <a:pPr marL="0" indent="0">
              <a:buNone/>
            </a:pPr>
            <a:r>
              <a:rPr lang="en-US" dirty="0"/>
              <a:t>Date: 1-07-2020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cstate="print">
            <a:alphaModFix/>
          </a:blip>
          <a:stretch>
            <a:fillRect/>
          </a:stretch>
        </p:blipFill>
        <p:spPr>
          <a:xfrm>
            <a:off x="96005"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cstate="print">
            <a:alphaModFix/>
          </a:blip>
          <a:stretch>
            <a:fillRect/>
          </a:stretch>
        </p:blipFill>
        <p:spPr>
          <a:xfrm>
            <a:off x="8781742" y="203000"/>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CustomShape 3">
            <a:extLst>
              <a:ext uri="{FF2B5EF4-FFF2-40B4-BE49-F238E27FC236}">
                <a16:creationId xmlns:a16="http://schemas.microsoft.com/office/drawing/2014/main" id="{7F815F10-F04F-479A-A7EF-422AEAB1CC9F}"/>
              </a:ext>
            </a:extLst>
          </p:cNvPr>
          <p:cNvSpPr/>
          <p:nvPr/>
        </p:nvSpPr>
        <p:spPr>
          <a:xfrm>
            <a:off x="594805" y="2370338"/>
            <a:ext cx="10240154" cy="3873545"/>
          </a:xfrm>
          <a:prstGeom prst="rect">
            <a:avLst/>
          </a:prstGeom>
          <a:noFill/>
          <a:ln>
            <a:noFill/>
          </a:ln>
        </p:spPr>
        <p:txBody>
          <a:bodyPr lIns="90000" tIns="45000" rIns="90000" bIns="4500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33CC"/>
              </a:solidFill>
              <a:effectLst/>
              <a:uLnTx/>
              <a:uFillTx/>
              <a:latin typeface="Trebuchet MS"/>
              <a:ea typeface="Trebuchet MS"/>
              <a:cs typeface="+mn-cs"/>
            </a:endParaRPr>
          </a:p>
        </p:txBody>
      </p:sp>
      <p:sp>
        <p:nvSpPr>
          <p:cNvPr id="10" name="TextBox 9">
            <a:extLst>
              <a:ext uri="{FF2B5EF4-FFF2-40B4-BE49-F238E27FC236}">
                <a16:creationId xmlns:a16="http://schemas.microsoft.com/office/drawing/2014/main" id="{01BF82CF-261B-469C-9A80-346A40F45B50}"/>
              </a:ext>
            </a:extLst>
          </p:cNvPr>
          <p:cNvSpPr txBox="1"/>
          <p:nvPr/>
        </p:nvSpPr>
        <p:spPr>
          <a:xfrm>
            <a:off x="2894202" y="923733"/>
            <a:ext cx="5887540"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Sitka Display" panose="02000505000000020004" pitchFamily="2" charset="0"/>
                <a:ea typeface="+mn-ea"/>
                <a:cs typeface="+mn-cs"/>
              </a:rPr>
              <a:t>   DNA CRYPTOGRAPHY</a:t>
            </a:r>
            <a:endParaRPr kumimoji="0" lang="en-IN" sz="4400" b="1" i="0" u="none" strike="noStrike" kern="1200" cap="none" spc="0" normalizeH="0" baseline="0" noProof="0" dirty="0">
              <a:ln>
                <a:noFill/>
              </a:ln>
              <a:solidFill>
                <a:prstClr val="black"/>
              </a:solidFill>
              <a:effectLst/>
              <a:uLnTx/>
              <a:uFillTx/>
              <a:latin typeface="Sitka Display" panose="02000505000000020004" pitchFamily="2" charset="0"/>
              <a:ea typeface="+mn-ea"/>
              <a:cs typeface="+mn-cs"/>
            </a:endParaRPr>
          </a:p>
        </p:txBody>
      </p:sp>
      <p:cxnSp>
        <p:nvCxnSpPr>
          <p:cNvPr id="11" name="Straight Connector 10">
            <a:extLst>
              <a:ext uri="{FF2B5EF4-FFF2-40B4-BE49-F238E27FC236}">
                <a16:creationId xmlns:a16="http://schemas.microsoft.com/office/drawing/2014/main" id="{8B355C7D-6697-4B08-B133-738ACE968A31}"/>
              </a:ext>
            </a:extLst>
          </p:cNvPr>
          <p:cNvCxnSpPr>
            <a:cxnSpLocks/>
          </p:cNvCxnSpPr>
          <p:nvPr/>
        </p:nvCxnSpPr>
        <p:spPr>
          <a:xfrm>
            <a:off x="3649211" y="1693174"/>
            <a:ext cx="5047624"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0044ACC2-EADF-4C7E-BC2C-B9D324D7A9F6}"/>
              </a:ext>
            </a:extLst>
          </p:cNvPr>
          <p:cNvSpPr txBox="1"/>
          <p:nvPr/>
        </p:nvSpPr>
        <p:spPr>
          <a:xfrm>
            <a:off x="198037" y="1822167"/>
            <a:ext cx="11727933" cy="4361515"/>
          </a:xfrm>
          <a:prstGeom prst="rect">
            <a:avLst/>
          </a:prstGeom>
          <a:noFill/>
        </p:spPr>
        <p:txBody>
          <a:bodyPr wrap="square" rtlCol="0">
            <a:spAutoFit/>
          </a:bodyPr>
          <a:lstStyle/>
          <a:p>
            <a:pPr fontAlgn="base">
              <a:lnSpc>
                <a:spcPct val="150000"/>
              </a:lnSpc>
              <a:buSzPts val="1000"/>
              <a:tabLst>
                <a:tab pos="457200" algn="l"/>
              </a:tabLst>
            </a:pP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DNA Cryptology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combines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cryptology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modern biotechnology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DNA Cryptography can be defined as a hiding data in terms of DNA Sequence</a:t>
            </a:r>
          </a:p>
          <a:p>
            <a:pPr marL="342900" lvl="0" indent="-342900" fontAlgn="base">
              <a:lnSpc>
                <a:spcPct val="150000"/>
              </a:lnSpc>
              <a:spcAft>
                <a:spcPts val="0"/>
              </a:spcAft>
              <a:buSzPts val="1000"/>
              <a:buFont typeface="Wingdings" panose="05000000000000000000" pitchFamily="2"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DNA Cryptography is one of the rapidly evolving technologies in the world.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Wingdings" panose="05000000000000000000" pitchFamily="2"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Adelman showed the world how it can be used to solve complex problems like directed Hamilton path problem</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 (for example </a:t>
            </a:r>
            <a:r>
              <a:rPr lang="en-IN" sz="1400" b="1" i="1" dirty="0">
                <a:solidFill>
                  <a:srgbClr val="EC4E2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Travelling Salesman problem</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Hence user can design and implement more complex Crypto 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Wingdings" panose="05000000000000000000" pitchFamily="2"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It brings forward new hope to break unbreakable algorithms. This is because DNA computing offers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more speed, minimal storage and power requirements.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Wingdings" panose="05000000000000000000" pitchFamily="2"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DNA stores memory at a density of about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1 bit/nm3</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where conventional storage media requires 1012 nm3/bit.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Wingdings" panose="05000000000000000000" pitchFamily="2" charset="2"/>
              <a:buChar char=""/>
              <a:tabLst>
                <a:tab pos="457200" algn="l"/>
              </a:tabLst>
            </a:pP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No power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is required for DNA computing while the computation is taking place.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buSzPts val="1000"/>
              <a:buFont typeface="Wingdings" panose="05000000000000000000" pitchFamily="2"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Surprisingly,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one gram of DNA contains 1021 DNA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bases which is equivalent to 108 TB of data. Hence can store all the data in the world in a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few milligrams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So, how do encode data in a DNA strand which is mainly made, up of 4 nitrogenous bases namely: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0"/>
              </a:spcAft>
              <a:tabLst>
                <a:tab pos="457200" algn="l"/>
              </a:tabLst>
            </a:pPr>
            <a:r>
              <a:rPr lang="en-IN" sz="1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Adenine (A)</a:t>
            </a:r>
            <a:r>
              <a:rPr lang="en-IN" sz="1400" i="1" dirty="0">
                <a:latin typeface="Calibri" panose="020F0502020204030204" pitchFamily="34" charset="0"/>
                <a:ea typeface="Times New Roman" panose="02020603050405020304" pitchFamily="18" charset="0"/>
                <a:cs typeface="Times New Roman" panose="02020603050405020304" pitchFamily="18" charset="0"/>
              </a:rPr>
              <a:t>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Thymine (T)</a:t>
            </a:r>
            <a:r>
              <a:rPr lang="en-IN" sz="1400" b="1" i="1" dirty="0">
                <a:latin typeface="Calibri" panose="020F0502020204030204" pitchFamily="34" charset="0"/>
                <a:ea typeface="Times New Roman" panose="02020603050405020304" pitchFamily="18" charset="0"/>
                <a:cs typeface="Times New Roman" panose="02020603050405020304" pitchFamily="18" charset="0"/>
              </a:rPr>
              <a:t>   </a:t>
            </a:r>
            <a:r>
              <a:rPr lang="en-IN" sz="1400" b="1" i="1" u="sng" dirty="0">
                <a:latin typeface="Calibri" panose="020F0502020204030204" pitchFamily="34" charset="0"/>
                <a:ea typeface="Times New Roman" panose="02020603050405020304" pitchFamily="18" charset="0"/>
                <a:cs typeface="Times New Roman" panose="02020603050405020304" pitchFamily="18" charset="0"/>
              </a:rPr>
              <a:t>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Cytosine (C)</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b="1" i="1" u="sng" dirty="0">
                <a:effectLst/>
                <a:latin typeface="Times New Roman" panose="02020603050405020304" pitchFamily="18" charset="0"/>
                <a:ea typeface="Times New Roman" panose="02020603050405020304" pitchFamily="18" charset="0"/>
                <a:cs typeface="Times New Roman" panose="02020603050405020304" pitchFamily="18" charset="0"/>
              </a:rPr>
              <a:t>Guanine (G)</a:t>
            </a:r>
            <a:endParaRPr lang="en-IN" sz="1400" b="1" i="1" u="sng"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Aft>
                <a:spcPts val="75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 easiest way to encode is to represent these four units as four figures:</a:t>
            </a:r>
          </a:p>
          <a:p>
            <a:pPr fontAlgn="base">
              <a:lnSpc>
                <a:spcPct val="150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A(0) –00</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T(1) –01</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C(2)–10</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G(3)–11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07E9CB7-6CE2-4400-AAA5-5F599E474433}"/>
              </a:ext>
            </a:extLst>
          </p:cNvPr>
          <p:cNvCxnSpPr>
            <a:cxnSpLocks/>
          </p:cNvCxnSpPr>
          <p:nvPr/>
        </p:nvCxnSpPr>
        <p:spPr>
          <a:xfrm>
            <a:off x="3380763" y="1693174"/>
            <a:ext cx="26844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723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4C786-63FB-4F87-B340-A0FB5D565E3E}"/>
              </a:ext>
            </a:extLst>
          </p:cNvPr>
          <p:cNvSpPr>
            <a:spLocks noGrp="1"/>
          </p:cNvSpPr>
          <p:nvPr>
            <p:ph type="body" sz="quarter" idx="13"/>
          </p:nvPr>
        </p:nvSpPr>
        <p:spPr>
          <a:xfrm>
            <a:off x="198038" y="6318090"/>
            <a:ext cx="1625169" cy="295927"/>
          </a:xfrm>
        </p:spPr>
        <p:txBody>
          <a:bodyPr/>
          <a:lstStyle/>
          <a:p>
            <a:pPr marL="0" indent="0">
              <a:buNone/>
            </a:pPr>
            <a:r>
              <a:rPr lang="en-US" dirty="0"/>
              <a:t>Date: 1-07-2020</a:t>
            </a:r>
            <a:endParaRPr lang="en-IN" dirty="0"/>
          </a:p>
        </p:txBody>
      </p:sp>
      <p:sp>
        <p:nvSpPr>
          <p:cNvPr id="4" name="Rectangle 1">
            <a:extLst>
              <a:ext uri="{FF2B5EF4-FFF2-40B4-BE49-F238E27FC236}">
                <a16:creationId xmlns:a16="http://schemas.microsoft.com/office/drawing/2014/main" id="{E6A4B212-8C00-4FFE-A61A-8163099954B7}"/>
              </a:ext>
            </a:extLst>
          </p:cNvPr>
          <p:cNvSpPr>
            <a:spLocks noChangeArrowheads="1"/>
          </p:cNvSpPr>
          <p:nvPr/>
        </p:nvSpPr>
        <p:spPr bwMode="auto">
          <a:xfrm>
            <a:off x="75501" y="1810458"/>
            <a:ext cx="12116499"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Let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 be the message and K be the key</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Ciphertext is obtained by finding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 xor K = C</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User can again obtain the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Encoded </a:t>
            </a:r>
            <a:r>
              <a:rPr kumimoji="0" lang="en-US" altLang="en-US" sz="1600" b="1" i="1"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message</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by doing: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 xor K = M xor K xor K= M</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Hence, get our original message.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steps involved in implementing it is: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message</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the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OTP key</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are converted to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ASCII bits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pP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Zero Padding</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added</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 the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message</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the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order to make the size of their binary codes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even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message and the key are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XORed together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XOR output is represented in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DNA bases format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This is our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enciphered text.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decryption process involves the following processes and hence it is also prone to eavesdropping: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All the DNA bases are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transformed into bits.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These bits are then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XORed with the OTP key bits</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 reproduce the original plain text.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text so obtained in binary format is then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converted into a sequence of ASCII characters</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Instead of storing data as a sequence of 0s and 1s, storing them as a sequence of nitrogenous bases enables us to store a lot of data in a </a:t>
            </a:r>
            <a:r>
              <a:rPr kumimoji="0" lang="en-US" altLang="en-US" sz="1600" b="1" i="1"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small area.</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0CFD610-E903-4212-9BE7-7674195EBF29}"/>
              </a:ext>
            </a:extLst>
          </p:cNvPr>
          <p:cNvSpPr txBox="1"/>
          <p:nvPr/>
        </p:nvSpPr>
        <p:spPr>
          <a:xfrm>
            <a:off x="3471865" y="822121"/>
            <a:ext cx="5479188" cy="1138773"/>
          </a:xfrm>
          <a:prstGeom prst="rect">
            <a:avLst/>
          </a:prstGeom>
          <a:noFill/>
        </p:spPr>
        <p:txBody>
          <a:bodyPr wrap="square" rtlCol="0">
            <a:spAutoFit/>
          </a:bodyPr>
          <a:lstStyle/>
          <a:p>
            <a:pPr algn="ctr"/>
            <a:r>
              <a:rPr lang="en-IN" sz="4400" b="1" dirty="0">
                <a:latin typeface="Sitka Display" panose="02000505000000020004" pitchFamily="2" charset="0"/>
              </a:rPr>
              <a:t>XOR ONE TIME PAD</a:t>
            </a:r>
          </a:p>
          <a:p>
            <a:endParaRPr lang="en-IN" sz="2400" b="1" u="sng" dirty="0">
              <a:latin typeface="Sitka Display" panose="02000505000000020004" pitchFamily="2" charset="0"/>
            </a:endParaRPr>
          </a:p>
        </p:txBody>
      </p:sp>
      <p:pic>
        <p:nvPicPr>
          <p:cNvPr id="6" name="Google Shape;102;p16">
            <a:extLst>
              <a:ext uri="{FF2B5EF4-FFF2-40B4-BE49-F238E27FC236}">
                <a16:creationId xmlns:a16="http://schemas.microsoft.com/office/drawing/2014/main" id="{255218D4-AAA0-4457-96DF-E5704A294169}"/>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7" name="Google Shape;101;p16">
            <a:extLst>
              <a:ext uri="{FF2B5EF4-FFF2-40B4-BE49-F238E27FC236}">
                <a16:creationId xmlns:a16="http://schemas.microsoft.com/office/drawing/2014/main" id="{2E826019-2298-4002-AB68-C50812B211EA}"/>
              </a:ext>
            </a:extLst>
          </p:cNvPr>
          <p:cNvPicPr preferRelativeResize="0"/>
          <p:nvPr/>
        </p:nvPicPr>
        <p:blipFill>
          <a:blip r:embed="rId3" cstate="print">
            <a:alphaModFix/>
          </a:blip>
          <a:stretch>
            <a:fillRect/>
          </a:stretch>
        </p:blipFill>
        <p:spPr>
          <a:xfrm>
            <a:off x="8781742" y="203000"/>
            <a:ext cx="3144229" cy="981599"/>
          </a:xfrm>
          <a:prstGeom prst="rect">
            <a:avLst/>
          </a:prstGeom>
          <a:noFill/>
          <a:ln>
            <a:noFill/>
          </a:ln>
        </p:spPr>
      </p:pic>
      <p:cxnSp>
        <p:nvCxnSpPr>
          <p:cNvPr id="9" name="Straight Connector 8">
            <a:extLst>
              <a:ext uri="{FF2B5EF4-FFF2-40B4-BE49-F238E27FC236}">
                <a16:creationId xmlns:a16="http://schemas.microsoft.com/office/drawing/2014/main" id="{F4A5B3AC-BE49-4CDD-BD61-6ACEE530E97A}"/>
              </a:ext>
            </a:extLst>
          </p:cNvPr>
          <p:cNvCxnSpPr>
            <a:cxnSpLocks/>
          </p:cNvCxnSpPr>
          <p:nvPr/>
        </p:nvCxnSpPr>
        <p:spPr>
          <a:xfrm>
            <a:off x="3741490" y="1535185"/>
            <a:ext cx="4899171"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4D6ADAD-278A-4E32-9267-02ED0507A203}"/>
              </a:ext>
            </a:extLst>
          </p:cNvPr>
          <p:cNvSpPr txBox="1"/>
          <p:nvPr/>
        </p:nvSpPr>
        <p:spPr>
          <a:xfrm>
            <a:off x="11613477" y="6439131"/>
            <a:ext cx="503022" cy="307777"/>
          </a:xfrm>
          <a:prstGeom prst="rect">
            <a:avLst/>
          </a:prstGeom>
          <a:noFill/>
        </p:spPr>
        <p:txBody>
          <a:bodyPr wrap="square" rtlCol="0">
            <a:spAutoFit/>
          </a:bodyPr>
          <a:lstStyle/>
          <a:p>
            <a:r>
              <a:rPr lang="en-IN" sz="1400" dirty="0">
                <a:solidFill>
                  <a:schemeClr val="bg1">
                    <a:lumMod val="50000"/>
                  </a:schemeClr>
                </a:solidFill>
              </a:rPr>
              <a:t>5</a:t>
            </a:r>
          </a:p>
        </p:txBody>
      </p:sp>
    </p:spTree>
    <p:extLst>
      <p:ext uri="{BB962C8B-B14F-4D97-AF65-F5344CB8AC3E}">
        <p14:creationId xmlns:p14="http://schemas.microsoft.com/office/powerpoint/2010/main" val="49515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04031F-CC58-434A-9241-186DE5533D1C}"/>
              </a:ext>
            </a:extLst>
          </p:cNvPr>
          <p:cNvSpPr>
            <a:spLocks noGrp="1"/>
          </p:cNvSpPr>
          <p:nvPr>
            <p:ph type="body" sz="quarter" idx="13"/>
          </p:nvPr>
        </p:nvSpPr>
        <p:spPr>
          <a:xfrm>
            <a:off x="198038" y="6318090"/>
            <a:ext cx="1379092" cy="295927"/>
          </a:xfrm>
        </p:spPr>
        <p:txBody>
          <a:bodyPr/>
          <a:lstStyle/>
          <a:p>
            <a:pPr marL="0" indent="0">
              <a:buNone/>
            </a:pPr>
            <a:r>
              <a:rPr lang="en-US" dirty="0"/>
              <a:t>Date: 1-07-2020</a:t>
            </a:r>
            <a:endParaRPr lang="en-IN" dirty="0"/>
          </a:p>
        </p:txBody>
      </p:sp>
      <p:sp>
        <p:nvSpPr>
          <p:cNvPr id="5" name="TextBox 4">
            <a:extLst>
              <a:ext uri="{FF2B5EF4-FFF2-40B4-BE49-F238E27FC236}">
                <a16:creationId xmlns:a16="http://schemas.microsoft.com/office/drawing/2014/main" id="{5A0F682F-EBDD-4967-82E7-269DF1680B06}"/>
              </a:ext>
            </a:extLst>
          </p:cNvPr>
          <p:cNvSpPr txBox="1"/>
          <p:nvPr/>
        </p:nvSpPr>
        <p:spPr>
          <a:xfrm>
            <a:off x="107323" y="1636205"/>
            <a:ext cx="11977353" cy="3746154"/>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1:</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 sequence S</a:t>
            </a:r>
            <a:r>
              <a:rPr kumimoji="0" lang="en-US" altLang="en-US" sz="1600" b="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(one-time pad), which contains random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 number of bits</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distributed to both sender and          	               	     receiver in advance. These bits are used for encryption of the plaintext. The variable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represents the number of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unused bits</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S. 	     Initially,</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 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2:</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plaintext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represented by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which contains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bits</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such that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&lt; L</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Each bit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(where, i = 1,......, N) is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XOR</a:t>
            </a:r>
            <a:r>
              <a:rPr kumimoji="0" lang="en-US" altLang="en-US" sz="1600" b="1" i="1"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with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600" b="1" i="1" u="sng"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R-L+i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generate the encrypted cipher bit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where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mbria Math" panose="020405030504060302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3:</a:t>
            </a:r>
            <a:r>
              <a:rPr kumimoji="0" lang="en-US" altLang="en-US" sz="1600" b="1"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used bits</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destroyed</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from the source pad sequence 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4:</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cipher sequence C = C1 , C2,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Cn is generated after encrypting all the bits of P</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5:</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decrypt the cipher text the receiver again performs XOR using each bit of cipher sequence</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the pad 		     	     sequence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generate the plaintext bit</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i.e.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mbria Math" panose="020405030504060302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6" name="Text Placeholder 1">
            <a:extLst>
              <a:ext uri="{FF2B5EF4-FFF2-40B4-BE49-F238E27FC236}">
                <a16:creationId xmlns:a16="http://schemas.microsoft.com/office/drawing/2014/main" id="{71505516-D8DB-418E-9AB7-A0C6D12F035B}"/>
              </a:ext>
            </a:extLst>
          </p:cNvPr>
          <p:cNvSpPr txBox="1">
            <a:spLocks/>
          </p:cNvSpPr>
          <p:nvPr/>
        </p:nvSpPr>
        <p:spPr>
          <a:xfrm>
            <a:off x="198039" y="6318090"/>
            <a:ext cx="800252" cy="2959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333"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graphicFrame>
        <p:nvGraphicFramePr>
          <p:cNvPr id="7" name="Table 6">
            <a:extLst>
              <a:ext uri="{FF2B5EF4-FFF2-40B4-BE49-F238E27FC236}">
                <a16:creationId xmlns:a16="http://schemas.microsoft.com/office/drawing/2014/main" id="{BBDDCCF1-A330-4003-A280-30F9D84AF94E}"/>
              </a:ext>
            </a:extLst>
          </p:cNvPr>
          <p:cNvGraphicFramePr>
            <a:graphicFrameLocks noGrp="1"/>
          </p:cNvGraphicFramePr>
          <p:nvPr>
            <p:extLst>
              <p:ext uri="{D42A27DB-BD31-4B8C-83A1-F6EECF244321}">
                <p14:modId xmlns:p14="http://schemas.microsoft.com/office/powerpoint/2010/main" val="1794457338"/>
              </p:ext>
            </p:extLst>
          </p:nvPr>
        </p:nvGraphicFramePr>
        <p:xfrm>
          <a:off x="6308521" y="4613945"/>
          <a:ext cx="5536734" cy="2244055"/>
        </p:xfrm>
        <a:graphic>
          <a:graphicData uri="http://schemas.openxmlformats.org/drawingml/2006/table">
            <a:tbl>
              <a:tblPr firstRow="1" firstCol="1" bandRow="1">
                <a:tableStyleId>{5C22544A-7EE6-4342-B048-85BDC9FD1C3A}</a:tableStyleId>
              </a:tblPr>
              <a:tblGrid>
                <a:gridCol w="1845401">
                  <a:extLst>
                    <a:ext uri="{9D8B030D-6E8A-4147-A177-3AD203B41FA5}">
                      <a16:colId xmlns:a16="http://schemas.microsoft.com/office/drawing/2014/main" val="2820508011"/>
                    </a:ext>
                  </a:extLst>
                </a:gridCol>
                <a:gridCol w="1845401">
                  <a:extLst>
                    <a:ext uri="{9D8B030D-6E8A-4147-A177-3AD203B41FA5}">
                      <a16:colId xmlns:a16="http://schemas.microsoft.com/office/drawing/2014/main" val="2243161933"/>
                    </a:ext>
                  </a:extLst>
                </a:gridCol>
                <a:gridCol w="1845932">
                  <a:extLst>
                    <a:ext uri="{9D8B030D-6E8A-4147-A177-3AD203B41FA5}">
                      <a16:colId xmlns:a16="http://schemas.microsoft.com/office/drawing/2014/main" val="2751845426"/>
                    </a:ext>
                  </a:extLst>
                </a:gridCol>
              </a:tblGrid>
              <a:tr h="448811">
                <a:tc>
                  <a:txBody>
                    <a:bodyPr/>
                    <a:lstStyle/>
                    <a:p>
                      <a:pPr marL="457200" algn="ctr">
                        <a:lnSpc>
                          <a:spcPct val="150000"/>
                        </a:lnSpc>
                        <a:spcAft>
                          <a:spcPts val="0"/>
                        </a:spcAft>
                      </a:pPr>
                      <a:r>
                        <a:rPr lang="en-IN" sz="2000" u="sng" dirty="0">
                          <a:effectLst/>
                        </a:rPr>
                        <a:t>Pi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u="sng" dirty="0">
                          <a:effectLst/>
                        </a:rPr>
                        <a:t>Ki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u="sng" dirty="0">
                          <a:effectLst/>
                        </a:rPr>
                        <a:t>Ci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6370073"/>
                  </a:ext>
                </a:extLst>
              </a:tr>
              <a:tr h="448811">
                <a:tc>
                  <a:txBody>
                    <a:bodyPr/>
                    <a:lstStyle/>
                    <a:p>
                      <a:pPr marL="457200" algn="ctr">
                        <a:lnSpc>
                          <a:spcPct val="150000"/>
                        </a:lnSpc>
                        <a:spcAft>
                          <a:spcPts val="0"/>
                        </a:spcAft>
                      </a:pPr>
                      <a:r>
                        <a:rPr lang="en-IN" sz="20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0335271"/>
                  </a:ext>
                </a:extLst>
              </a:tr>
              <a:tr h="448811">
                <a:tc>
                  <a:txBody>
                    <a:bodyPr/>
                    <a:lstStyle/>
                    <a:p>
                      <a:pPr marL="457200" algn="ctr">
                        <a:lnSpc>
                          <a:spcPct val="150000"/>
                        </a:lnSpc>
                        <a:spcAft>
                          <a:spcPts val="0"/>
                        </a:spcAft>
                      </a:pPr>
                      <a:r>
                        <a:rPr lang="en-IN" sz="20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3911928"/>
                  </a:ext>
                </a:extLst>
              </a:tr>
              <a:tr h="448811">
                <a:tc>
                  <a:txBody>
                    <a:bodyPr/>
                    <a:lstStyle/>
                    <a:p>
                      <a:pPr marL="457200" algn="ctr">
                        <a:lnSpc>
                          <a:spcPct val="150000"/>
                        </a:lnSpc>
                        <a:spcAft>
                          <a:spcPts val="0"/>
                        </a:spcAft>
                      </a:pPr>
                      <a:r>
                        <a:rPr lang="en-IN" sz="20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5548715"/>
                  </a:ext>
                </a:extLst>
              </a:tr>
              <a:tr h="448811">
                <a:tc>
                  <a:txBody>
                    <a:bodyPr/>
                    <a:lstStyle/>
                    <a:p>
                      <a:pPr marL="457200" algn="ctr">
                        <a:lnSpc>
                          <a:spcPct val="150000"/>
                        </a:lnSpc>
                        <a:spcAft>
                          <a:spcPts val="0"/>
                        </a:spcAft>
                      </a:pPr>
                      <a:r>
                        <a:rPr lang="en-IN" sz="20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IN" sz="20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8898877"/>
                  </a:ext>
                </a:extLst>
              </a:tr>
            </a:tbl>
          </a:graphicData>
        </a:graphic>
      </p:graphicFrame>
      <p:pic>
        <p:nvPicPr>
          <p:cNvPr id="10" name="Google Shape;102;p16">
            <a:extLst>
              <a:ext uri="{FF2B5EF4-FFF2-40B4-BE49-F238E27FC236}">
                <a16:creationId xmlns:a16="http://schemas.microsoft.com/office/drawing/2014/main" id="{483015D7-3310-4888-B606-58F44132FB63}"/>
              </a:ext>
            </a:extLst>
          </p:cNvPr>
          <p:cNvPicPr preferRelativeResize="0"/>
          <p:nvPr/>
        </p:nvPicPr>
        <p:blipFill>
          <a:blip r:embed="rId2" cstate="print">
            <a:alphaModFix/>
          </a:blip>
          <a:stretch>
            <a:fillRect/>
          </a:stretch>
        </p:blipFill>
        <p:spPr>
          <a:xfrm>
            <a:off x="16609" y="0"/>
            <a:ext cx="3471865" cy="1803833"/>
          </a:xfrm>
          <a:prstGeom prst="rect">
            <a:avLst/>
          </a:prstGeom>
          <a:noFill/>
          <a:ln>
            <a:noFill/>
          </a:ln>
        </p:spPr>
      </p:pic>
      <p:pic>
        <p:nvPicPr>
          <p:cNvPr id="11" name="Google Shape;101;p16">
            <a:extLst>
              <a:ext uri="{FF2B5EF4-FFF2-40B4-BE49-F238E27FC236}">
                <a16:creationId xmlns:a16="http://schemas.microsoft.com/office/drawing/2014/main" id="{559B2435-6EDA-45E0-A372-3239510A079B}"/>
              </a:ext>
            </a:extLst>
          </p:cNvPr>
          <p:cNvPicPr preferRelativeResize="0"/>
          <p:nvPr/>
        </p:nvPicPr>
        <p:blipFill>
          <a:blip r:embed="rId3" cstate="print">
            <a:alphaModFix/>
          </a:blip>
          <a:stretch>
            <a:fillRect/>
          </a:stretch>
        </p:blipFill>
        <p:spPr>
          <a:xfrm>
            <a:off x="8781742" y="203000"/>
            <a:ext cx="3144229" cy="981599"/>
          </a:xfrm>
          <a:prstGeom prst="rect">
            <a:avLst/>
          </a:prstGeom>
          <a:noFill/>
          <a:ln>
            <a:noFill/>
          </a:ln>
        </p:spPr>
      </p:pic>
      <p:sp>
        <p:nvSpPr>
          <p:cNvPr id="12" name="TextBox 11">
            <a:extLst>
              <a:ext uri="{FF2B5EF4-FFF2-40B4-BE49-F238E27FC236}">
                <a16:creationId xmlns:a16="http://schemas.microsoft.com/office/drawing/2014/main" id="{B87C0897-D48A-4AD0-8776-7F8A4AA9DFF3}"/>
              </a:ext>
            </a:extLst>
          </p:cNvPr>
          <p:cNvSpPr txBox="1"/>
          <p:nvPr/>
        </p:nvSpPr>
        <p:spPr>
          <a:xfrm>
            <a:off x="3410259" y="662731"/>
            <a:ext cx="5293269" cy="769441"/>
          </a:xfrm>
          <a:prstGeom prst="rect">
            <a:avLst/>
          </a:prstGeom>
          <a:noFill/>
        </p:spPr>
        <p:txBody>
          <a:bodyPr wrap="square" rtlCol="0">
            <a:spAutoFit/>
          </a:bodyPr>
          <a:lstStyle/>
          <a:p>
            <a:pPr algn="ctr"/>
            <a:r>
              <a:rPr lang="en-IN" sz="4400" b="1" dirty="0">
                <a:latin typeface="Sitka Display" panose="02000505000000020004" pitchFamily="2" charset="0"/>
              </a:rPr>
              <a:t>XOR ONE TIME PAD</a:t>
            </a:r>
          </a:p>
        </p:txBody>
      </p:sp>
      <p:cxnSp>
        <p:nvCxnSpPr>
          <p:cNvPr id="16" name="Straight Connector 15">
            <a:extLst>
              <a:ext uri="{FF2B5EF4-FFF2-40B4-BE49-F238E27FC236}">
                <a16:creationId xmlns:a16="http://schemas.microsoft.com/office/drawing/2014/main" id="{BD5D3F13-1606-41CA-9D9A-F6599AD492F3}"/>
              </a:ext>
            </a:extLst>
          </p:cNvPr>
          <p:cNvCxnSpPr>
            <a:cxnSpLocks/>
          </p:cNvCxnSpPr>
          <p:nvPr/>
        </p:nvCxnSpPr>
        <p:spPr>
          <a:xfrm>
            <a:off x="3573711" y="1415393"/>
            <a:ext cx="491594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774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9E606C-B1BF-4673-BCBD-16BB49D79610}"/>
              </a:ext>
            </a:extLst>
          </p:cNvPr>
          <p:cNvSpPr>
            <a:spLocks noGrp="1"/>
          </p:cNvSpPr>
          <p:nvPr>
            <p:ph type="body" sz="quarter" idx="13"/>
          </p:nvPr>
        </p:nvSpPr>
        <p:spPr>
          <a:xfrm>
            <a:off x="198038" y="6318090"/>
            <a:ext cx="1827315" cy="295927"/>
          </a:xfrm>
        </p:spPr>
        <p:txBody>
          <a:bodyPr/>
          <a:lstStyle/>
          <a:p>
            <a:r>
              <a:rPr lang="en-US" dirty="0"/>
              <a:t>Date: 1-07-2020</a:t>
            </a:r>
            <a:endParaRPr lang="en-IN" dirty="0"/>
          </a:p>
          <a:p>
            <a:endParaRPr lang="en-IN" dirty="0"/>
          </a:p>
        </p:txBody>
      </p:sp>
      <p:sp>
        <p:nvSpPr>
          <p:cNvPr id="4" name="Rectangle 3">
            <a:extLst>
              <a:ext uri="{FF2B5EF4-FFF2-40B4-BE49-F238E27FC236}">
                <a16:creationId xmlns:a16="http://schemas.microsoft.com/office/drawing/2014/main" id="{55B0BD13-E54A-4608-B789-F611948E209B}"/>
              </a:ext>
            </a:extLst>
          </p:cNvPr>
          <p:cNvSpPr>
            <a:spLocks noChangeArrowheads="1"/>
          </p:cNvSpPr>
          <p:nvPr/>
        </p:nvSpPr>
        <p:spPr bwMode="auto">
          <a:xfrm>
            <a:off x="3392043" y="-1786855"/>
            <a:ext cx="10435810" cy="28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8E10EEF5-746B-4022-83A4-C3CEF2E76023}"/>
              </a:ext>
            </a:extLst>
          </p:cNvPr>
          <p:cNvSpPr>
            <a:spLocks noChangeArrowheads="1"/>
          </p:cNvSpPr>
          <p:nvPr/>
        </p:nvSpPr>
        <p:spPr bwMode="auto">
          <a:xfrm>
            <a:off x="3392043" y="4833019"/>
            <a:ext cx="10435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6" name="Rectangle 5">
            <a:extLst>
              <a:ext uri="{FF2B5EF4-FFF2-40B4-BE49-F238E27FC236}">
                <a16:creationId xmlns:a16="http://schemas.microsoft.com/office/drawing/2014/main" id="{8E6C7364-1489-4A2E-8A12-AE57A668215D}"/>
              </a:ext>
            </a:extLst>
          </p:cNvPr>
          <p:cNvSpPr>
            <a:spLocks noChangeArrowheads="1"/>
          </p:cNvSpPr>
          <p:nvPr/>
        </p:nvSpPr>
        <p:spPr bwMode="auto">
          <a:xfrm>
            <a:off x="3392043" y="12862594"/>
            <a:ext cx="10435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3E35342A-0833-464A-B374-2FC0AF6E7F80}"/>
              </a:ext>
            </a:extLst>
          </p:cNvPr>
          <p:cNvSpPr txBox="1"/>
          <p:nvPr/>
        </p:nvSpPr>
        <p:spPr>
          <a:xfrm>
            <a:off x="16609" y="2532544"/>
            <a:ext cx="6008176" cy="3785652"/>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Step 1:</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n bits of the plaintext are encoded in the form of DNA</a:t>
            </a:r>
          </a:p>
          <a:p>
            <a:r>
              <a:rPr lang="en-US" sz="1600" dirty="0">
                <a:latin typeface="Times New Roman" panose="02020603050405020304" pitchFamily="18" charset="0"/>
                <a:cs typeface="Times New Roman" panose="02020603050405020304" pitchFamily="18" charset="0"/>
              </a:rPr>
              <a:t>              sequences and using appropriate </a:t>
            </a:r>
            <a:r>
              <a:rPr lang="en-US" sz="1600" b="1" i="1" u="sng" dirty="0">
                <a:latin typeface="Times New Roman" panose="02020603050405020304" pitchFamily="18" charset="0"/>
                <a:cs typeface="Times New Roman" panose="02020603050405020304" pitchFamily="18" charset="0"/>
              </a:rPr>
              <a:t>linking sequences the</a:t>
            </a:r>
          </a:p>
          <a:p>
            <a:r>
              <a:rPr lang="en-US" sz="1600" b="1" i="1" dirty="0">
                <a:latin typeface="Times New Roman" panose="02020603050405020304" pitchFamily="18" charset="0"/>
                <a:cs typeface="Times New Roman" panose="02020603050405020304" pitchFamily="18" charset="0"/>
              </a:rPr>
              <a:t>             </a:t>
            </a:r>
            <a:r>
              <a:rPr lang="en-US" sz="1600" b="1" i="1" u="sng" dirty="0">
                <a:latin typeface="Times New Roman" panose="02020603050405020304" pitchFamily="18" charset="0"/>
                <a:cs typeface="Times New Roman" panose="02020603050405020304" pitchFamily="18" charset="0"/>
              </a:rPr>
              <a:t> scaffold strand </a:t>
            </a:r>
            <a:r>
              <a:rPr lang="en-US" sz="1600" dirty="0">
                <a:latin typeface="Times New Roman" panose="02020603050405020304" pitchFamily="18" charset="0"/>
                <a:cs typeface="Times New Roman" panose="02020603050405020304" pitchFamily="18" charset="0"/>
              </a:rPr>
              <a:t>a1,a2 … … an is generated. </a:t>
            </a:r>
          </a:p>
          <a:p>
            <a:r>
              <a:rPr lang="en-US" sz="1600" b="1" u="sng" dirty="0">
                <a:latin typeface="Times New Roman" panose="02020603050405020304" pitchFamily="18" charset="0"/>
                <a:cs typeface="Times New Roman" panose="02020603050405020304" pitchFamily="18" charset="0"/>
              </a:rPr>
              <a:t>Step 2:</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further portion of the scaffold strand </a:t>
            </a:r>
            <a:r>
              <a:rPr lang="en-US" sz="1600" b="1" i="1" u="sng" dirty="0">
                <a:latin typeface="Times New Roman" panose="02020603050405020304" pitchFamily="18" charset="0"/>
                <a:cs typeface="Times New Roman" panose="02020603050405020304" pitchFamily="18" charset="0"/>
              </a:rPr>
              <a:t>a1’ + a2’+ … an’ +</a:t>
            </a:r>
          </a:p>
          <a:p>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can be formed using arbitrary inputs which is actually the</a:t>
            </a:r>
          </a:p>
          <a:p>
            <a:r>
              <a:rPr lang="en-US" sz="1600" dirty="0">
                <a:latin typeface="Times New Roman" panose="02020603050405020304" pitchFamily="18" charset="0"/>
                <a:cs typeface="Times New Roman" panose="02020603050405020304" pitchFamily="18" charset="0"/>
              </a:rPr>
              <a:t>             one-time pad of the scheme. </a:t>
            </a:r>
          </a:p>
          <a:p>
            <a:r>
              <a:rPr lang="en-US" sz="1600" b="1" u="sng" dirty="0">
                <a:latin typeface="Times New Roman" panose="02020603050405020304" pitchFamily="18" charset="0"/>
                <a:cs typeface="Times New Roman" panose="02020603050405020304" pitchFamily="18" charset="0"/>
              </a:rPr>
              <a:t>Step 3:</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input assembly ,the </a:t>
            </a:r>
            <a:r>
              <a:rPr lang="en-US" sz="1600" b="1" i="1" u="sng" dirty="0">
                <a:latin typeface="Times New Roman" panose="02020603050405020304" pitchFamily="18" charset="0"/>
                <a:cs typeface="Times New Roman" panose="02020603050405020304" pitchFamily="18" charset="0"/>
              </a:rPr>
              <a:t>tile structure</a:t>
            </a:r>
            <a:r>
              <a:rPr lang="en-US" sz="1600" dirty="0">
                <a:latin typeface="Times New Roman" panose="02020603050405020304" pitchFamily="18" charset="0"/>
                <a:cs typeface="Times New Roman" panose="02020603050405020304" pitchFamily="18" charset="0"/>
              </a:rPr>
              <a:t> is formed by</a:t>
            </a:r>
          </a:p>
          <a:p>
            <a:r>
              <a:rPr lang="en-US" sz="1600" dirty="0">
                <a:latin typeface="Times New Roman" panose="02020603050405020304" pitchFamily="18" charset="0"/>
                <a:cs typeface="Times New Roman" panose="02020603050405020304" pitchFamily="18" charset="0"/>
              </a:rPr>
              <a:t>              using the two types of input scaffold strands.</a:t>
            </a:r>
          </a:p>
          <a:p>
            <a:r>
              <a:rPr lang="en-US" sz="1600" b="1" u="sng" dirty="0">
                <a:latin typeface="Times New Roman" panose="02020603050405020304" pitchFamily="18" charset="0"/>
                <a:cs typeface="Times New Roman" panose="02020603050405020304" pitchFamily="18" charset="0"/>
              </a:rPr>
              <a:t>Step 4:</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 opening for hybridization of a single output tile is created</a:t>
            </a:r>
          </a:p>
          <a:p>
            <a:r>
              <a:rPr lang="en-US" sz="1600" dirty="0">
                <a:latin typeface="Times New Roman" panose="02020603050405020304" pitchFamily="18" charset="0"/>
                <a:cs typeface="Times New Roman" panose="02020603050405020304" pitchFamily="18" charset="0"/>
              </a:rPr>
              <a:t>             by the input assembly because of the un-complemented sticky</a:t>
            </a:r>
          </a:p>
          <a:p>
            <a:r>
              <a:rPr lang="en-US" sz="1600" dirty="0">
                <a:latin typeface="Times New Roman" panose="02020603050405020304" pitchFamily="18" charset="0"/>
                <a:cs typeface="Times New Roman" panose="02020603050405020304" pitchFamily="18" charset="0"/>
              </a:rPr>
              <a:t>             ends. After the introduction of the output tiles (i.e. encoded</a:t>
            </a:r>
          </a:p>
          <a:p>
            <a:r>
              <a:rPr lang="en-US" sz="1600" dirty="0">
                <a:latin typeface="Times New Roman" panose="02020603050405020304" pitchFamily="18" charset="0"/>
                <a:cs typeface="Times New Roman" panose="02020603050405020304" pitchFamily="18" charset="0"/>
              </a:rPr>
              <a:t>             ciphertext) because of the self-assembly of DNA tiles, it can</a:t>
            </a:r>
          </a:p>
          <a:p>
            <a:r>
              <a:rPr lang="en-US" sz="1600" dirty="0">
                <a:latin typeface="Times New Roman" panose="02020603050405020304" pitchFamily="18" charset="0"/>
                <a:cs typeface="Times New Roman" panose="02020603050405020304" pitchFamily="18" charset="0"/>
              </a:rPr>
              <a:t>             attach to the desired sticky ends. </a:t>
            </a:r>
          </a:p>
          <a:p>
            <a:r>
              <a:rPr lang="en-US" sz="1600" b="1" u="sng" dirty="0">
                <a:latin typeface="Times New Roman" panose="02020603050405020304" pitchFamily="18" charset="0"/>
                <a:cs typeface="Times New Roman" panose="02020603050405020304" pitchFamily="18" charset="0"/>
              </a:rPr>
              <a:t>Step 5:</a:t>
            </a:r>
            <a:r>
              <a:rPr lang="en-US" sz="1600" b="1" dirty="0">
                <a:latin typeface="Times New Roman" panose="02020603050405020304" pitchFamily="18" charset="0"/>
                <a:cs typeface="Times New Roman" panose="02020603050405020304" pitchFamily="18" charset="0"/>
              </a:rPr>
              <a:t> </a:t>
            </a:r>
            <a:r>
              <a:rPr lang="en-US" sz="1600" b="1" i="1" u="sng" dirty="0">
                <a:latin typeface="Times New Roman" panose="02020603050405020304" pitchFamily="18" charset="0"/>
                <a:cs typeface="Times New Roman" panose="02020603050405020304" pitchFamily="18" charset="0"/>
              </a:rPr>
              <a:t>Reporter strand </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R=a1a2 … an. a1’a2’ … an’.b1b2..bn  </a:t>
            </a:r>
          </a:p>
          <a:p>
            <a:r>
              <a:rPr lang="en-US" sz="1600" dirty="0">
                <a:latin typeface="Times New Roman" panose="02020603050405020304" pitchFamily="18" charset="0"/>
                <a:cs typeface="Times New Roman" panose="02020603050405020304" pitchFamily="18" charset="0"/>
              </a:rPr>
              <a:t>             where </a:t>
            </a:r>
            <a:r>
              <a:rPr lang="en-US" sz="1600" b="1" i="1" u="sng" dirty="0">
                <a:latin typeface="Times New Roman" panose="02020603050405020304" pitchFamily="18" charset="0"/>
                <a:cs typeface="Times New Roman" panose="02020603050405020304" pitchFamily="18" charset="0"/>
              </a:rPr>
              <a:t>bi= ai ⊕ ai’</a:t>
            </a:r>
            <a:endParaRPr lang="en-IN" sz="1600" b="1" i="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22D9017-AAB5-4879-844C-7EC7E8A942C2}"/>
              </a:ext>
            </a:extLst>
          </p:cNvPr>
          <p:cNvSpPr txBox="1"/>
          <p:nvPr/>
        </p:nvSpPr>
        <p:spPr>
          <a:xfrm>
            <a:off x="6053160" y="1132161"/>
            <a:ext cx="6097422" cy="3293209"/>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Step 6: </a:t>
            </a:r>
            <a:r>
              <a:rPr lang="en-US" sz="1600" dirty="0">
                <a:latin typeface="Times New Roman" panose="02020603050405020304" pitchFamily="18" charset="0"/>
                <a:cs typeface="Times New Roman" panose="02020603050405020304" pitchFamily="18" charset="0"/>
              </a:rPr>
              <a:t>The reporter strand contains </a:t>
            </a:r>
            <a:r>
              <a:rPr lang="en-US" sz="1600" b="1" i="1" u="sng" dirty="0">
                <a:latin typeface="Times New Roman" panose="02020603050405020304" pitchFamily="18" charset="0"/>
                <a:cs typeface="Times New Roman" panose="02020603050405020304" pitchFamily="18" charset="0"/>
              </a:rPr>
              <a:t>three domains</a:t>
            </a:r>
            <a:r>
              <a:rPr lang="en-US" sz="1600" dirty="0">
                <a:latin typeface="Times New Roman" panose="02020603050405020304" pitchFamily="18" charset="0"/>
                <a:cs typeface="Times New Roman" panose="02020603050405020304" pitchFamily="18" charset="0"/>
              </a:rPr>
              <a:t>. The first domain</a:t>
            </a:r>
          </a:p>
          <a:p>
            <a:r>
              <a:rPr lang="en-US" sz="1600" dirty="0">
                <a:latin typeface="Times New Roman" panose="02020603050405020304" pitchFamily="18" charset="0"/>
                <a:cs typeface="Times New Roman" panose="02020603050405020304" pitchFamily="18" charset="0"/>
              </a:rPr>
              <a:t>             (a1a2…an) encodes the </a:t>
            </a:r>
            <a:r>
              <a:rPr lang="en-US" sz="1600" b="1" i="1" u="sng" dirty="0">
                <a:latin typeface="Times New Roman" panose="02020603050405020304" pitchFamily="18" charset="0"/>
                <a:cs typeface="Times New Roman" panose="02020603050405020304" pitchFamily="18" charset="0"/>
              </a:rPr>
              <a:t>input plaintext</a:t>
            </a:r>
            <a:r>
              <a:rPr lang="en-US" sz="1600" dirty="0">
                <a:latin typeface="Times New Roman" panose="02020603050405020304" pitchFamily="18" charset="0"/>
                <a:cs typeface="Times New Roman" panose="02020603050405020304" pitchFamily="18" charset="0"/>
              </a:rPr>
              <a:t>, the second domain</a:t>
            </a:r>
          </a:p>
          <a:p>
            <a:r>
              <a:rPr lang="en-US" sz="1600" dirty="0">
                <a:latin typeface="Times New Roman" panose="02020603050405020304" pitchFamily="18" charset="0"/>
                <a:cs typeface="Times New Roman" panose="02020603050405020304" pitchFamily="18" charset="0"/>
              </a:rPr>
              <a:t>             (a1’a2’…an’) encodes </a:t>
            </a:r>
            <a:r>
              <a:rPr lang="en-US" sz="1600" b="1" i="1" u="sng" dirty="0">
                <a:latin typeface="Times New Roman" panose="02020603050405020304" pitchFamily="18" charset="0"/>
                <a:cs typeface="Times New Roman" panose="02020603050405020304" pitchFamily="18" charset="0"/>
              </a:rPr>
              <a:t>one-time pad </a:t>
            </a:r>
            <a:r>
              <a:rPr lang="en-US" sz="1600" dirty="0">
                <a:latin typeface="Times New Roman" panose="02020603050405020304" pitchFamily="18" charset="0"/>
                <a:cs typeface="Times New Roman" panose="02020603050405020304" pitchFamily="18" charset="0"/>
              </a:rPr>
              <a:t>(key) and the third domain</a:t>
            </a:r>
          </a:p>
          <a:p>
            <a:r>
              <a:rPr lang="en-US" sz="1600" dirty="0">
                <a:latin typeface="Times New Roman" panose="02020603050405020304" pitchFamily="18" charset="0"/>
                <a:cs typeface="Times New Roman" panose="02020603050405020304" pitchFamily="18" charset="0"/>
              </a:rPr>
              <a:t>             (b1b2..bn) represents the </a:t>
            </a:r>
            <a:r>
              <a:rPr lang="en-US" sz="1600" b="1" i="1" u="sng" dirty="0">
                <a:latin typeface="Times New Roman" panose="02020603050405020304" pitchFamily="18" charset="0"/>
                <a:cs typeface="Times New Roman" panose="02020603050405020304" pitchFamily="18" charset="0"/>
              </a:rPr>
              <a:t>ciphertext</a:t>
            </a:r>
            <a:r>
              <a:rPr lang="en-US" sz="1600" dirty="0">
                <a:latin typeface="Times New Roman" panose="02020603050405020304" pitchFamily="18" charset="0"/>
                <a:cs typeface="Times New Roman" panose="02020603050405020304" pitchFamily="18" charset="0"/>
              </a:rPr>
              <a:t>. If a restriction site is</a:t>
            </a:r>
          </a:p>
          <a:p>
            <a:r>
              <a:rPr lang="en-US" sz="1600" dirty="0">
                <a:latin typeface="Times New Roman" panose="02020603050405020304" pitchFamily="18" charset="0"/>
                <a:cs typeface="Times New Roman" panose="02020603050405020304" pitchFamily="18" charset="0"/>
              </a:rPr>
              <a:t>             encoded between the second and third domain, the ciphertext</a:t>
            </a:r>
          </a:p>
          <a:p>
            <a:r>
              <a:rPr lang="en-US" sz="1600" dirty="0">
                <a:latin typeface="Times New Roman" panose="02020603050405020304" pitchFamily="18" charset="0"/>
                <a:cs typeface="Times New Roman" panose="02020603050405020304" pitchFamily="18" charset="0"/>
              </a:rPr>
              <a:t>             can be recovered from the reporter sequence</a:t>
            </a:r>
          </a:p>
          <a:p>
            <a:r>
              <a:rPr lang="en-US" sz="1600" b="1" u="sng" dirty="0">
                <a:latin typeface="Times New Roman" panose="02020603050405020304" pitchFamily="18" charset="0"/>
                <a:cs typeface="Times New Roman" panose="02020603050405020304" pitchFamily="18" charset="0"/>
              </a:rPr>
              <a:t>Step 7:</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According to the principle of the Vernam cipher, the same key n </a:t>
            </a:r>
          </a:p>
          <a:p>
            <a:r>
              <a:rPr lang="en-US" sz="1600" dirty="0">
                <a:latin typeface="Times New Roman" panose="02020603050405020304" pitchFamily="18" charset="0"/>
                <a:cs typeface="Times New Roman" panose="02020603050405020304" pitchFamily="18" charset="0"/>
              </a:rPr>
              <a:t>             sequence (a1’a2’…an’) is used for decryption. The plaintext can</a:t>
            </a:r>
          </a:p>
          <a:p>
            <a:r>
              <a:rPr lang="en-US" sz="1600" dirty="0">
                <a:latin typeface="Times New Roman" panose="02020603050405020304" pitchFamily="18" charset="0"/>
                <a:cs typeface="Times New Roman" panose="02020603050405020304" pitchFamily="18" charset="0"/>
              </a:rPr>
              <a:t>             be recovered by using scaffold strands representing ciphertext</a:t>
            </a:r>
          </a:p>
          <a:p>
            <a:r>
              <a:rPr lang="en-US" sz="1600" dirty="0">
                <a:latin typeface="Times New Roman" panose="02020603050405020304" pitchFamily="18" charset="0"/>
                <a:cs typeface="Times New Roman" panose="02020603050405020304" pitchFamily="18" charset="0"/>
              </a:rPr>
              <a:t>             (b1b2..bn) and key sequence as input assembly. The intended</a:t>
            </a:r>
          </a:p>
          <a:p>
            <a:r>
              <a:rPr lang="en-US" sz="1600" dirty="0">
                <a:latin typeface="Times New Roman" panose="02020603050405020304" pitchFamily="18" charset="0"/>
                <a:cs typeface="Times New Roman" panose="02020603050405020304" pitchFamily="18" charset="0"/>
              </a:rPr>
              <a:t>              output is, </a:t>
            </a:r>
            <a:r>
              <a:rPr lang="en-US" sz="1600" b="1" i="1" u="sng" dirty="0">
                <a:latin typeface="Times New Roman" panose="02020603050405020304" pitchFamily="18" charset="0"/>
                <a:cs typeface="Times New Roman" panose="02020603050405020304" pitchFamily="18" charset="0"/>
              </a:rPr>
              <a:t>ai= bi ⊕ ai’</a:t>
            </a:r>
          </a:p>
          <a:p>
            <a:r>
              <a:rPr lang="en-US" sz="1600" b="1" u="sng" dirty="0">
                <a:latin typeface="Times New Roman" panose="02020603050405020304" pitchFamily="18" charset="0"/>
                <a:cs typeface="Times New Roman" panose="02020603050405020304" pitchFamily="18" charset="0"/>
              </a:rPr>
              <a:t>Step 8:</a:t>
            </a:r>
            <a:r>
              <a:rPr lang="en-US" sz="1600" dirty="0">
                <a:latin typeface="Times New Roman" panose="02020603050405020304" pitchFamily="18" charset="0"/>
                <a:cs typeface="Times New Roman" panose="02020603050405020304" pitchFamily="18" charset="0"/>
              </a:rPr>
              <a:t> After self-assembly of DNA tiling, the </a:t>
            </a:r>
            <a:r>
              <a:rPr lang="en-US" sz="1600" b="1" i="1" u="sng" dirty="0">
                <a:latin typeface="Times New Roman" panose="02020603050405020304" pitchFamily="18" charset="0"/>
                <a:cs typeface="Times New Roman" panose="02020603050405020304" pitchFamily="18" charset="0"/>
              </a:rPr>
              <a:t>reporter strand , + is  </a:t>
            </a:r>
          </a:p>
          <a:p>
            <a:r>
              <a:rPr lang="en-US" sz="1600" dirty="0">
                <a:latin typeface="Times New Roman" panose="02020603050405020304" pitchFamily="18" charset="0"/>
                <a:cs typeface="Times New Roman" panose="02020603050405020304" pitchFamily="18" charset="0"/>
              </a:rPr>
              <a:t>             </a:t>
            </a:r>
            <a:r>
              <a:rPr lang="en-US" sz="1600" b="1" i="1" u="sng" dirty="0">
                <a:latin typeface="Times New Roman" panose="02020603050405020304" pitchFamily="18" charset="0"/>
                <a:cs typeface="Times New Roman" panose="02020603050405020304" pitchFamily="18" charset="0"/>
              </a:rPr>
              <a:t>recovered</a:t>
            </a:r>
            <a:r>
              <a:rPr lang="en-US" sz="1600" dirty="0">
                <a:latin typeface="Times New Roman" panose="02020603050405020304" pitchFamily="18" charset="0"/>
                <a:cs typeface="Times New Roman" panose="02020603050405020304" pitchFamily="18" charset="0"/>
              </a:rPr>
              <a:t>. R’=a1a2 … an. a1’a2’ … an’.b1b2..bn </a:t>
            </a:r>
          </a:p>
        </p:txBody>
      </p:sp>
      <p:pic>
        <p:nvPicPr>
          <p:cNvPr id="14" name="Google Shape;102;p16">
            <a:extLst>
              <a:ext uri="{FF2B5EF4-FFF2-40B4-BE49-F238E27FC236}">
                <a16:creationId xmlns:a16="http://schemas.microsoft.com/office/drawing/2014/main" id="{DC927EA5-EABF-4B85-8BC2-B478BC82ECC2}"/>
              </a:ext>
            </a:extLst>
          </p:cNvPr>
          <p:cNvPicPr preferRelativeResize="0"/>
          <p:nvPr/>
        </p:nvPicPr>
        <p:blipFill>
          <a:blip r:embed="rId2" cstate="print">
            <a:alphaModFix/>
          </a:blip>
          <a:stretch>
            <a:fillRect/>
          </a:stretch>
        </p:blipFill>
        <p:spPr>
          <a:xfrm>
            <a:off x="-79822" y="-27016"/>
            <a:ext cx="3471865" cy="1803833"/>
          </a:xfrm>
          <a:prstGeom prst="rect">
            <a:avLst/>
          </a:prstGeom>
          <a:noFill/>
          <a:ln>
            <a:noFill/>
          </a:ln>
        </p:spPr>
      </p:pic>
      <p:pic>
        <p:nvPicPr>
          <p:cNvPr id="15" name="Google Shape;101;p16">
            <a:extLst>
              <a:ext uri="{FF2B5EF4-FFF2-40B4-BE49-F238E27FC236}">
                <a16:creationId xmlns:a16="http://schemas.microsoft.com/office/drawing/2014/main" id="{040EFC3C-746E-469F-ABA7-BB801DEEDEA3}"/>
              </a:ext>
            </a:extLst>
          </p:cNvPr>
          <p:cNvPicPr preferRelativeResize="0"/>
          <p:nvPr/>
        </p:nvPicPr>
        <p:blipFill>
          <a:blip r:embed="rId3" cstate="print">
            <a:alphaModFix/>
          </a:blip>
          <a:stretch>
            <a:fillRect/>
          </a:stretch>
        </p:blipFill>
        <p:spPr>
          <a:xfrm>
            <a:off x="8799959" y="2704"/>
            <a:ext cx="3144229" cy="981599"/>
          </a:xfrm>
          <a:prstGeom prst="rect">
            <a:avLst/>
          </a:prstGeom>
          <a:noFill/>
          <a:ln>
            <a:noFill/>
          </a:ln>
        </p:spPr>
      </p:pic>
      <p:pic>
        <p:nvPicPr>
          <p:cNvPr id="12" name="Picture 11">
            <a:extLst>
              <a:ext uri="{FF2B5EF4-FFF2-40B4-BE49-F238E27FC236}">
                <a16:creationId xmlns:a16="http://schemas.microsoft.com/office/drawing/2014/main" id="{B0932BE3-2DE7-4429-924C-D55071542F7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81585" y="480391"/>
            <a:ext cx="2661116" cy="1803832"/>
          </a:xfrm>
          <a:prstGeom prst="rect">
            <a:avLst/>
          </a:prstGeom>
          <a:noFill/>
          <a:ln>
            <a:noFill/>
          </a:ln>
        </p:spPr>
      </p:pic>
      <p:pic>
        <p:nvPicPr>
          <p:cNvPr id="13" name="Picture 12">
            <a:extLst>
              <a:ext uri="{FF2B5EF4-FFF2-40B4-BE49-F238E27FC236}">
                <a16:creationId xmlns:a16="http://schemas.microsoft.com/office/drawing/2014/main" id="{D1E289DA-780A-48DC-AA46-99194F08A7C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42700" y="4367188"/>
            <a:ext cx="6249299" cy="2488108"/>
          </a:xfrm>
          <a:prstGeom prst="rect">
            <a:avLst/>
          </a:prstGeom>
          <a:noFill/>
          <a:ln>
            <a:noFill/>
          </a:ln>
        </p:spPr>
      </p:pic>
    </p:spTree>
    <p:extLst>
      <p:ext uri="{BB962C8B-B14F-4D97-AF65-F5344CB8AC3E}">
        <p14:creationId xmlns:p14="http://schemas.microsoft.com/office/powerpoint/2010/main" val="53907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6CBDEB-E1C1-4158-A9D8-1484628EDA92}"/>
              </a:ext>
            </a:extLst>
          </p:cNvPr>
          <p:cNvSpPr>
            <a:spLocks noGrp="1"/>
          </p:cNvSpPr>
          <p:nvPr>
            <p:ph type="body" sz="quarter" idx="13"/>
          </p:nvPr>
        </p:nvSpPr>
        <p:spPr>
          <a:xfrm>
            <a:off x="125835" y="6370414"/>
            <a:ext cx="2088859" cy="487586"/>
          </a:xfrm>
        </p:spPr>
        <p:txBody>
          <a:bodyPr/>
          <a:lstStyle/>
          <a:p>
            <a:r>
              <a:rPr lang="en-US" dirty="0"/>
              <a:t>Date: 1-07-2020</a:t>
            </a:r>
            <a:endParaRPr lang="en-IN" dirty="0"/>
          </a:p>
          <a:p>
            <a:endParaRPr lang="en-IN" dirty="0"/>
          </a:p>
        </p:txBody>
      </p:sp>
      <p:sp>
        <p:nvSpPr>
          <p:cNvPr id="4" name="TextBox 3">
            <a:extLst>
              <a:ext uri="{FF2B5EF4-FFF2-40B4-BE49-F238E27FC236}">
                <a16:creationId xmlns:a16="http://schemas.microsoft.com/office/drawing/2014/main" id="{5960F705-6B0A-4411-8F80-C43137D6E9C8}"/>
              </a:ext>
            </a:extLst>
          </p:cNvPr>
          <p:cNvSpPr txBox="1"/>
          <p:nvPr/>
        </p:nvSpPr>
        <p:spPr>
          <a:xfrm>
            <a:off x="125835" y="1620396"/>
            <a:ext cx="11940330" cy="4750018"/>
          </a:xfrm>
          <a:prstGeom prst="rect">
            <a:avLst/>
          </a:prstGeom>
          <a:noFill/>
        </p:spPr>
        <p:txBody>
          <a:bodyPr wrap="square" rtlCol="0">
            <a:spAutoFit/>
          </a:bodyPr>
          <a:lstStyle/>
          <a:p>
            <a:pPr>
              <a:lnSpc>
                <a:spcPct val="150000"/>
              </a:lnSpc>
              <a:spcAft>
                <a:spcPts val="800"/>
              </a:spcAft>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Soni et al proposed a new algorithm of DNA cryptography based on the concept of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Moore machine in automata theory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authors claim that the designed cryptosystem is more dependable and the security of this technique relies on the three encryption stages which use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Secret key,</a:t>
            </a:r>
            <a:r>
              <a:rPr lang="en-IN" sz="16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Auto generated Moore machine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 Password.</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Automata theory can be defined as the study of abstract self-propelled devices which follow predetermined sequence of operations to solve computational problem automatically.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Final state machine (FSM)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is a type of automaton that can be defined as a machine with finite number of states and the automaton can be in exactly one state at any given time. Moore machine is a FSM which produces output depending only on the present state. It can be defined by a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6 tuple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i="1" dirty="0">
                <a:effectLst/>
                <a:latin typeface="Times New Roman" panose="02020603050405020304" pitchFamily="18" charset="0"/>
                <a:ea typeface="Calibri" panose="020F0502020204030204" pitchFamily="34" charset="0"/>
                <a:cs typeface="Times New Roman" panose="02020603050405020304" pitchFamily="18" charset="0"/>
              </a:rPr>
              <a:t>M</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 ( Q , ∑ , ∆ , δ, λ , q</a:t>
            </a:r>
            <a:r>
              <a:rPr lang="en-IN" sz="1600" b="1"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Q is a nonempty finite set of states.</a:t>
            </a:r>
          </a:p>
          <a:p>
            <a:pPr>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is a nonempty finite set of input symbols. </a:t>
            </a:r>
          </a:p>
          <a:p>
            <a:pPr>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is a finite set of output symbols.</a:t>
            </a:r>
          </a:p>
          <a:p>
            <a:pPr>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δ is the input transition function, where δ: Q × ∑ → Q </a:t>
            </a:r>
          </a:p>
          <a:p>
            <a:pPr>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λ is the output transition function, where λ: Q → ∆</a:t>
            </a:r>
          </a:p>
          <a:p>
            <a:pPr>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q0 is the initial state, where q0 ∈ Q.</a:t>
            </a:r>
          </a:p>
        </p:txBody>
      </p:sp>
      <p:pic>
        <p:nvPicPr>
          <p:cNvPr id="5" name="Google Shape;102;p16">
            <a:extLst>
              <a:ext uri="{FF2B5EF4-FFF2-40B4-BE49-F238E27FC236}">
                <a16:creationId xmlns:a16="http://schemas.microsoft.com/office/drawing/2014/main" id="{21B10FC9-6D9B-4B13-8FBF-A2FB0AB93C8D}"/>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6" name="Google Shape;101;p16">
            <a:extLst>
              <a:ext uri="{FF2B5EF4-FFF2-40B4-BE49-F238E27FC236}">
                <a16:creationId xmlns:a16="http://schemas.microsoft.com/office/drawing/2014/main" id="{4546D05E-ED89-4088-9E60-B7300E6ABB73}"/>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8" name="TextBox 7">
            <a:extLst>
              <a:ext uri="{FF2B5EF4-FFF2-40B4-BE49-F238E27FC236}">
                <a16:creationId xmlns:a16="http://schemas.microsoft.com/office/drawing/2014/main" id="{7108D484-065D-401F-9A48-CA53DF991D88}"/>
              </a:ext>
            </a:extLst>
          </p:cNvPr>
          <p:cNvSpPr txBox="1"/>
          <p:nvPr/>
        </p:nvSpPr>
        <p:spPr>
          <a:xfrm>
            <a:off x="3288485" y="1031846"/>
            <a:ext cx="6123963" cy="523220"/>
          </a:xfrm>
          <a:prstGeom prst="rect">
            <a:avLst/>
          </a:prstGeom>
          <a:noFill/>
        </p:spPr>
        <p:txBody>
          <a:bodyPr wrap="square" rtlCol="0">
            <a:spAutoFit/>
          </a:bodyPr>
          <a:lstStyle/>
          <a:p>
            <a:r>
              <a:rPr lang="en-IN" sz="2800" b="1" i="1" dirty="0">
                <a:effectLst/>
                <a:latin typeface="Sitka Display" panose="02000505000000020004" pitchFamily="2" charset="0"/>
                <a:ea typeface="Calibri" panose="020F0502020204030204" pitchFamily="34" charset="0"/>
                <a:cs typeface="Times New Roman" panose="02020603050405020304" pitchFamily="18" charset="0"/>
              </a:rPr>
              <a:t>TRIPLE STAGE DNA CRYPTOGRAPHY</a:t>
            </a:r>
            <a:endParaRPr lang="en-IN" sz="2800" b="1" dirty="0">
              <a:effectLst/>
              <a:latin typeface="Sitka Display" panose="02000505000000020004" pitchFamily="2"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8AACF164-E7D9-4A09-BF48-4B584EA9D4D5}"/>
              </a:ext>
            </a:extLst>
          </p:cNvPr>
          <p:cNvCxnSpPr>
            <a:cxnSpLocks/>
          </p:cNvCxnSpPr>
          <p:nvPr/>
        </p:nvCxnSpPr>
        <p:spPr>
          <a:xfrm>
            <a:off x="3288485" y="1555066"/>
            <a:ext cx="5771626"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B0078DE-0146-4E82-91BF-38E320AF2B20}"/>
              </a:ext>
            </a:extLst>
          </p:cNvPr>
          <p:cNvSpPr txBox="1"/>
          <p:nvPr/>
        </p:nvSpPr>
        <p:spPr>
          <a:xfrm>
            <a:off x="11669086" y="6370414"/>
            <a:ext cx="276038" cy="307777"/>
          </a:xfrm>
          <a:prstGeom prst="rect">
            <a:avLst/>
          </a:prstGeom>
          <a:noFill/>
        </p:spPr>
        <p:txBody>
          <a:bodyPr wrap="none" rtlCol="0">
            <a:spAutoFit/>
          </a:bodyPr>
          <a:lstStyle/>
          <a:p>
            <a:r>
              <a:rPr lang="en-IN" sz="1400" dirty="0">
                <a:solidFill>
                  <a:schemeClr val="bg1">
                    <a:lumMod val="65000"/>
                  </a:schemeClr>
                </a:solidFill>
              </a:rPr>
              <a:t>8</a:t>
            </a:r>
          </a:p>
        </p:txBody>
      </p:sp>
    </p:spTree>
    <p:extLst>
      <p:ext uri="{BB962C8B-B14F-4D97-AF65-F5344CB8AC3E}">
        <p14:creationId xmlns:p14="http://schemas.microsoft.com/office/powerpoint/2010/main" val="253720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169FA8-8FF2-4844-B36E-AD820F0972AD}"/>
              </a:ext>
            </a:extLst>
          </p:cNvPr>
          <p:cNvSpPr>
            <a:spLocks noGrp="1"/>
          </p:cNvSpPr>
          <p:nvPr>
            <p:ph type="body" sz="quarter" idx="13"/>
          </p:nvPr>
        </p:nvSpPr>
        <p:spPr>
          <a:xfrm>
            <a:off x="198038" y="6318090"/>
            <a:ext cx="1731429" cy="325959"/>
          </a:xfrm>
        </p:spPr>
        <p:txBody>
          <a:bodyPr/>
          <a:lstStyle/>
          <a:p>
            <a:r>
              <a:rPr lang="en-US" dirty="0"/>
              <a:t>Date: 1-07-2020 	</a:t>
            </a:r>
          </a:p>
          <a:p>
            <a:endParaRPr lang="en-IN" dirty="0"/>
          </a:p>
          <a:p>
            <a:endParaRPr lang="en-IN" dirty="0"/>
          </a:p>
        </p:txBody>
      </p:sp>
      <p:sp>
        <p:nvSpPr>
          <p:cNvPr id="4" name="Rectangle 3">
            <a:extLst>
              <a:ext uri="{FF2B5EF4-FFF2-40B4-BE49-F238E27FC236}">
                <a16:creationId xmlns:a16="http://schemas.microsoft.com/office/drawing/2014/main" id="{C9E53193-4724-4741-B732-60E9CD3DB3BF}"/>
              </a:ext>
            </a:extLst>
          </p:cNvPr>
          <p:cNvSpPr>
            <a:spLocks noChangeArrowheads="1"/>
          </p:cNvSpPr>
          <p:nvPr/>
        </p:nvSpPr>
        <p:spPr bwMode="auto">
          <a:xfrm>
            <a:off x="0" y="0"/>
            <a:ext cx="1208908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1936DBC9-FC35-4D1E-9C42-3095F822A8A5}"/>
              </a:ext>
            </a:extLst>
          </p:cNvPr>
          <p:cNvSpPr>
            <a:spLocks noChangeArrowheads="1"/>
          </p:cNvSpPr>
          <p:nvPr/>
        </p:nvSpPr>
        <p:spPr bwMode="auto">
          <a:xfrm>
            <a:off x="198039" y="2102498"/>
            <a:ext cx="8048339" cy="385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800"/>
              </a:spcAf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input hidden message is first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encrypted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by using user generated/ dynamically    </a:t>
            </a:r>
          </a:p>
          <a:p>
            <a:pPr>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generated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secret key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encrypted data is converted into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binary sequence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binary data is </a:t>
            </a:r>
          </a:p>
          <a:p>
            <a:pPr>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partitioned in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n number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of blocks of size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256 bits each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600" b="1" i="1" u="sng" dirty="0">
                <a:effectLst/>
                <a:latin typeface="Times New Roman" panose="02020603050405020304" pitchFamily="18" charset="0"/>
                <a:ea typeface="Calibri" panose="020F0502020204030204" pitchFamily="34" charset="0"/>
                <a:cs typeface="Times New Roman" panose="02020603050405020304" pitchFamily="18" charset="0"/>
              </a:rPr>
              <a:t>XOR operation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is performed on the blocks. </a:t>
            </a:r>
          </a:p>
          <a:p>
            <a:pPr>
              <a:spcAft>
                <a:spcPts val="800"/>
              </a:spcAft>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Step 4:</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output of the XOR operation is converted into DNA sequence following the </a:t>
            </a:r>
          </a:p>
          <a:p>
            <a:pPr>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codebook-I .</a:t>
            </a:r>
          </a:p>
          <a:p>
            <a:pPr>
              <a:spcAft>
                <a:spcPts val="800"/>
              </a:spcAft>
            </a:pPr>
            <a:r>
              <a:rPr kumimoji="0" lang="en-US" altLang="en-US" sz="1600" b="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5:</a:t>
            </a:r>
            <a:r>
              <a:rPr kumimoji="0" lang="en-US" altLang="en-US" sz="1600" b="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step Moore machine takes the resultant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DNA sequence of step 4</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p>
          <a:p>
            <a:pPr>
              <a:spcAft>
                <a:spcPts val="800"/>
              </a:spcAf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produces </a:t>
            </a: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password data</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 </a:t>
            </a:r>
            <a:r>
              <a:rPr lang="en-US" altLang="en-US" sz="1600" b="1" i="1" u="sng" dirty="0">
                <a:latin typeface="Times New Roman" panose="02020603050405020304" pitchFamily="18" charset="0"/>
                <a:ea typeface="Calibri" panose="020F0502020204030204" pitchFamily="34" charset="0"/>
                <a:cs typeface="Times New Roman" panose="02020603050405020304" pitchFamily="18" charset="0"/>
              </a:rPr>
              <a:t>output</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transition table (Table 5) for generating </a:t>
            </a:r>
          </a:p>
          <a:p>
            <a:pPr>
              <a:spcAft>
                <a:spcPts val="800"/>
              </a:spcAft>
            </a:pP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password data is given below.</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10AF8BF-B449-499D-8409-D45041F3231D}"/>
              </a:ext>
            </a:extLst>
          </p:cNvPr>
          <p:cNvSpPr>
            <a:spLocks noChangeArrowheads="1"/>
          </p:cNvSpPr>
          <p:nvPr/>
        </p:nvSpPr>
        <p:spPr bwMode="auto">
          <a:xfrm>
            <a:off x="0" y="11010900"/>
            <a:ext cx="1208908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Google Shape;102;p16">
            <a:extLst>
              <a:ext uri="{FF2B5EF4-FFF2-40B4-BE49-F238E27FC236}">
                <a16:creationId xmlns:a16="http://schemas.microsoft.com/office/drawing/2014/main" id="{E383684B-3BD9-49A3-BD70-226595D1FBA7}"/>
              </a:ext>
            </a:extLst>
          </p:cNvPr>
          <p:cNvPicPr preferRelativeResize="0"/>
          <p:nvPr/>
        </p:nvPicPr>
        <p:blipFill>
          <a:blip r:embed="rId2" cstate="print">
            <a:alphaModFix/>
          </a:blip>
          <a:stretch>
            <a:fillRect/>
          </a:stretch>
        </p:blipFill>
        <p:spPr>
          <a:xfrm>
            <a:off x="0" y="0"/>
            <a:ext cx="3471865" cy="1803833"/>
          </a:xfrm>
          <a:prstGeom prst="rect">
            <a:avLst/>
          </a:prstGeom>
          <a:noFill/>
          <a:ln>
            <a:noFill/>
          </a:ln>
        </p:spPr>
      </p:pic>
      <p:pic>
        <p:nvPicPr>
          <p:cNvPr id="11" name="Google Shape;101;p16">
            <a:extLst>
              <a:ext uri="{FF2B5EF4-FFF2-40B4-BE49-F238E27FC236}">
                <a16:creationId xmlns:a16="http://schemas.microsoft.com/office/drawing/2014/main" id="{E7CE4597-86FF-4D17-AC43-D6A941406B02}"/>
              </a:ext>
            </a:extLst>
          </p:cNvPr>
          <p:cNvPicPr preferRelativeResize="0"/>
          <p:nvPr/>
        </p:nvPicPr>
        <p:blipFill>
          <a:blip r:embed="rId3" cstate="print">
            <a:alphaModFix/>
          </a:blip>
          <a:stretch>
            <a:fillRect/>
          </a:stretch>
        </p:blipFill>
        <p:spPr>
          <a:xfrm>
            <a:off x="9023632" y="115577"/>
            <a:ext cx="3144229" cy="981599"/>
          </a:xfrm>
          <a:prstGeom prst="rect">
            <a:avLst/>
          </a:prstGeom>
          <a:noFill/>
          <a:ln>
            <a:noFill/>
          </a:ln>
        </p:spPr>
      </p:pic>
      <p:sp>
        <p:nvSpPr>
          <p:cNvPr id="7" name="TextBox 6">
            <a:extLst>
              <a:ext uri="{FF2B5EF4-FFF2-40B4-BE49-F238E27FC236}">
                <a16:creationId xmlns:a16="http://schemas.microsoft.com/office/drawing/2014/main" id="{D54348ED-630E-4549-8AF0-59057405AB85}"/>
              </a:ext>
            </a:extLst>
          </p:cNvPr>
          <p:cNvSpPr txBox="1"/>
          <p:nvPr/>
        </p:nvSpPr>
        <p:spPr>
          <a:xfrm>
            <a:off x="3168369" y="1006679"/>
            <a:ext cx="7116534" cy="800219"/>
          </a:xfrm>
          <a:prstGeom prst="rect">
            <a:avLst/>
          </a:prstGeom>
          <a:noFill/>
        </p:spPr>
        <p:txBody>
          <a:bodyPr wrap="square" rtlCol="0">
            <a:spAutoFit/>
          </a:bodyPr>
          <a:lstStyle/>
          <a:p>
            <a:r>
              <a:rPr lang="en-IN" sz="2400" b="1" i="1" dirty="0">
                <a:effectLst/>
                <a:latin typeface="Sitka Display" panose="02000505000000020004" pitchFamily="2" charset="0"/>
                <a:ea typeface="Calibri" panose="020F0502020204030204" pitchFamily="34" charset="0"/>
                <a:cs typeface="Times New Roman" panose="02020603050405020304" pitchFamily="18" charset="0"/>
              </a:rPr>
              <a:t> </a:t>
            </a:r>
            <a:r>
              <a:rPr lang="en-IN" sz="2800" b="1" i="1" dirty="0">
                <a:effectLst/>
                <a:latin typeface="Sitka Display" panose="02000505000000020004" pitchFamily="2" charset="0"/>
                <a:ea typeface="Calibri" panose="020F0502020204030204" pitchFamily="34" charset="0"/>
                <a:cs typeface="Times New Roman" panose="02020603050405020304" pitchFamily="18" charset="0"/>
              </a:rPr>
              <a:t>TRIPLE STAGE DNA CRYPTOGRAPHY</a:t>
            </a:r>
            <a:endParaRPr lang="en-IN" sz="2800" b="1" dirty="0">
              <a:effectLst/>
              <a:latin typeface="Sitka Display" panose="02000505000000020004" pitchFamily="2" charset="0"/>
              <a:ea typeface="Calibri" panose="020F0502020204030204" pitchFamily="34" charset="0"/>
              <a:cs typeface="Times New Roman" panose="02020603050405020304" pitchFamily="18" charset="0"/>
            </a:endParaRPr>
          </a:p>
          <a:p>
            <a:endParaRPr lang="en-IN" dirty="0"/>
          </a:p>
        </p:txBody>
      </p:sp>
      <p:cxnSp>
        <p:nvCxnSpPr>
          <p:cNvPr id="12" name="Straight Connector 11">
            <a:extLst>
              <a:ext uri="{FF2B5EF4-FFF2-40B4-BE49-F238E27FC236}">
                <a16:creationId xmlns:a16="http://schemas.microsoft.com/office/drawing/2014/main" id="{36376692-BC81-42AA-9421-D3E0D8021EFD}"/>
              </a:ext>
            </a:extLst>
          </p:cNvPr>
          <p:cNvCxnSpPr>
            <a:cxnSpLocks/>
          </p:cNvCxnSpPr>
          <p:nvPr/>
        </p:nvCxnSpPr>
        <p:spPr>
          <a:xfrm>
            <a:off x="3305262" y="1527205"/>
            <a:ext cx="5718370" cy="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7855E886-5058-4F55-8FD8-507FC6B217D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43706" y="1527205"/>
            <a:ext cx="4324155" cy="5330629"/>
          </a:xfrm>
          <a:prstGeom prst="rect">
            <a:avLst/>
          </a:prstGeom>
          <a:noFill/>
          <a:ln>
            <a:noFill/>
          </a:ln>
        </p:spPr>
      </p:pic>
    </p:spTree>
    <p:extLst>
      <p:ext uri="{BB962C8B-B14F-4D97-AF65-F5344CB8AC3E}">
        <p14:creationId xmlns:p14="http://schemas.microsoft.com/office/powerpoint/2010/main" val="75286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3684</Words>
  <Application>Microsoft Office PowerPoint</Application>
  <PresentationFormat>Widescreen</PresentationFormat>
  <Paragraphs>221</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Algerian</vt:lpstr>
      <vt:lpstr>Arial</vt:lpstr>
      <vt:lpstr>Arial Rounded MT Bold</vt:lpstr>
      <vt:lpstr>Calibri</vt:lpstr>
      <vt:lpstr>Calibri Light</vt:lpstr>
      <vt:lpstr>Cambria</vt:lpstr>
      <vt:lpstr>Sitka Display</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 Demonstration     SRN Number</dc:title>
  <dc:creator>rohan roshan</dc:creator>
  <cp:lastModifiedBy>rohan roshan</cp:lastModifiedBy>
  <cp:revision>74</cp:revision>
  <dcterms:created xsi:type="dcterms:W3CDTF">2020-06-30T03:02:25Z</dcterms:created>
  <dcterms:modified xsi:type="dcterms:W3CDTF">2020-07-02T14:33:24Z</dcterms:modified>
</cp:coreProperties>
</file>