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1"/>
  </p:notesMasterIdLst>
  <p:sldIdLst>
    <p:sldId id="269" r:id="rId2"/>
    <p:sldId id="270" r:id="rId3"/>
    <p:sldId id="257" r:id="rId4"/>
    <p:sldId id="279" r:id="rId5"/>
    <p:sldId id="258" r:id="rId6"/>
    <p:sldId id="259" r:id="rId7"/>
    <p:sldId id="274" r:id="rId8"/>
    <p:sldId id="275" r:id="rId9"/>
    <p:sldId id="284" r:id="rId10"/>
    <p:sldId id="260" r:id="rId11"/>
    <p:sldId id="281" r:id="rId12"/>
    <p:sldId id="283" r:id="rId13"/>
    <p:sldId id="286" r:id="rId14"/>
    <p:sldId id="277" r:id="rId15"/>
    <p:sldId id="272" r:id="rId16"/>
    <p:sldId id="266" r:id="rId17"/>
    <p:sldId id="285" r:id="rId18"/>
    <p:sldId id="278"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76"/>
    <p:restoredTop sz="94580" autoAdjust="0"/>
  </p:normalViewPr>
  <p:slideViewPr>
    <p:cSldViewPr snapToGrid="0" snapToObjects="1">
      <p:cViewPr varScale="1">
        <p:scale>
          <a:sx n="100" d="100"/>
          <a:sy n="100" d="100"/>
        </p:scale>
        <p:origin x="176"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E7FA5-B47C-48E3-B0A6-786CF118297D}" type="datetimeFigureOut">
              <a:rPr lang="en-GB" smtClean="0"/>
              <a:t>09/02/2017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DD44C-B270-4958-ABB7-D47275AA73CA}" type="slidenum">
              <a:rPr lang="en-GB" smtClean="0"/>
              <a:t>‹#›</a:t>
            </a:fld>
            <a:endParaRPr lang="en-GB"/>
          </a:p>
        </p:txBody>
      </p:sp>
    </p:spTree>
    <p:extLst>
      <p:ext uri="{BB962C8B-B14F-4D97-AF65-F5344CB8AC3E}">
        <p14:creationId xmlns:p14="http://schemas.microsoft.com/office/powerpoint/2010/main" val="2205924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Fintan</a:t>
            </a:r>
            <a:endParaRPr lang="en-GB" dirty="0"/>
          </a:p>
        </p:txBody>
      </p:sp>
      <p:sp>
        <p:nvSpPr>
          <p:cNvPr id="4" name="Slide Number Placeholder 3"/>
          <p:cNvSpPr>
            <a:spLocks noGrp="1"/>
          </p:cNvSpPr>
          <p:nvPr>
            <p:ph type="sldNum" sz="quarter" idx="10"/>
          </p:nvPr>
        </p:nvSpPr>
        <p:spPr/>
        <p:txBody>
          <a:bodyPr/>
          <a:lstStyle/>
          <a:p>
            <a:fld id="{E43DD44C-B270-4958-ABB7-D47275AA73CA}" type="slidenum">
              <a:rPr lang="en-GB" smtClean="0"/>
              <a:t>4</a:t>
            </a:fld>
            <a:endParaRPr lang="en-GB"/>
          </a:p>
        </p:txBody>
      </p:sp>
    </p:spTree>
    <p:extLst>
      <p:ext uri="{BB962C8B-B14F-4D97-AF65-F5344CB8AC3E}">
        <p14:creationId xmlns:p14="http://schemas.microsoft.com/office/powerpoint/2010/main" val="2691883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Clark </a:t>
            </a:r>
            <a:r>
              <a:rPr lang="en-GB"/>
              <a:t>Y Aerofoil</a:t>
            </a:r>
          </a:p>
        </p:txBody>
      </p:sp>
      <p:sp>
        <p:nvSpPr>
          <p:cNvPr id="4" name="Slide Number Placeholder 3"/>
          <p:cNvSpPr>
            <a:spLocks noGrp="1"/>
          </p:cNvSpPr>
          <p:nvPr>
            <p:ph type="sldNum" sz="quarter" idx="10"/>
          </p:nvPr>
        </p:nvSpPr>
        <p:spPr/>
        <p:txBody>
          <a:bodyPr/>
          <a:lstStyle/>
          <a:p>
            <a:fld id="{E43DD44C-B270-4958-ABB7-D47275AA73CA}" type="slidenum">
              <a:rPr lang="en-GB" smtClean="0"/>
              <a:t>13</a:t>
            </a:fld>
            <a:endParaRPr lang="en-GB"/>
          </a:p>
        </p:txBody>
      </p:sp>
    </p:spTree>
    <p:extLst>
      <p:ext uri="{BB962C8B-B14F-4D97-AF65-F5344CB8AC3E}">
        <p14:creationId xmlns:p14="http://schemas.microsoft.com/office/powerpoint/2010/main" val="181837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want to steady trajectory?</a:t>
            </a:r>
            <a:endParaRPr lang="en-GB" dirty="0"/>
          </a:p>
        </p:txBody>
      </p:sp>
      <p:sp>
        <p:nvSpPr>
          <p:cNvPr id="4" name="Slide Number Placeholder 3"/>
          <p:cNvSpPr>
            <a:spLocks noGrp="1"/>
          </p:cNvSpPr>
          <p:nvPr>
            <p:ph type="sldNum" sz="quarter" idx="10"/>
          </p:nvPr>
        </p:nvSpPr>
        <p:spPr/>
        <p:txBody>
          <a:bodyPr/>
          <a:lstStyle/>
          <a:p>
            <a:fld id="{E43DD44C-B270-4958-ABB7-D47275AA73CA}" type="slidenum">
              <a:rPr lang="en-GB" smtClean="0"/>
              <a:t>5</a:t>
            </a:fld>
            <a:endParaRPr lang="en-GB"/>
          </a:p>
        </p:txBody>
      </p:sp>
    </p:spTree>
    <p:extLst>
      <p:ext uri="{BB962C8B-B14F-4D97-AF65-F5344CB8AC3E}">
        <p14:creationId xmlns:p14="http://schemas.microsoft.com/office/powerpoint/2010/main" val="355747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43DD44C-B270-4958-ABB7-D47275AA73CA}" type="slidenum">
              <a:rPr lang="en-GB" smtClean="0"/>
              <a:t>6</a:t>
            </a:fld>
            <a:endParaRPr lang="en-GB"/>
          </a:p>
        </p:txBody>
      </p:sp>
    </p:spTree>
    <p:extLst>
      <p:ext uri="{BB962C8B-B14F-4D97-AF65-F5344CB8AC3E}">
        <p14:creationId xmlns:p14="http://schemas.microsoft.com/office/powerpoint/2010/main" val="2263303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Felicia</a:t>
            </a:r>
          </a:p>
        </p:txBody>
      </p:sp>
      <p:sp>
        <p:nvSpPr>
          <p:cNvPr id="4" name="Slide Number Placeholder 3"/>
          <p:cNvSpPr>
            <a:spLocks noGrp="1"/>
          </p:cNvSpPr>
          <p:nvPr>
            <p:ph type="sldNum" sz="quarter" idx="10"/>
          </p:nvPr>
        </p:nvSpPr>
        <p:spPr/>
        <p:txBody>
          <a:bodyPr/>
          <a:lstStyle/>
          <a:p>
            <a:fld id="{E43DD44C-B270-4958-ABB7-D47275AA73CA}" type="slidenum">
              <a:rPr lang="en-GB" smtClean="0"/>
              <a:t>7</a:t>
            </a:fld>
            <a:endParaRPr lang="en-GB"/>
          </a:p>
        </p:txBody>
      </p:sp>
    </p:spTree>
    <p:extLst>
      <p:ext uri="{BB962C8B-B14F-4D97-AF65-F5344CB8AC3E}">
        <p14:creationId xmlns:p14="http://schemas.microsoft.com/office/powerpoint/2010/main" val="133351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43DD44C-B270-4958-ABB7-D47275AA73CA}" type="slidenum">
              <a:rPr lang="en-GB" smtClean="0"/>
              <a:t>8</a:t>
            </a:fld>
            <a:endParaRPr lang="en-GB"/>
          </a:p>
        </p:txBody>
      </p:sp>
    </p:spTree>
    <p:extLst>
      <p:ext uri="{BB962C8B-B14F-4D97-AF65-F5344CB8AC3E}">
        <p14:creationId xmlns:p14="http://schemas.microsoft.com/office/powerpoint/2010/main" val="755353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43DD44C-B270-4958-ABB7-D47275AA73CA}" type="slidenum">
              <a:rPr lang="en-GB" smtClean="0"/>
              <a:t>9</a:t>
            </a:fld>
            <a:endParaRPr lang="en-GB"/>
          </a:p>
        </p:txBody>
      </p:sp>
    </p:spTree>
    <p:extLst>
      <p:ext uri="{BB962C8B-B14F-4D97-AF65-F5344CB8AC3E}">
        <p14:creationId xmlns:p14="http://schemas.microsoft.com/office/powerpoint/2010/main" val="288270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Clark </a:t>
            </a:r>
            <a:r>
              <a:rPr lang="en-GB"/>
              <a:t>Y Aerofoil</a:t>
            </a:r>
          </a:p>
        </p:txBody>
      </p:sp>
      <p:sp>
        <p:nvSpPr>
          <p:cNvPr id="4" name="Slide Number Placeholder 3"/>
          <p:cNvSpPr>
            <a:spLocks noGrp="1"/>
          </p:cNvSpPr>
          <p:nvPr>
            <p:ph type="sldNum" sz="quarter" idx="10"/>
          </p:nvPr>
        </p:nvSpPr>
        <p:spPr/>
        <p:txBody>
          <a:bodyPr/>
          <a:lstStyle/>
          <a:p>
            <a:fld id="{E43DD44C-B270-4958-ABB7-D47275AA73CA}" type="slidenum">
              <a:rPr lang="en-GB" smtClean="0"/>
              <a:t>10</a:t>
            </a:fld>
            <a:endParaRPr lang="en-GB"/>
          </a:p>
        </p:txBody>
      </p:sp>
    </p:spTree>
    <p:extLst>
      <p:ext uri="{BB962C8B-B14F-4D97-AF65-F5344CB8AC3E}">
        <p14:creationId xmlns:p14="http://schemas.microsoft.com/office/powerpoint/2010/main" val="3066732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Clark </a:t>
            </a:r>
            <a:r>
              <a:rPr lang="en-GB"/>
              <a:t>Y Aerofoil</a:t>
            </a:r>
          </a:p>
        </p:txBody>
      </p:sp>
      <p:sp>
        <p:nvSpPr>
          <p:cNvPr id="4" name="Slide Number Placeholder 3"/>
          <p:cNvSpPr>
            <a:spLocks noGrp="1"/>
          </p:cNvSpPr>
          <p:nvPr>
            <p:ph type="sldNum" sz="quarter" idx="10"/>
          </p:nvPr>
        </p:nvSpPr>
        <p:spPr/>
        <p:txBody>
          <a:bodyPr/>
          <a:lstStyle/>
          <a:p>
            <a:fld id="{E43DD44C-B270-4958-ABB7-D47275AA73CA}" type="slidenum">
              <a:rPr lang="en-GB" smtClean="0"/>
              <a:t>11</a:t>
            </a:fld>
            <a:endParaRPr lang="en-GB"/>
          </a:p>
        </p:txBody>
      </p:sp>
    </p:spTree>
    <p:extLst>
      <p:ext uri="{BB962C8B-B14F-4D97-AF65-F5344CB8AC3E}">
        <p14:creationId xmlns:p14="http://schemas.microsoft.com/office/powerpoint/2010/main" val="4025352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Clark </a:t>
            </a:r>
            <a:r>
              <a:rPr lang="en-GB"/>
              <a:t>Y Aerofoil</a:t>
            </a:r>
          </a:p>
        </p:txBody>
      </p:sp>
      <p:sp>
        <p:nvSpPr>
          <p:cNvPr id="4" name="Slide Number Placeholder 3"/>
          <p:cNvSpPr>
            <a:spLocks noGrp="1"/>
          </p:cNvSpPr>
          <p:nvPr>
            <p:ph type="sldNum" sz="quarter" idx="10"/>
          </p:nvPr>
        </p:nvSpPr>
        <p:spPr/>
        <p:txBody>
          <a:bodyPr/>
          <a:lstStyle/>
          <a:p>
            <a:fld id="{E43DD44C-B270-4958-ABB7-D47275AA73CA}" type="slidenum">
              <a:rPr lang="en-GB" smtClean="0"/>
              <a:t>12</a:t>
            </a:fld>
            <a:endParaRPr lang="en-GB"/>
          </a:p>
        </p:txBody>
      </p:sp>
    </p:spTree>
    <p:extLst>
      <p:ext uri="{BB962C8B-B14F-4D97-AF65-F5344CB8AC3E}">
        <p14:creationId xmlns:p14="http://schemas.microsoft.com/office/powerpoint/2010/main" val="162530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44F8EF-2513-2548-A240-B9E552472ABD}"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323901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44F8EF-2513-2548-A240-B9E552472ABD}"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305844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44F8EF-2513-2548-A240-B9E552472ABD}"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1031631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44F8EF-2513-2548-A240-B9E552472ABD}"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98D74-8132-7349-AB95-3F2AED3E3E5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8300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44F8EF-2513-2548-A240-B9E552472ABD}"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1913843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44F8EF-2513-2548-A240-B9E552472ABD}" type="datetimeFigureOut">
              <a:rPr lang="en-US" smtClean="0"/>
              <a:t>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1930802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44F8EF-2513-2548-A240-B9E552472ABD}" type="datetimeFigureOut">
              <a:rPr lang="en-US" smtClean="0"/>
              <a:t>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994261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4F8EF-2513-2548-A240-B9E552472ABD}"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1804246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4F8EF-2513-2548-A240-B9E552472ABD}"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42731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4F8EF-2513-2548-A240-B9E552472ABD}"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277203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4F8EF-2513-2548-A240-B9E552472ABD}"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194847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44F8EF-2513-2548-A240-B9E552472ABD}"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29715793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44F8EF-2513-2548-A240-B9E552472ABD}" type="datetimeFigureOut">
              <a:rPr lang="en-US" smtClean="0"/>
              <a:t>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36717369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44F8EF-2513-2548-A240-B9E552472ABD}" type="datetimeFigureOut">
              <a:rPr lang="en-US" smtClean="0"/>
              <a:t>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203821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4F8EF-2513-2548-A240-B9E552472ABD}" type="datetimeFigureOut">
              <a:rPr lang="en-US" smtClean="0"/>
              <a:t>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128867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4F8EF-2513-2548-A240-B9E552472ABD}"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1166806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4F8EF-2513-2548-A240-B9E552472ABD}"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598D74-8132-7349-AB95-3F2AED3E3E56}" type="slidenum">
              <a:rPr lang="en-US" smtClean="0"/>
              <a:t>‹#›</a:t>
            </a:fld>
            <a:endParaRPr lang="en-US"/>
          </a:p>
        </p:txBody>
      </p:sp>
    </p:spTree>
    <p:extLst>
      <p:ext uri="{BB962C8B-B14F-4D97-AF65-F5344CB8AC3E}">
        <p14:creationId xmlns:p14="http://schemas.microsoft.com/office/powerpoint/2010/main" val="27064005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644F8EF-2513-2548-A240-B9E552472ABD}" type="datetimeFigureOut">
              <a:rPr lang="en-US" smtClean="0"/>
              <a:t>2/9/17</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F598D74-8132-7349-AB95-3F2AED3E3E56}" type="slidenum">
              <a:rPr lang="en-US" smtClean="0"/>
              <a:t>‹#›</a:t>
            </a:fld>
            <a:endParaRPr lang="en-US"/>
          </a:p>
        </p:txBody>
      </p:sp>
    </p:spTree>
    <p:extLst>
      <p:ext uri="{BB962C8B-B14F-4D97-AF65-F5344CB8AC3E}">
        <p14:creationId xmlns:p14="http://schemas.microsoft.com/office/powerpoint/2010/main" val="319789804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tif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tiff"/></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464"/>
            <a:ext cx="10515600" cy="5893499"/>
          </a:xfrm>
        </p:spPr>
        <p:txBody>
          <a:bodyPr>
            <a:normAutofit/>
          </a:bodyPr>
          <a:lstStyle/>
          <a:p>
            <a:r>
              <a:rPr lang="en-US" dirty="0">
                <a:latin typeface="Calibri" panose="020F0502020204030204" pitchFamily="34" charset="0"/>
                <a:cs typeface="Calibri" panose="020F0502020204030204" pitchFamily="34" charset="0"/>
              </a:rPr>
              <a:t>Each group should present their project for about 15 minutes which will be followed by 15 minutes of questions from the academics assembled. Things to consider presenting include:</a:t>
            </a:r>
          </a:p>
          <a:p>
            <a:r>
              <a:rPr lang="en-US" dirty="0">
                <a:latin typeface="Calibri" panose="020F0502020204030204" pitchFamily="34" charset="0"/>
                <a:cs typeface="Calibri" panose="020F0502020204030204" pitchFamily="34" charset="0"/>
              </a:rPr>
              <a:t>·        </a:t>
            </a:r>
            <a:r>
              <a:rPr lang="en-US" dirty="0">
                <a:solidFill>
                  <a:srgbClr val="FFFF00"/>
                </a:solidFill>
                <a:latin typeface="Calibri" panose="020F0502020204030204" pitchFamily="34" charset="0"/>
                <a:cs typeface="Calibri" panose="020F0502020204030204" pitchFamily="34" charset="0"/>
              </a:rPr>
              <a:t> </a:t>
            </a:r>
            <a:r>
              <a:rPr lang="en-US" dirty="0">
                <a:solidFill>
                  <a:srgbClr val="FFC000"/>
                </a:solidFill>
                <a:latin typeface="Calibri" panose="020F0502020204030204" pitchFamily="34" charset="0"/>
                <a:cs typeface="Calibri" panose="020F0502020204030204" pitchFamily="34" charset="0"/>
              </a:rPr>
              <a:t>Your understanding of the project and the tasks involved.</a:t>
            </a:r>
          </a:p>
          <a:p>
            <a:r>
              <a:rPr lang="en-US" dirty="0">
                <a:latin typeface="Calibri" panose="020F0502020204030204" pitchFamily="34" charset="0"/>
                <a:cs typeface="Calibri" panose="020F0502020204030204" pitchFamily="34" charset="0"/>
              </a:rPr>
              <a:t>·         Why are you doing it? What’s the end goal? What’s the measure of success?</a:t>
            </a:r>
          </a:p>
          <a:p>
            <a:r>
              <a:rPr lang="en-US" dirty="0">
                <a:latin typeface="Calibri" panose="020F0502020204030204" pitchFamily="34" charset="0"/>
                <a:cs typeface="Calibri" panose="020F0502020204030204" pitchFamily="34" charset="0"/>
              </a:rPr>
              <a:t>·         </a:t>
            </a:r>
            <a:r>
              <a:rPr lang="en-US" dirty="0">
                <a:solidFill>
                  <a:srgbClr val="FFC000"/>
                </a:solidFill>
                <a:latin typeface="Calibri" panose="020F0502020204030204" pitchFamily="34" charset="0"/>
                <a:cs typeface="Calibri" panose="020F0502020204030204" pitchFamily="34" charset="0"/>
              </a:rPr>
              <a:t>A breakdown of these tasks against team member</a:t>
            </a:r>
          </a:p>
          <a:p>
            <a:r>
              <a:rPr lang="en-US" dirty="0">
                <a:latin typeface="Calibri" panose="020F0502020204030204" pitchFamily="34" charset="0"/>
                <a:cs typeface="Calibri" panose="020F0502020204030204" pitchFamily="34" charset="0"/>
              </a:rPr>
              <a:t>·         </a:t>
            </a:r>
            <a:r>
              <a:rPr lang="en-US" dirty="0">
                <a:solidFill>
                  <a:srgbClr val="FFC000"/>
                </a:solidFill>
                <a:latin typeface="Calibri" panose="020F0502020204030204" pitchFamily="34" charset="0"/>
                <a:cs typeface="Calibri" panose="020F0502020204030204" pitchFamily="34" charset="0"/>
              </a:rPr>
              <a:t>A coherent plan of action for the project including important milestones etc. Perhaps a Gantt chart.</a:t>
            </a:r>
          </a:p>
          <a:p>
            <a:r>
              <a:rPr lang="en-US" dirty="0">
                <a:latin typeface="Calibri" panose="020F0502020204030204" pitchFamily="34" charset="0"/>
                <a:cs typeface="Calibri" panose="020F0502020204030204" pitchFamily="34" charset="0"/>
              </a:rPr>
              <a:t>·         Identify any risks, requirements, training needs, lab usage etc.</a:t>
            </a:r>
          </a:p>
          <a:p>
            <a:r>
              <a:rPr lang="en-US" dirty="0">
                <a:latin typeface="Calibri" panose="020F0502020204030204" pitchFamily="34" charset="0"/>
                <a:cs typeface="Calibri" panose="020F0502020204030204" pitchFamily="34" charset="0"/>
              </a:rPr>
              <a:t>·         Any work to date</a:t>
            </a:r>
          </a:p>
          <a:p>
            <a:r>
              <a:rPr lang="en-US" dirty="0">
                <a:latin typeface="Calibri" panose="020F0502020204030204" pitchFamily="34" charset="0"/>
                <a:cs typeface="Calibri" panose="020F0502020204030204" pitchFamily="34" charset="0"/>
              </a:rPr>
              <a:t>This is purely a formative exercise, there will be no marks awarded instead see this as a valuable opportunity for you to get some feedback on what you propose to do (or have done so far) from academics other than your supervisor. You will be expected to present your project next June so this is also a good opportunity to practice your presentation skills.</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1644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300" dirty="0"/>
              <a:t>Measuring Pressure – Using Pressure Sensors</a:t>
            </a:r>
          </a:p>
        </p:txBody>
      </p:sp>
      <p:sp>
        <p:nvSpPr>
          <p:cNvPr id="3" name="Content Placeholder 2"/>
          <p:cNvSpPr>
            <a:spLocks noGrp="1"/>
          </p:cNvSpPr>
          <p:nvPr>
            <p:ph idx="1"/>
          </p:nvPr>
        </p:nvSpPr>
        <p:spPr>
          <a:xfrm>
            <a:off x="913795" y="2066140"/>
            <a:ext cx="4591050" cy="4312753"/>
          </a:xfrm>
        </p:spPr>
        <p:txBody>
          <a:bodyPr/>
          <a:lstStyle/>
          <a:p>
            <a:r>
              <a:rPr lang="en-GB" dirty="0"/>
              <a:t>Used to measure pressure at points on the wing during flight.</a:t>
            </a:r>
          </a:p>
          <a:p>
            <a:endParaRPr lang="en-GB" dirty="0"/>
          </a:p>
          <a:p>
            <a:r>
              <a:rPr lang="en-GB" dirty="0">
                <a:solidFill>
                  <a:schemeClr val="tx1"/>
                </a:solidFill>
              </a:rPr>
              <a:t>This can then be used to predict lift.</a:t>
            </a:r>
          </a:p>
          <a:p>
            <a:endParaRPr lang="en-GB" dirty="0">
              <a:solidFill>
                <a:schemeClr val="tx1"/>
              </a:solidFill>
            </a:endParaRPr>
          </a:p>
          <a:p>
            <a:r>
              <a:rPr lang="en-GB" dirty="0">
                <a:solidFill>
                  <a:schemeClr val="tx1"/>
                </a:solidFill>
              </a:rPr>
              <a:t>Flap angles will be driven by predicted lift to try and maintain a constant trajectory.</a:t>
            </a:r>
          </a:p>
          <a:p>
            <a:pPr marL="0" indent="0">
              <a:buNone/>
            </a:pPr>
            <a:endParaRPr lang="en-GB" dirty="0"/>
          </a:p>
        </p:txBody>
      </p:sp>
      <p:pic>
        <p:nvPicPr>
          <p:cNvPr id="5" name="Content Placeholder 3"/>
          <p:cNvPicPr>
            <a:picLocks noChangeAspect="1"/>
          </p:cNvPicPr>
          <p:nvPr/>
        </p:nvPicPr>
        <p:blipFill>
          <a:blip r:embed="rId3"/>
          <a:stretch>
            <a:fillRect/>
          </a:stretch>
        </p:blipFill>
        <p:spPr>
          <a:xfrm>
            <a:off x="5654063" y="1709980"/>
            <a:ext cx="6351224" cy="4312753"/>
          </a:xfrm>
          <a:prstGeom prst="rect">
            <a:avLst/>
          </a:prstGeom>
        </p:spPr>
      </p:pic>
      <p:sp>
        <p:nvSpPr>
          <p:cNvPr id="6" name="TextBox 5"/>
          <p:cNvSpPr txBox="1"/>
          <p:nvPr/>
        </p:nvSpPr>
        <p:spPr>
          <a:xfrm>
            <a:off x="5654064" y="6042026"/>
            <a:ext cx="6351223" cy="646331"/>
          </a:xfrm>
          <a:prstGeom prst="rect">
            <a:avLst/>
          </a:prstGeom>
          <a:noFill/>
        </p:spPr>
        <p:txBody>
          <a:bodyPr wrap="square" rtlCol="0">
            <a:spAutoFit/>
          </a:bodyPr>
          <a:lstStyle/>
          <a:p>
            <a:pPr algn="ctr"/>
            <a:r>
              <a:rPr lang="en-GB" dirty="0"/>
              <a:t>Pressure Distribution at varying Angles of Attack for a Clark Y Aerofoil in </a:t>
            </a:r>
            <a:r>
              <a:rPr lang="en-GB" dirty="0" err="1"/>
              <a:t>Xfoil</a:t>
            </a:r>
            <a:endParaRPr lang="en-GB" dirty="0"/>
          </a:p>
        </p:txBody>
      </p:sp>
    </p:spTree>
    <p:extLst>
      <p:ext uri="{BB962C8B-B14F-4D97-AF65-F5344CB8AC3E}">
        <p14:creationId xmlns:p14="http://schemas.microsoft.com/office/powerpoint/2010/main" val="29292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300" dirty="0"/>
              <a:t>Measuring Pressure – Sensor Locations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95" y="1709980"/>
                <a:ext cx="4591050" cy="4312753"/>
              </a:xfrm>
            </p:spPr>
            <p:txBody>
              <a:bodyPr>
                <a:normAutofit/>
              </a:bodyPr>
              <a:lstStyle/>
              <a:p>
                <a:r>
                  <a:rPr lang="en-GB" dirty="0"/>
                  <a:t>Select number of sensors, sensor locations and sensor weightings</a:t>
                </a:r>
                <a14:m>
                  <m:oMath xmlns:m="http://schemas.openxmlformats.org/officeDocument/2006/math">
                    <m:r>
                      <a:rPr lang="en-GB" i="1">
                        <a:latin typeface="Cambria Math" panose="02040503050406030204" pitchFamily="18" charset="0"/>
                      </a:rPr>
                      <m:t>.</m:t>
                    </m:r>
                  </m:oMath>
                </a14:m>
                <a:endParaRPr lang="en-GB" dirty="0"/>
              </a:p>
              <a:p>
                <a:r>
                  <a:rPr lang="en-GB" dirty="0"/>
                  <a:t>Location of </a:t>
                </a:r>
                <a:r>
                  <a:rPr lang="en-GB" dirty="0">
                    <a:latin typeface="Calibri" panose="020F0502020204030204" pitchFamily="34" charset="0"/>
                    <a:cs typeface="Calibri" panose="020F0502020204030204" pitchFamily="34" charset="0"/>
                  </a:rPr>
                  <a:t>sensors</a:t>
                </a:r>
                <a:r>
                  <a:rPr lang="en-GB" dirty="0"/>
                  <a:t> to be selected to:</a:t>
                </a:r>
              </a:p>
              <a:p>
                <a:pPr lvl="1"/>
                <a:r>
                  <a:rPr lang="en-GB" dirty="0"/>
                  <a:t>Measure pressure and predict lift within a reasonable degree of accuracy (reduce error).</a:t>
                </a:r>
              </a:p>
              <a:p>
                <a:pPr lvl="1"/>
                <a:r>
                  <a:rPr lang="en-GB" dirty="0"/>
                  <a:t>Minimise required number of pressure sensors (lower costs).</a:t>
                </a:r>
              </a:p>
              <a:p>
                <a:r>
                  <a:rPr lang="en-GB" dirty="0"/>
                  <a:t>Optimisation using Python and Computational Simulations (e.g. </a:t>
                </a:r>
                <a:r>
                  <a:rPr lang="en-GB" dirty="0" err="1"/>
                  <a:t>Xfoil</a:t>
                </a:r>
                <a:r>
                  <a:rPr lang="en-GB" dirty="0"/>
                  <a:t>).</a:t>
                </a:r>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95" y="1709980"/>
                <a:ext cx="4591050" cy="4312753"/>
              </a:xfrm>
              <a:blipFill>
                <a:blip r:embed="rId3"/>
                <a:stretch>
                  <a:fillRect/>
                </a:stretch>
              </a:blipFill>
            </p:spPr>
            <p:txBody>
              <a:bodyPr/>
              <a:lstStyle/>
              <a:p>
                <a:r>
                  <a:rPr lang="en-GB">
                    <a:noFill/>
                  </a:rPr>
                  <a:t> </a:t>
                </a:r>
              </a:p>
            </p:txBody>
          </p:sp>
        </mc:Fallback>
      </mc:AlternateContent>
      <p:pic>
        <p:nvPicPr>
          <p:cNvPr id="5" name="Content Placeholder 3"/>
          <p:cNvPicPr>
            <a:picLocks noChangeAspect="1"/>
          </p:cNvPicPr>
          <p:nvPr/>
        </p:nvPicPr>
        <p:blipFill>
          <a:blip r:embed="rId4"/>
          <a:stretch>
            <a:fillRect/>
          </a:stretch>
        </p:blipFill>
        <p:spPr>
          <a:xfrm>
            <a:off x="5730604" y="1709980"/>
            <a:ext cx="6198141" cy="4312753"/>
          </a:xfrm>
          <a:prstGeom prst="rect">
            <a:avLst/>
          </a:prstGeom>
        </p:spPr>
      </p:pic>
      <p:sp>
        <p:nvSpPr>
          <p:cNvPr id="6" name="TextBox 5"/>
          <p:cNvSpPr txBox="1"/>
          <p:nvPr/>
        </p:nvSpPr>
        <p:spPr>
          <a:xfrm>
            <a:off x="5654064" y="6042026"/>
            <a:ext cx="6351223" cy="646331"/>
          </a:xfrm>
          <a:prstGeom prst="rect">
            <a:avLst/>
          </a:prstGeom>
          <a:noFill/>
        </p:spPr>
        <p:txBody>
          <a:bodyPr wrap="square" rtlCol="0">
            <a:spAutoFit/>
          </a:bodyPr>
          <a:lstStyle/>
          <a:p>
            <a:pPr algn="ctr"/>
            <a:r>
              <a:rPr lang="en-GB" dirty="0"/>
              <a:t>“Linearity </a:t>
            </a:r>
            <a:r>
              <a:rPr lang="en-GB" dirty="0">
                <a:latin typeface="Calibri" panose="020F0502020204030204" pitchFamily="34" charset="0"/>
                <a:cs typeface="Calibri" panose="020F0502020204030204" pitchFamily="34" charset="0"/>
              </a:rPr>
              <a:t>function for change in pressure”</a:t>
            </a:r>
            <a:r>
              <a:rPr lang="en-GB" dirty="0"/>
              <a:t> and “Range of pressure” for varying x/y coordinates on a Clark Y Aerofoil</a:t>
            </a:r>
          </a:p>
        </p:txBody>
      </p:sp>
    </p:spTree>
    <p:extLst>
      <p:ext uri="{BB962C8B-B14F-4D97-AF65-F5344CB8AC3E}">
        <p14:creationId xmlns:p14="http://schemas.microsoft.com/office/powerpoint/2010/main" val="47535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600" dirty="0"/>
              <a:t>Test Rig</a:t>
            </a:r>
          </a:p>
        </p:txBody>
      </p:sp>
      <p:sp>
        <p:nvSpPr>
          <p:cNvPr id="3" name="Content Placeholder 2"/>
          <p:cNvSpPr>
            <a:spLocks noGrp="1"/>
          </p:cNvSpPr>
          <p:nvPr>
            <p:ph idx="1"/>
          </p:nvPr>
        </p:nvSpPr>
        <p:spPr>
          <a:xfrm>
            <a:off x="913795" y="1709980"/>
            <a:ext cx="4591050" cy="4312753"/>
          </a:xfrm>
        </p:spPr>
        <p:txBody>
          <a:bodyPr>
            <a:normAutofit/>
          </a:bodyPr>
          <a:lstStyle/>
          <a:p>
            <a:endParaRPr lang="en-GB" dirty="0"/>
          </a:p>
          <a:p>
            <a:pPr indent="-342900"/>
            <a:r>
              <a:rPr lang="en-GB" dirty="0"/>
              <a:t>Holds wing section in middle of air flow</a:t>
            </a:r>
          </a:p>
          <a:p>
            <a:pPr indent="-342900"/>
            <a:r>
              <a:rPr lang="en-GB" dirty="0"/>
              <a:t>Changing wing sections easy - allowing for quick turnover</a:t>
            </a:r>
          </a:p>
          <a:p>
            <a:pPr indent="-342900"/>
            <a:r>
              <a:rPr lang="en-GB" dirty="0"/>
              <a:t>Sensor wires are easy to manage and place</a:t>
            </a:r>
          </a:p>
          <a:p>
            <a:pPr indent="-342900"/>
            <a:r>
              <a:rPr lang="en-GB" dirty="0"/>
              <a:t>Easy to make: sheet steel and 3D-printed parts</a:t>
            </a:r>
          </a:p>
          <a:p>
            <a:pPr indent="-342900"/>
            <a:r>
              <a:rPr lang="en-GB" dirty="0"/>
              <a:t>Dimensions  </a:t>
            </a:r>
            <a:r>
              <a:rPr lang="en-GB" dirty="0" smtClean="0"/>
              <a:t>500x250x150m</a:t>
            </a:r>
            <a:endParaRPr lang="en-GB" dirty="0"/>
          </a:p>
          <a:p>
            <a:pPr marL="0" indent="0">
              <a:buNone/>
            </a:pPr>
            <a:endParaRPr lang="en-GB" dirty="0"/>
          </a:p>
        </p:txBody>
      </p:sp>
      <p:pic>
        <p:nvPicPr>
          <p:cNvPr id="7" name="Picture 6"/>
          <p:cNvPicPr>
            <a:picLocks noChangeAspect="1"/>
          </p:cNvPicPr>
          <p:nvPr/>
        </p:nvPicPr>
        <p:blipFill>
          <a:blip r:embed="rId3"/>
          <a:stretch>
            <a:fillRect/>
          </a:stretch>
        </p:blipFill>
        <p:spPr>
          <a:xfrm>
            <a:off x="5963242" y="1393712"/>
            <a:ext cx="5540193" cy="4629021"/>
          </a:xfrm>
          <a:prstGeom prst="rect">
            <a:avLst/>
          </a:prstGeom>
        </p:spPr>
      </p:pic>
    </p:spTree>
    <p:extLst>
      <p:ext uri="{BB962C8B-B14F-4D97-AF65-F5344CB8AC3E}">
        <p14:creationId xmlns:p14="http://schemas.microsoft.com/office/powerpoint/2010/main" val="273186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483" y="609600"/>
            <a:ext cx="10353762" cy="970450"/>
          </a:xfrm>
        </p:spPr>
        <p:txBody>
          <a:bodyPr>
            <a:normAutofit/>
          </a:bodyPr>
          <a:lstStyle/>
          <a:p>
            <a:pPr algn="l"/>
            <a:r>
              <a:rPr lang="en-GB" sz="3600" dirty="0"/>
              <a:t>Test </a:t>
            </a:r>
            <a:r>
              <a:rPr lang="en-GB" sz="3600" dirty="0" smtClean="0"/>
              <a:t>Rig (Continued)</a:t>
            </a:r>
            <a:endParaRPr lang="en-GB" sz="36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5483" y="1300650"/>
                <a:ext cx="4898427" cy="4886064"/>
              </a:xfrm>
            </p:spPr>
            <p:txBody>
              <a:bodyPr>
                <a:normAutofit/>
              </a:bodyPr>
              <a:lstStyle/>
              <a:p>
                <a:endParaRPr lang="en-GB" dirty="0" smtClean="0"/>
              </a:p>
              <a:p>
                <a:r>
                  <a:rPr lang="en-GB" dirty="0" smtClean="0"/>
                  <a:t>Lift, Drag and pitching moment measured using 5 Load cells.</a:t>
                </a:r>
              </a:p>
              <a:p>
                <a:r>
                  <a:rPr lang="en-GB" dirty="0" smtClean="0"/>
                  <a:t>Load cell</a:t>
                </a:r>
                <a:r>
                  <a:rPr lang="en-GB" dirty="0" smtClean="0"/>
                  <a:t>: CNBTR 5 kg load cell</a:t>
                </a:r>
              </a:p>
              <a:p>
                <a:pPr lvl="1"/>
                <a:r>
                  <a:rPr lang="en-GB" dirty="0" smtClean="0"/>
                  <a:t>Full bridge load cell</a:t>
                </a:r>
              </a:p>
              <a:p>
                <a:pPr lvl="1"/>
                <a:r>
                  <a:rPr lang="en-GB" dirty="0" smtClean="0"/>
                  <a:t>Rated output 0.1mV/V </a:t>
                </a:r>
              </a:p>
              <a:p>
                <a:r>
                  <a:rPr lang="en-GB" dirty="0" smtClean="0"/>
                  <a:t>Instrumentation amplifier: INA125</a:t>
                </a:r>
              </a:p>
              <a:p>
                <a:pPr lvl="1"/>
                <a:r>
                  <a:rPr lang="en-GB" dirty="0" smtClean="0"/>
                  <a:t>Gain </a:t>
                </a:r>
                <a14:m>
                  <m:oMath xmlns:m="http://schemas.openxmlformats.org/officeDocument/2006/math">
                    <m:r>
                      <a:rPr lang="en-GB" i="1" smtClean="0">
                        <a:latin typeface="Cambria Math" charset="0"/>
                        <a:ea typeface="Cambria Math" charset="0"/>
                        <a:cs typeface="Cambria Math" charset="0"/>
                      </a:rPr>
                      <m:t>≈</m:t>
                    </m:r>
                    <m:r>
                      <a:rPr lang="en-GB" b="0" i="1" smtClean="0">
                        <a:latin typeface="Cambria Math" charset="0"/>
                        <a:ea typeface="Cambria Math" charset="0"/>
                        <a:cs typeface="Cambria Math" charset="0"/>
                      </a:rPr>
                      <m:t>  9,677</m:t>
                    </m:r>
                  </m:oMath>
                </a14:m>
                <a:endParaRPr lang="en-GB" dirty="0" smtClean="0"/>
              </a:p>
              <a:p>
                <a:r>
                  <a:rPr lang="en-GB" dirty="0" smtClean="0"/>
                  <a:t>MCU: </a:t>
                </a:r>
                <a:r>
                  <a:rPr lang="en-GB" dirty="0"/>
                  <a:t>F</a:t>
                </a:r>
                <a:r>
                  <a:rPr lang="en-GB" dirty="0" smtClean="0"/>
                  <a:t>reescale K64F</a:t>
                </a:r>
              </a:p>
              <a:p>
                <a:pPr lvl="1"/>
                <a:r>
                  <a:rPr lang="en-GB" dirty="0" smtClean="0"/>
                  <a:t>2 ADCs (16 bit resolution): </a:t>
                </a:r>
                <a14:m>
                  <m:oMath xmlns:m="http://schemas.openxmlformats.org/officeDocument/2006/math">
                    <m:r>
                      <a:rPr lang="en-US" i="1" smtClean="0">
                        <a:latin typeface="Cambria Math" charset="0"/>
                        <a:ea typeface="Cambria Math" charset="0"/>
                        <a:cs typeface="Cambria Math" charset="0"/>
                      </a:rPr>
                      <m:t>~</m:t>
                    </m:r>
                    <m:r>
                      <a:rPr lang="en-GB" b="0" i="1" smtClean="0">
                        <a:latin typeface="Cambria Math" charset="0"/>
                        <a:ea typeface="Cambria Math" charset="0"/>
                        <a:cs typeface="Cambria Math" charset="0"/>
                      </a:rPr>
                      <m:t>200 </m:t>
                    </m:r>
                    <m:r>
                      <a:rPr lang="en-GB" b="0" i="1" smtClean="0">
                        <a:latin typeface="Cambria Math" charset="0"/>
                        <a:ea typeface="Cambria Math" charset="0"/>
                        <a:cs typeface="Cambria Math" charset="0"/>
                      </a:rPr>
                      <m:t>𝑘𝑠𝑝𝑠</m:t>
                    </m:r>
                  </m:oMath>
                </a14:m>
                <a:endParaRPr lang="en-GB" dirty="0" smtClean="0"/>
              </a:p>
              <a:p>
                <a:pPr lvl="1"/>
                <a:endParaRPr lang="en-GB" dirty="0" smtClean="0"/>
              </a:p>
              <a:p>
                <a:pPr lvl="1"/>
                <a:endParaRPr lang="en-GB" dirty="0" smtClean="0"/>
              </a:p>
              <a:p>
                <a:pPr lvl="1"/>
                <a:endParaRPr lang="en-GB"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5483" y="1300650"/>
                <a:ext cx="4898427" cy="4886064"/>
              </a:xfrm>
              <a:blipFill rotWithShape="0">
                <a:blip r:embed="rId3"/>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4"/>
          <a:stretch>
            <a:fillRect/>
          </a:stretch>
        </p:blipFill>
        <p:spPr>
          <a:xfrm>
            <a:off x="5243910" y="1689100"/>
            <a:ext cx="6591959" cy="3860800"/>
          </a:xfrm>
          <a:prstGeom prst="rect">
            <a:avLst/>
          </a:prstGeom>
        </p:spPr>
      </p:pic>
    </p:spTree>
    <p:extLst>
      <p:ext uri="{BB962C8B-B14F-4D97-AF65-F5344CB8AC3E}">
        <p14:creationId xmlns:p14="http://schemas.microsoft.com/office/powerpoint/2010/main" val="48679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GB" sz="3300" dirty="0"/>
              <a:t>Sending and Receiving Data</a:t>
            </a:r>
          </a:p>
        </p:txBody>
      </p:sp>
      <p:sp>
        <p:nvSpPr>
          <p:cNvPr id="5" name="Content Placeholder 4"/>
          <p:cNvSpPr>
            <a:spLocks noGrp="1"/>
          </p:cNvSpPr>
          <p:nvPr>
            <p:ph idx="1"/>
          </p:nvPr>
        </p:nvSpPr>
        <p:spPr>
          <a:xfrm>
            <a:off x="913795" y="2039112"/>
            <a:ext cx="10353762" cy="3752088"/>
          </a:xfrm>
        </p:spPr>
        <p:txBody>
          <a:bodyPr>
            <a:normAutofit/>
          </a:bodyPr>
          <a:lstStyle/>
          <a:p>
            <a:r>
              <a:rPr lang="en-GB" dirty="0">
                <a:cs typeface="Calibri" panose="020F0502020204030204" pitchFamily="34" charset="0"/>
              </a:rPr>
              <a:t>Using the fast communication speed (up to MHz) of SPI – able to connect multiple sensors in an array using a “Daisy-Chain” configuration.</a:t>
            </a:r>
          </a:p>
          <a:p>
            <a:r>
              <a:rPr lang="en-US" dirty="0">
                <a:cs typeface="Calibri" panose="020F0502020204030204" pitchFamily="34" charset="0"/>
              </a:rPr>
              <a:t>All </a:t>
            </a:r>
            <a:r>
              <a:rPr lang="en-GB" dirty="0"/>
              <a:t> slaves represent a BMP280 sensor, which share MOSI and MISO data lines.</a:t>
            </a:r>
          </a:p>
          <a:p>
            <a:r>
              <a:rPr lang="en-US" dirty="0">
                <a:cs typeface="Calibri" panose="020F0502020204030204" pitchFamily="34" charset="0"/>
              </a:rPr>
              <a:t>By </a:t>
            </a:r>
            <a:r>
              <a:rPr lang="en-GB" dirty="0"/>
              <a:t>using a Daisy-Chain configuration the number of chip select (SS) pins in the master can be minimised. </a:t>
            </a:r>
          </a:p>
          <a:p>
            <a:r>
              <a:rPr lang="en-US" dirty="0">
                <a:cs typeface="Calibri" panose="020F0502020204030204" pitchFamily="34" charset="0"/>
              </a:rPr>
              <a:t>By </a:t>
            </a:r>
            <a:r>
              <a:rPr lang="en-GB" dirty="0"/>
              <a:t>A shift register will be connected between the master SS pin and the slaves in order to multiply the SS outputs.</a:t>
            </a: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937" y="1875103"/>
            <a:ext cx="8175477" cy="359721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336871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GB" sz="3300" dirty="0"/>
              <a:t>Pressure sensor to measure pressure distribution</a:t>
            </a:r>
          </a:p>
        </p:txBody>
      </p:sp>
      <p:sp>
        <p:nvSpPr>
          <p:cNvPr id="5" name="Content Placeholder 4"/>
          <p:cNvSpPr>
            <a:spLocks noGrp="1"/>
          </p:cNvSpPr>
          <p:nvPr>
            <p:ph idx="1"/>
          </p:nvPr>
        </p:nvSpPr>
        <p:spPr>
          <a:xfrm>
            <a:off x="913795" y="2039112"/>
            <a:ext cx="10353762" cy="3752088"/>
          </a:xfrm>
        </p:spPr>
        <p:txBody>
          <a:bodyPr/>
          <a:lstStyle/>
          <a:p>
            <a:r>
              <a:rPr lang="en-GB" dirty="0">
                <a:latin typeface="Calibri" panose="020F0502020204030204" pitchFamily="34" charset="0"/>
                <a:cs typeface="Calibri" panose="020F0502020204030204" pitchFamily="34" charset="0"/>
              </a:rPr>
              <a:t>Bosch BMP280 pressure sensor</a:t>
            </a:r>
          </a:p>
        </p:txBody>
      </p:sp>
      <p:graphicFrame>
        <p:nvGraphicFramePr>
          <p:cNvPr id="6" name="Table 5"/>
          <p:cNvGraphicFramePr>
            <a:graphicFrameLocks noGrp="1"/>
          </p:cNvGraphicFramePr>
          <p:nvPr>
            <p:extLst>
              <p:ext uri="{D42A27DB-BD31-4B8C-83A1-F6EECF244321}">
                <p14:modId xmlns:p14="http://schemas.microsoft.com/office/powerpoint/2010/main" val="2743322070"/>
              </p:ext>
            </p:extLst>
          </p:nvPr>
        </p:nvGraphicFramePr>
        <p:xfrm>
          <a:off x="2026676" y="2682240"/>
          <a:ext cx="8128000" cy="33604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1365640308"/>
                    </a:ext>
                  </a:extLst>
                </a:gridCol>
                <a:gridCol w="4064000">
                  <a:extLst>
                    <a:ext uri="{9D8B030D-6E8A-4147-A177-3AD203B41FA5}">
                      <a16:colId xmlns:a16="http://schemas.microsoft.com/office/drawing/2014/main" xmlns="" val="62224212"/>
                    </a:ext>
                  </a:extLst>
                </a:gridCol>
              </a:tblGrid>
              <a:tr h="388620">
                <a:tc>
                  <a:txBody>
                    <a:bodyPr/>
                    <a:lstStyle/>
                    <a:p>
                      <a:r>
                        <a:rPr lang="en-GB" dirty="0"/>
                        <a:t>Parameter</a:t>
                      </a:r>
                    </a:p>
                  </a:txBody>
                  <a:tcPr/>
                </a:tc>
                <a:tc>
                  <a:txBody>
                    <a:bodyPr/>
                    <a:lstStyle/>
                    <a:p>
                      <a:r>
                        <a:rPr lang="en-GB" dirty="0"/>
                        <a:t>BMP280</a:t>
                      </a:r>
                    </a:p>
                  </a:txBody>
                  <a:tcPr/>
                </a:tc>
                <a:extLst>
                  <a:ext uri="{0D108BD9-81ED-4DB2-BD59-A6C34878D82A}">
                    <a16:rowId xmlns:a16="http://schemas.microsoft.com/office/drawing/2014/main" xmlns="" val="1353999118"/>
                  </a:ext>
                </a:extLst>
              </a:tr>
              <a:tr h="388620">
                <a:tc>
                  <a:txBody>
                    <a:bodyPr/>
                    <a:lstStyle/>
                    <a:p>
                      <a:r>
                        <a:rPr lang="en-GB" dirty="0"/>
                        <a:t>Footprint</a:t>
                      </a:r>
                    </a:p>
                  </a:txBody>
                  <a:tcPr/>
                </a:tc>
                <a:tc>
                  <a:txBody>
                    <a:bodyPr/>
                    <a:lstStyle/>
                    <a:p>
                      <a:r>
                        <a:rPr lang="en-GB" dirty="0"/>
                        <a:t>2.0 x</a:t>
                      </a:r>
                      <a:r>
                        <a:rPr lang="en-GB" baseline="0" dirty="0"/>
                        <a:t> 2.25 mm</a:t>
                      </a:r>
                      <a:endParaRPr lang="en-GB" dirty="0"/>
                    </a:p>
                  </a:txBody>
                  <a:tcPr/>
                </a:tc>
                <a:extLst>
                  <a:ext uri="{0D108BD9-81ED-4DB2-BD59-A6C34878D82A}">
                    <a16:rowId xmlns:a16="http://schemas.microsoft.com/office/drawing/2014/main" xmlns="" val="1958125558"/>
                  </a:ext>
                </a:extLst>
              </a:tr>
              <a:tr h="388620">
                <a:tc>
                  <a:txBody>
                    <a:bodyPr/>
                    <a:lstStyle/>
                    <a:p>
                      <a:r>
                        <a:rPr lang="en-GB" dirty="0"/>
                        <a:t>Minimum Supply</a:t>
                      </a:r>
                      <a:r>
                        <a:rPr lang="en-GB" baseline="0" dirty="0"/>
                        <a:t> Voltage</a:t>
                      </a:r>
                      <a:endParaRPr lang="en-GB" dirty="0"/>
                    </a:p>
                  </a:txBody>
                  <a:tcPr/>
                </a:tc>
                <a:tc>
                  <a:txBody>
                    <a:bodyPr/>
                    <a:lstStyle/>
                    <a:p>
                      <a:r>
                        <a:rPr lang="en-GB" dirty="0"/>
                        <a:t>1.71 V</a:t>
                      </a:r>
                    </a:p>
                  </a:txBody>
                  <a:tcPr/>
                </a:tc>
                <a:extLst>
                  <a:ext uri="{0D108BD9-81ED-4DB2-BD59-A6C34878D82A}">
                    <a16:rowId xmlns:a16="http://schemas.microsoft.com/office/drawing/2014/main" xmlns="" val="3014194852"/>
                  </a:ext>
                </a:extLst>
              </a:tr>
              <a:tr h="388620">
                <a:tc>
                  <a:txBody>
                    <a:bodyPr/>
                    <a:lstStyle/>
                    <a:p>
                      <a:r>
                        <a:rPr lang="en-GB" dirty="0"/>
                        <a:t>Current Consumption @ 3Pa RMS Noise</a:t>
                      </a:r>
                    </a:p>
                  </a:txBody>
                  <a:tcPr/>
                </a:tc>
                <a:tc>
                  <a:txBody>
                    <a:bodyPr/>
                    <a:lstStyle/>
                    <a:p>
                      <a:r>
                        <a:rPr lang="en-GB" dirty="0"/>
                        <a:t>2.7 µA</a:t>
                      </a:r>
                    </a:p>
                  </a:txBody>
                  <a:tcPr/>
                </a:tc>
                <a:extLst>
                  <a:ext uri="{0D108BD9-81ED-4DB2-BD59-A6C34878D82A}">
                    <a16:rowId xmlns:a16="http://schemas.microsoft.com/office/drawing/2014/main" xmlns="" val="3337266586"/>
                  </a:ext>
                </a:extLst>
              </a:tr>
              <a:tr h="388620">
                <a:tc>
                  <a:txBody>
                    <a:bodyPr/>
                    <a:lstStyle/>
                    <a:p>
                      <a:r>
                        <a:rPr lang="en-GB" dirty="0"/>
                        <a:t>RMS Noise</a:t>
                      </a:r>
                    </a:p>
                  </a:txBody>
                  <a:tcPr/>
                </a:tc>
                <a:tc>
                  <a:txBody>
                    <a:bodyPr/>
                    <a:lstStyle/>
                    <a:p>
                      <a:r>
                        <a:rPr lang="en-GB" dirty="0"/>
                        <a:t>1.3 Pa</a:t>
                      </a:r>
                    </a:p>
                  </a:txBody>
                  <a:tcPr/>
                </a:tc>
                <a:extLst>
                  <a:ext uri="{0D108BD9-81ED-4DB2-BD59-A6C34878D82A}">
                    <a16:rowId xmlns:a16="http://schemas.microsoft.com/office/drawing/2014/main" xmlns="" val="21058664"/>
                  </a:ext>
                </a:extLst>
              </a:tr>
              <a:tr h="388620">
                <a:tc>
                  <a:txBody>
                    <a:bodyPr/>
                    <a:lstStyle/>
                    <a:p>
                      <a:r>
                        <a:rPr lang="en-GB" dirty="0"/>
                        <a:t>Interfaces</a:t>
                      </a:r>
                    </a:p>
                  </a:txBody>
                  <a:tcPr/>
                </a:tc>
                <a:tc>
                  <a:txBody>
                    <a:bodyPr/>
                    <a:lstStyle/>
                    <a:p>
                      <a:r>
                        <a:rPr lang="en-GB" baseline="0" dirty="0"/>
                        <a:t>I</a:t>
                      </a:r>
                      <a:r>
                        <a:rPr lang="en-GB" baseline="30000" dirty="0"/>
                        <a:t>2</a:t>
                      </a:r>
                      <a:r>
                        <a:rPr lang="en-GB" baseline="0" dirty="0"/>
                        <a:t>C  &amp; SPI</a:t>
                      </a:r>
                      <a:endParaRPr lang="en-GB" dirty="0"/>
                    </a:p>
                  </a:txBody>
                  <a:tcPr/>
                </a:tc>
                <a:extLst>
                  <a:ext uri="{0D108BD9-81ED-4DB2-BD59-A6C34878D82A}">
                    <a16:rowId xmlns:a16="http://schemas.microsoft.com/office/drawing/2014/main" xmlns="" val="2769365094"/>
                  </a:ext>
                </a:extLst>
              </a:tr>
              <a:tr h="388620">
                <a:tc>
                  <a:txBody>
                    <a:bodyPr/>
                    <a:lstStyle/>
                    <a:p>
                      <a:r>
                        <a:rPr lang="en-GB" dirty="0"/>
                        <a:t>Measurement Rate</a:t>
                      </a:r>
                    </a:p>
                  </a:txBody>
                  <a:tcPr/>
                </a:tc>
                <a:tc>
                  <a:txBody>
                    <a:bodyPr/>
                    <a:lstStyle/>
                    <a:p>
                      <a:r>
                        <a:rPr lang="en-GB" b="1" dirty="0"/>
                        <a:t>Up to 157 Hz</a:t>
                      </a:r>
                    </a:p>
                  </a:txBody>
                  <a:tcPr/>
                </a:tc>
                <a:extLst>
                  <a:ext uri="{0D108BD9-81ED-4DB2-BD59-A6C34878D82A}">
                    <a16:rowId xmlns:a16="http://schemas.microsoft.com/office/drawing/2014/main" xmlns="" val="3095561796"/>
                  </a:ext>
                </a:extLst>
              </a:tr>
              <a:tr h="388620">
                <a:tc>
                  <a:txBody>
                    <a:bodyPr/>
                    <a:lstStyle/>
                    <a:p>
                      <a:r>
                        <a:rPr lang="en-GB" dirty="0"/>
                        <a:t>Relative</a:t>
                      </a:r>
                      <a:r>
                        <a:rPr lang="en-GB" baseline="0" dirty="0"/>
                        <a:t> Pressure Accuracy @3.3V</a:t>
                      </a:r>
                      <a:endParaRPr lang="en-GB" dirty="0"/>
                    </a:p>
                  </a:txBody>
                  <a:tcPr/>
                </a:tc>
                <a:tc>
                  <a:txBody>
                    <a:bodyPr/>
                    <a:lstStyle/>
                    <a:p>
                      <a:r>
                        <a:rPr lang="en-GB" b="1" dirty="0"/>
                        <a:t>±0.12 </a:t>
                      </a:r>
                      <a:r>
                        <a:rPr lang="en-GB" b="1" dirty="0" err="1"/>
                        <a:t>hPa</a:t>
                      </a:r>
                      <a:endParaRPr lang="en-GB" b="1" dirty="0"/>
                    </a:p>
                  </a:txBody>
                  <a:tcPr/>
                </a:tc>
                <a:extLst>
                  <a:ext uri="{0D108BD9-81ED-4DB2-BD59-A6C34878D82A}">
                    <a16:rowId xmlns:a16="http://schemas.microsoft.com/office/drawing/2014/main" xmlns="" val="2752538194"/>
                  </a:ext>
                </a:extLst>
              </a:tr>
            </a:tbl>
          </a:graphicData>
        </a:graphic>
      </p:graphicFrame>
    </p:spTree>
    <p:extLst>
      <p:ext uri="{BB962C8B-B14F-4D97-AF65-F5344CB8AC3E}">
        <p14:creationId xmlns:p14="http://schemas.microsoft.com/office/powerpoint/2010/main" val="196617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300" dirty="0"/>
              <a:t>Processing and Control</a:t>
            </a:r>
          </a:p>
        </p:txBody>
      </p:sp>
      <p:sp>
        <p:nvSpPr>
          <p:cNvPr id="3" name="Content Placeholder 2"/>
          <p:cNvSpPr>
            <a:spLocks noGrp="1"/>
          </p:cNvSpPr>
          <p:nvPr>
            <p:ph idx="1"/>
          </p:nvPr>
        </p:nvSpPr>
        <p:spPr>
          <a:xfrm>
            <a:off x="913795" y="2006082"/>
            <a:ext cx="10353762" cy="3785118"/>
          </a:xfrm>
        </p:spPr>
        <p:txBody>
          <a:bodyPr/>
          <a:lstStyle/>
          <a:p>
            <a:r>
              <a:rPr lang="en-GB" dirty="0"/>
              <a:t>An Arduino Uno will serve as the SPI master for the sensors and for controlling the wing flaps to adjust lift.</a:t>
            </a:r>
          </a:p>
          <a:p>
            <a:endParaRPr lang="en-GB" dirty="0"/>
          </a:p>
          <a:p>
            <a:r>
              <a:rPr lang="en-GB" dirty="0"/>
              <a:t>A PID controller will be implemented on an </a:t>
            </a:r>
            <a:r>
              <a:rPr lang="en-GB" dirty="0" err="1"/>
              <a:t>onboard</a:t>
            </a:r>
            <a:r>
              <a:rPr lang="en-GB" dirty="0"/>
              <a:t> Raspberry Pi.</a:t>
            </a:r>
          </a:p>
          <a:p>
            <a:pPr marL="457200" lvl="1" indent="0">
              <a:buNone/>
            </a:pPr>
            <a:r>
              <a:rPr lang="en-GB" dirty="0"/>
              <a:t>Measured variable =&gt; pressure over wing surface </a:t>
            </a:r>
          </a:p>
          <a:p>
            <a:pPr marL="457200" lvl="1" indent="0">
              <a:buNone/>
            </a:pPr>
            <a:r>
              <a:rPr lang="en-GB" dirty="0" err="1"/>
              <a:t>Setpoint</a:t>
            </a:r>
            <a:r>
              <a:rPr lang="en-GB" dirty="0"/>
              <a:t> =&gt; Desired Lift</a:t>
            </a:r>
          </a:p>
          <a:p>
            <a:pPr marL="457200" lvl="1" indent="0">
              <a:buNone/>
            </a:pPr>
            <a:endParaRPr lang="en-GB" dirty="0"/>
          </a:p>
          <a:p>
            <a:r>
              <a:rPr lang="en-GB" dirty="0"/>
              <a:t>Data transfer between the Raspberry Pi and Arduino will be carried out via I</a:t>
            </a:r>
            <a:r>
              <a:rPr lang="en-GB" baseline="30000" dirty="0"/>
              <a:t>2</a:t>
            </a:r>
            <a:r>
              <a:rPr lang="en-GB" dirty="0"/>
              <a:t>C.</a:t>
            </a:r>
          </a:p>
          <a:p>
            <a:endParaRPr lang="en-GB" dirty="0"/>
          </a:p>
          <a:p>
            <a:endParaRPr lang="en-US" dirty="0"/>
          </a:p>
        </p:txBody>
      </p:sp>
    </p:spTree>
    <p:extLst>
      <p:ext uri="{BB962C8B-B14F-4D97-AF65-F5344CB8AC3E}">
        <p14:creationId xmlns:p14="http://schemas.microsoft.com/office/powerpoint/2010/main" val="3455934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UAV Implementation</a:t>
            </a:r>
          </a:p>
        </p:txBody>
      </p:sp>
      <p:sp>
        <p:nvSpPr>
          <p:cNvPr id="3" name="Content Placeholder 2"/>
          <p:cNvSpPr>
            <a:spLocks noGrp="1"/>
          </p:cNvSpPr>
          <p:nvPr>
            <p:ph idx="1"/>
          </p:nvPr>
        </p:nvSpPr>
        <p:spPr/>
        <p:txBody>
          <a:bodyPr/>
          <a:lstStyle/>
          <a:p>
            <a:endParaRPr lang="en-GB" dirty="0"/>
          </a:p>
          <a:p>
            <a:r>
              <a:rPr lang="en-GB" dirty="0"/>
              <a:t>After completion of testing in the wind tunnel we will attach the wing onto a premanufactured fuselage and tail plane.</a:t>
            </a:r>
          </a:p>
          <a:p>
            <a:pPr marL="36900" indent="0">
              <a:buNone/>
            </a:pPr>
            <a:endParaRPr lang="en-GB" dirty="0"/>
          </a:p>
          <a:p>
            <a:r>
              <a:rPr lang="en-GB" dirty="0"/>
              <a:t>This will allow more time to be spent developing and testing the wing technology.</a:t>
            </a:r>
          </a:p>
          <a:p>
            <a:endParaRPr lang="en-GB" dirty="0"/>
          </a:p>
        </p:txBody>
      </p:sp>
    </p:spTree>
    <p:extLst>
      <p:ext uri="{BB962C8B-B14F-4D97-AF65-F5344CB8AC3E}">
        <p14:creationId xmlns:p14="http://schemas.microsoft.com/office/powerpoint/2010/main" val="331691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sz="4400" dirty="0"/>
              <a:t>Work to date:</a:t>
            </a:r>
            <a:r>
              <a:rPr lang="en-GB" dirty="0"/>
              <a:t/>
            </a:r>
            <a:br>
              <a:rPr lang="en-GB" dirty="0"/>
            </a:br>
            <a:r>
              <a:rPr lang="en-GB" sz="3300" dirty="0"/>
              <a:t>Sectional Design Idea</a:t>
            </a:r>
            <a:endParaRPr lang="en-US" sz="3300" dirty="0"/>
          </a:p>
        </p:txBody>
      </p:sp>
      <p:sp>
        <p:nvSpPr>
          <p:cNvPr id="3" name="Content Placeholder 2"/>
          <p:cNvSpPr>
            <a:spLocks noGrp="1"/>
          </p:cNvSpPr>
          <p:nvPr>
            <p:ph idx="1"/>
          </p:nvPr>
        </p:nvSpPr>
        <p:spPr>
          <a:xfrm>
            <a:off x="913795" y="2006082"/>
            <a:ext cx="10353762" cy="3785118"/>
          </a:xfrm>
        </p:spPr>
        <p:txBody>
          <a:bodyPr/>
          <a:lstStyle/>
          <a:p>
            <a:r>
              <a:rPr lang="en-GB" dirty="0"/>
              <a:t>Using sensor array that controls one flap, where the system can be replicated to include multiple flaps along the wing  </a:t>
            </a:r>
          </a:p>
          <a:p>
            <a:endParaRPr lang="en-US" dirty="0"/>
          </a:p>
        </p:txBody>
      </p:sp>
    </p:spTree>
    <p:extLst>
      <p:ext uri="{BB962C8B-B14F-4D97-AF65-F5344CB8AC3E}">
        <p14:creationId xmlns:p14="http://schemas.microsoft.com/office/powerpoint/2010/main" val="16622550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Manufacturing</a:t>
            </a:r>
          </a:p>
        </p:txBody>
      </p:sp>
      <p:sp>
        <p:nvSpPr>
          <p:cNvPr id="3" name="Content Placeholder 2"/>
          <p:cNvSpPr>
            <a:spLocks noGrp="1"/>
          </p:cNvSpPr>
          <p:nvPr>
            <p:ph idx="1"/>
          </p:nvPr>
        </p:nvSpPr>
        <p:spPr/>
        <p:txBody>
          <a:bodyPr/>
          <a:lstStyle/>
          <a:p>
            <a:r>
              <a:rPr lang="en-GB" dirty="0"/>
              <a:t>Buy pre-built fuselage and </a:t>
            </a:r>
            <a:r>
              <a:rPr lang="en-GB" dirty="0" err="1"/>
              <a:t>tailplane</a:t>
            </a:r>
            <a:r>
              <a:rPr lang="en-GB" dirty="0"/>
              <a:t> and replace standard wings with “smart wings”, allowing more time to be spent on development and testing of wing technology</a:t>
            </a:r>
          </a:p>
          <a:p>
            <a:r>
              <a:rPr lang="en-GB" dirty="0"/>
              <a:t>Likely to foam cut wings and embed pressure sensors in desired locations</a:t>
            </a:r>
          </a:p>
        </p:txBody>
      </p:sp>
    </p:spTree>
    <p:extLst>
      <p:ext uri="{BB962C8B-B14F-4D97-AF65-F5344CB8AC3E}">
        <p14:creationId xmlns:p14="http://schemas.microsoft.com/office/powerpoint/2010/main" val="2601414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722376"/>
            <a:ext cx="10353762" cy="4270248"/>
          </a:xfrm>
        </p:spPr>
        <p:txBody>
          <a:bodyPr/>
          <a:lstStyle/>
          <a:p>
            <a:r>
              <a:rPr lang="en-US" dirty="0">
                <a:effectLst/>
                <a:cs typeface="Calibri" panose="020F0502020204030204" pitchFamily="34" charset="0"/>
              </a:rPr>
              <a:t>Group Design Project No.13</a:t>
            </a:r>
            <a:r>
              <a:rPr lang="en-US" dirty="0">
                <a:cs typeface="Calibri" panose="020F0502020204030204" pitchFamily="34" charset="0"/>
              </a:rPr>
              <a:t/>
            </a:r>
            <a:br>
              <a:rPr lang="en-US" dirty="0">
                <a:cs typeface="Calibri" panose="020F0502020204030204" pitchFamily="34" charset="0"/>
              </a:rPr>
            </a:br>
            <a:r>
              <a:rPr lang="en-US" dirty="0">
                <a:cs typeface="Calibri" panose="020F0502020204030204" pitchFamily="34" charset="0"/>
              </a:rPr>
              <a:t/>
            </a:r>
            <a:br>
              <a:rPr lang="en-US" dirty="0">
                <a:cs typeface="Calibri" panose="020F0502020204030204" pitchFamily="34" charset="0"/>
              </a:rPr>
            </a:br>
            <a:r>
              <a:rPr lang="en-US" dirty="0">
                <a:cs typeface="Calibri" panose="020F0502020204030204" pitchFamily="34" charset="0"/>
              </a:rPr>
              <a:t/>
            </a:r>
            <a:br>
              <a:rPr lang="en-US" dirty="0">
                <a:cs typeface="Calibri" panose="020F0502020204030204" pitchFamily="34" charset="0"/>
              </a:rPr>
            </a:br>
            <a:r>
              <a:rPr lang="en-US" sz="6000" dirty="0">
                <a:cs typeface="Calibri" panose="020F0502020204030204" pitchFamily="34" charset="0"/>
              </a:rPr>
              <a:t>Design, Build and Test of a Smart Wing UAV</a:t>
            </a:r>
            <a:endParaRPr lang="en-GB" sz="6000" dirty="0">
              <a:cs typeface="Calibri" panose="020F0502020204030204" pitchFamily="34" charset="0"/>
            </a:endParaRPr>
          </a:p>
        </p:txBody>
      </p:sp>
    </p:spTree>
    <p:extLst>
      <p:ext uri="{BB962C8B-B14F-4D97-AF65-F5344CB8AC3E}">
        <p14:creationId xmlns:p14="http://schemas.microsoft.com/office/powerpoint/2010/main" val="398090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cs typeface="Calibri" panose="020F0502020204030204" pitchFamily="34" charset="0"/>
              </a:rPr>
              <a:t>Project</a:t>
            </a:r>
            <a:r>
              <a:rPr lang="en-US" dirty="0"/>
              <a:t> Scope</a:t>
            </a:r>
          </a:p>
        </p:txBody>
      </p:sp>
      <p:sp>
        <p:nvSpPr>
          <p:cNvPr id="3" name="Content Placeholder 2"/>
          <p:cNvSpPr>
            <a:spLocks noGrp="1"/>
          </p:cNvSpPr>
          <p:nvPr>
            <p:ph idx="1"/>
          </p:nvPr>
        </p:nvSpPr>
        <p:spPr/>
        <p:txBody>
          <a:bodyPr>
            <a:normAutofit/>
          </a:bodyPr>
          <a:lstStyle/>
          <a:p>
            <a:pPr marL="0" indent="0" algn="ctr">
              <a:buNone/>
            </a:pPr>
            <a:endParaRPr lang="en-US" i="1" dirty="0"/>
          </a:p>
          <a:p>
            <a:pPr marL="0" indent="0" algn="ctr">
              <a:buNone/>
            </a:pPr>
            <a:r>
              <a:rPr lang="en-US" sz="2800" i="1" dirty="0"/>
              <a:t>"Develop a Smart UAV main wing capable of maintaining a steady trajectory profile, by measuring and controlling the lift distribution across the main wing using trailing edge flaps.”</a:t>
            </a:r>
          </a:p>
        </p:txBody>
      </p:sp>
    </p:spTree>
    <p:extLst>
      <p:ext uri="{BB962C8B-B14F-4D97-AF65-F5344CB8AC3E}">
        <p14:creationId xmlns:p14="http://schemas.microsoft.com/office/powerpoint/2010/main" val="14860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658319"/>
            <a:ext cx="10353762" cy="970450"/>
          </a:xfrm>
        </p:spPr>
        <p:txBody>
          <a:bodyPr/>
          <a:lstStyle/>
          <a:p>
            <a:r>
              <a:rPr lang="en-GB" dirty="0"/>
              <a:t>Motivation</a:t>
            </a:r>
          </a:p>
        </p:txBody>
      </p:sp>
      <p:sp>
        <p:nvSpPr>
          <p:cNvPr id="4" name="Content Placeholder 3"/>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6224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Project Aim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2800" dirty="0"/>
              </a:p>
              <a:p>
                <a:r>
                  <a:rPr lang="en-US" sz="2800" dirty="0"/>
                  <a:t>Design and build a UAV which is able to maintain steady flight by keeping a constant lift on the main wing.</a:t>
                </a:r>
              </a:p>
              <a:p>
                <a:pPr lvl="1"/>
                <a:r>
                  <a:rPr lang="en-US" sz="2000" dirty="0"/>
                  <a:t>Gusts can alter the static </a:t>
                </a:r>
                <a:r>
                  <a:rPr lang="en-US" sz="2000" dirty="0">
                    <a:latin typeface="Calibri" panose="020F0502020204030204" pitchFamily="34" charset="0"/>
                    <a:cs typeface="Calibri" panose="020F0502020204030204" pitchFamily="34" charset="0"/>
                  </a:rPr>
                  <a:t>stability</a:t>
                </a:r>
                <a:r>
                  <a:rPr lang="en-US" sz="2000" dirty="0"/>
                  <a:t> of the aircraft, as ideally (</a:t>
                </a:r>
                <a14:m>
                  <m:oMath xmlns:m="http://schemas.openxmlformats.org/officeDocument/2006/math">
                    <m:f>
                      <m:fPr>
                        <m:ctrlPr>
                          <a:rPr lang="mr-IN" sz="2000" i="1" smtClean="0">
                            <a:latin typeface="Cambria Math" charset="0"/>
                          </a:rPr>
                        </m:ctrlPr>
                      </m:fPr>
                      <m:num>
                        <m:r>
                          <a:rPr lang="mr-IN" sz="2000" i="1" smtClean="0">
                            <a:latin typeface="Cambria Math" charset="0"/>
                            <a:ea typeface="Cambria Math" charset="0"/>
                            <a:cs typeface="Cambria Math" charset="0"/>
                          </a:rPr>
                          <m:t>𝜕</m:t>
                        </m:r>
                        <m:sSub>
                          <m:sSubPr>
                            <m:ctrlPr>
                              <a:rPr lang="en-US" sz="2000" b="0" i="1" smtClean="0">
                                <a:latin typeface="Cambria Math" charset="0"/>
                                <a:ea typeface="Cambria Math" charset="0"/>
                                <a:cs typeface="Cambria Math" charset="0"/>
                              </a:rPr>
                            </m:ctrlPr>
                          </m:sSubPr>
                          <m:e>
                            <m:r>
                              <a:rPr lang="en-US" sz="2000" b="0" i="1" smtClean="0">
                                <a:latin typeface="Cambria Math" charset="0"/>
                                <a:ea typeface="Cambria Math" charset="0"/>
                                <a:cs typeface="Cambria Math" charset="0"/>
                              </a:rPr>
                              <m:t>𝐶</m:t>
                            </m:r>
                          </m:e>
                          <m:sub>
                            <m:r>
                              <a:rPr lang="en-US" sz="2000" b="0" i="1" smtClean="0">
                                <a:latin typeface="Cambria Math" charset="0"/>
                                <a:ea typeface="Cambria Math" charset="0"/>
                                <a:cs typeface="Cambria Math" charset="0"/>
                              </a:rPr>
                              <m:t>𝐿</m:t>
                            </m:r>
                          </m:sub>
                        </m:sSub>
                        <m:sSub>
                          <m:sSubPr>
                            <m:ctrlPr>
                              <a:rPr lang="en-US" sz="2000" b="0" i="1" smtClean="0">
                                <a:latin typeface="Cambria Math" charset="0"/>
                                <a:ea typeface="Cambria Math" charset="0"/>
                                <a:cs typeface="Cambria Math" charset="0"/>
                              </a:rPr>
                            </m:ctrlPr>
                          </m:sSubPr>
                          <m:e>
                            <m:d>
                              <m:dPr>
                                <m:begChr m:val=""/>
                                <m:endChr m:val="|"/>
                                <m:ctrlPr>
                                  <a:rPr lang="en-US" sz="2000" b="0" i="1" smtClean="0">
                                    <a:latin typeface="Cambria Math" charset="0"/>
                                    <a:ea typeface="Cambria Math" charset="0"/>
                                    <a:cs typeface="Cambria Math" charset="0"/>
                                  </a:rPr>
                                </m:ctrlPr>
                              </m:dPr>
                              <m:e>
                                <m:r>
                                  <a:rPr lang="en-US" sz="2000">
                                    <a:latin typeface="Cambria Math" panose="02040503050406030204" pitchFamily="18" charset="0"/>
                                  </a:rPr>
                                  <m:t>​</m:t>
                                </m:r>
                              </m:e>
                            </m:d>
                          </m:e>
                          <m:sub>
                            <m:r>
                              <a:rPr lang="en-US" sz="2000" b="0" i="1" smtClean="0">
                                <a:latin typeface="Cambria Math" charset="0"/>
                                <a:ea typeface="Cambria Math" charset="0"/>
                                <a:cs typeface="Cambria Math" charset="0"/>
                              </a:rPr>
                              <m:t>𝑀𝑎𝑖𝑛</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𝑊𝑖𝑛𝑔</m:t>
                            </m:r>
                          </m:sub>
                        </m:sSub>
                      </m:num>
                      <m:den>
                        <m:r>
                          <a:rPr lang="mr-IN" sz="2000" i="1" smtClean="0">
                            <a:latin typeface="Cambria Math" charset="0"/>
                            <a:ea typeface="Cambria Math" charset="0"/>
                            <a:cs typeface="Cambria Math" charset="0"/>
                          </a:rPr>
                          <m:t>𝜕𝛼</m:t>
                        </m:r>
                      </m:den>
                    </m:f>
                    <m:r>
                      <a:rPr lang="en-US" sz="2000" b="0" i="1" smtClean="0">
                        <a:latin typeface="Cambria Math" charset="0"/>
                      </a:rPr>
                      <m:t>=0)</m:t>
                    </m:r>
                  </m:oMath>
                </a14:m>
                <a:r>
                  <a:rPr lang="en-US" sz="2000" dirty="0"/>
                  <a:t>, resulting in a but lower amplitude response to gusts in terms of elevation change.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350" y="1580050"/>
            <a:ext cx="10066652" cy="4211150"/>
          </a:xfrm>
          <a:prstGeom prst="rect">
            <a:avLst/>
          </a:prstGeom>
        </p:spPr>
      </p:pic>
    </p:spTree>
    <p:extLst>
      <p:ext uri="{BB962C8B-B14F-4D97-AF65-F5344CB8AC3E}">
        <p14:creationId xmlns:p14="http://schemas.microsoft.com/office/powerpoint/2010/main" val="155456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Project Objectives</a:t>
            </a:r>
          </a:p>
        </p:txBody>
      </p:sp>
      <p:sp>
        <p:nvSpPr>
          <p:cNvPr id="3" name="Content Placeholder 2"/>
          <p:cNvSpPr>
            <a:spLocks noGrp="1"/>
          </p:cNvSpPr>
          <p:nvPr>
            <p:ph idx="1"/>
          </p:nvPr>
        </p:nvSpPr>
        <p:spPr/>
        <p:txBody>
          <a:bodyPr>
            <a:normAutofit/>
          </a:bodyPr>
          <a:lstStyle/>
          <a:p>
            <a:pPr marL="514350" lvl="0" indent="-514350" defTabSz="914400">
              <a:spcBef>
                <a:spcPts val="0"/>
              </a:spcBef>
              <a:spcAft>
                <a:spcPts val="0"/>
              </a:spcAft>
              <a:buClrTx/>
              <a:buSzTx/>
              <a:buFont typeface="+mj-lt"/>
              <a:buAutoNum type="arabicPeriod"/>
              <a:defRPr/>
            </a:pPr>
            <a:endParaRPr lang="en-US" sz="2800" dirty="0"/>
          </a:p>
          <a:p>
            <a:pPr marL="514350" lvl="0" indent="-514350" defTabSz="914400">
              <a:spcBef>
                <a:spcPts val="0"/>
              </a:spcBef>
              <a:spcAft>
                <a:spcPts val="0"/>
              </a:spcAft>
              <a:buClrTx/>
              <a:buSzTx/>
              <a:buFont typeface="+mj-lt"/>
              <a:buAutoNum type="arabicPeriod"/>
              <a:defRPr/>
            </a:pPr>
            <a:r>
              <a:rPr lang="en-US" sz="2800" dirty="0"/>
              <a:t>Develop a system to measure the pressure distribution across a main wing.</a:t>
            </a:r>
          </a:p>
          <a:p>
            <a:pPr marL="514350" lvl="0" indent="-514350" defTabSz="914400">
              <a:spcBef>
                <a:spcPts val="0"/>
              </a:spcBef>
              <a:spcAft>
                <a:spcPts val="0"/>
              </a:spcAft>
              <a:buClrTx/>
              <a:buSzTx/>
              <a:buFont typeface="+mj-lt"/>
              <a:buAutoNum type="arabicPeriod"/>
              <a:defRPr/>
            </a:pPr>
            <a:r>
              <a:rPr lang="en-US" sz="2800" dirty="0"/>
              <a:t>Design a control system to </a:t>
            </a:r>
            <a:r>
              <a:rPr lang="en-GB" sz="2800" dirty="0"/>
              <a:t>control the pressure distribution across the main wing.</a:t>
            </a:r>
          </a:p>
          <a:p>
            <a:pPr marL="514350" lvl="0" indent="-514350" defTabSz="914400">
              <a:spcBef>
                <a:spcPts val="0"/>
              </a:spcBef>
              <a:spcAft>
                <a:spcPts val="0"/>
              </a:spcAft>
              <a:buClrTx/>
              <a:buSzTx/>
              <a:buFont typeface="+mj-lt"/>
              <a:buAutoNum type="arabicPeriod"/>
              <a:defRPr/>
            </a:pPr>
            <a:r>
              <a:rPr lang="en-US" sz="2800" dirty="0"/>
              <a:t>Validate the measurement and control system in both wind tunnel tests and as part of a UAV.</a:t>
            </a:r>
          </a:p>
        </p:txBody>
      </p:sp>
    </p:spTree>
    <p:extLst>
      <p:ext uri="{BB962C8B-B14F-4D97-AF65-F5344CB8AC3E}">
        <p14:creationId xmlns:p14="http://schemas.microsoft.com/office/powerpoint/2010/main" val="47239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Work Break Down</a:t>
            </a:r>
            <a:endParaRPr lang="en-GB" dirty="0"/>
          </a:p>
        </p:txBody>
      </p:sp>
      <p:sp>
        <p:nvSpPr>
          <p:cNvPr id="3" name="Content Placeholder 2"/>
          <p:cNvSpPr>
            <a:spLocks noGrp="1"/>
          </p:cNvSpPr>
          <p:nvPr>
            <p:ph idx="1"/>
          </p:nvPr>
        </p:nvSpPr>
        <p:spPr>
          <a:xfrm>
            <a:off x="913795" y="1682496"/>
            <a:ext cx="10353762" cy="4681728"/>
          </a:xfrm>
        </p:spPr>
        <p:txBody>
          <a:bodyPr>
            <a:normAutofit/>
          </a:bodyPr>
          <a:lstStyle/>
          <a:p>
            <a:r>
              <a:rPr lang="en-US" sz="2500" dirty="0">
                <a:solidFill>
                  <a:srgbClr val="7030A0"/>
                </a:solidFill>
              </a:rPr>
              <a:t>Control System Design and Electronics:</a:t>
            </a:r>
          </a:p>
          <a:p>
            <a:pPr lvl="1"/>
            <a:r>
              <a:rPr lang="en-US" sz="2000" dirty="0"/>
              <a:t>Roshan </a:t>
            </a:r>
            <a:r>
              <a:rPr lang="en-US" sz="2000" dirty="0" err="1"/>
              <a:t>Pasupathy</a:t>
            </a:r>
            <a:endParaRPr lang="en-US" sz="2000" dirty="0"/>
          </a:p>
          <a:p>
            <a:pPr lvl="1"/>
            <a:r>
              <a:rPr lang="en-US" sz="2000" dirty="0"/>
              <a:t>Anthony Aldo Hill</a:t>
            </a:r>
          </a:p>
          <a:p>
            <a:r>
              <a:rPr lang="en-US" sz="2500" dirty="0">
                <a:solidFill>
                  <a:srgbClr val="FFFF00"/>
                </a:solidFill>
              </a:rPr>
              <a:t>Simulation and Aerodynamics</a:t>
            </a:r>
          </a:p>
          <a:p>
            <a:pPr lvl="1"/>
            <a:r>
              <a:rPr lang="en-US" sz="2000" dirty="0"/>
              <a:t>Christopher Bunn</a:t>
            </a:r>
          </a:p>
          <a:p>
            <a:pPr lvl="1"/>
            <a:r>
              <a:rPr lang="en-US" sz="2000" dirty="0" err="1"/>
              <a:t>Fintan</a:t>
            </a:r>
            <a:r>
              <a:rPr lang="en-US" sz="2000" dirty="0"/>
              <a:t> Healy</a:t>
            </a:r>
          </a:p>
          <a:p>
            <a:r>
              <a:rPr lang="en-US" sz="2500" dirty="0">
                <a:solidFill>
                  <a:srgbClr val="00B0F0"/>
                </a:solidFill>
              </a:rPr>
              <a:t>Parts Design and Manufacturing </a:t>
            </a:r>
          </a:p>
          <a:p>
            <a:pPr lvl="1"/>
            <a:r>
              <a:rPr lang="en-US" sz="2000" dirty="0"/>
              <a:t>Fang Hwa Ting</a:t>
            </a:r>
          </a:p>
          <a:p>
            <a:pPr lvl="1"/>
            <a:r>
              <a:rPr lang="en-US" sz="2000" dirty="0"/>
              <a:t>Louis Winter</a:t>
            </a:r>
          </a:p>
          <a:p>
            <a:pPr lvl="1"/>
            <a:r>
              <a:rPr lang="en-US" sz="2000" dirty="0"/>
              <a:t>Nikolay Tarasov</a:t>
            </a:r>
          </a:p>
        </p:txBody>
      </p:sp>
    </p:spTree>
    <p:extLst>
      <p:ext uri="{BB962C8B-B14F-4D97-AF65-F5344CB8AC3E}">
        <p14:creationId xmlns:p14="http://schemas.microsoft.com/office/powerpoint/2010/main" val="165636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70618" y="41148"/>
            <a:ext cx="10353762" cy="813816"/>
          </a:xfrm>
        </p:spPr>
        <p:txBody>
          <a:bodyPr/>
          <a:lstStyle/>
          <a:p>
            <a:pPr algn="l"/>
            <a:r>
              <a:rPr lang="en-US" dirty="0"/>
              <a:t>Project Planning: Gantt Chart</a:t>
            </a:r>
            <a:endParaRPr lang="en-GB" dirty="0"/>
          </a:p>
        </p:txBody>
      </p:sp>
      <p:pic>
        <p:nvPicPr>
          <p:cNvPr id="6" name="Picture 5"/>
          <p:cNvPicPr>
            <a:picLocks noChangeAspect="1"/>
          </p:cNvPicPr>
          <p:nvPr/>
        </p:nvPicPr>
        <p:blipFill>
          <a:blip r:embed="rId3"/>
          <a:stretch>
            <a:fillRect/>
          </a:stretch>
        </p:blipFill>
        <p:spPr>
          <a:xfrm>
            <a:off x="1570618" y="854964"/>
            <a:ext cx="8833455" cy="5438336"/>
          </a:xfrm>
          <a:prstGeom prst="rect">
            <a:avLst/>
          </a:prstGeom>
        </p:spPr>
      </p:pic>
    </p:spTree>
    <p:extLst>
      <p:ext uri="{BB962C8B-B14F-4D97-AF65-F5344CB8AC3E}">
        <p14:creationId xmlns:p14="http://schemas.microsoft.com/office/powerpoint/2010/main" val="207684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423" y="424051"/>
            <a:ext cx="10813011" cy="813816"/>
          </a:xfrm>
        </p:spPr>
        <p:txBody>
          <a:bodyPr/>
          <a:lstStyle/>
          <a:p>
            <a:pPr algn="l"/>
            <a:r>
              <a:rPr lang="en-US" dirty="0"/>
              <a:t>Project Planning: Gantt Chart (Continued)</a:t>
            </a:r>
            <a:endParaRPr lang="en-GB" dirty="0"/>
          </a:p>
        </p:txBody>
      </p:sp>
      <p:pic>
        <p:nvPicPr>
          <p:cNvPr id="3" name="Picture 2"/>
          <p:cNvPicPr>
            <a:picLocks noChangeAspect="1"/>
          </p:cNvPicPr>
          <p:nvPr/>
        </p:nvPicPr>
        <p:blipFill>
          <a:blip r:embed="rId3"/>
          <a:stretch>
            <a:fillRect/>
          </a:stretch>
        </p:blipFill>
        <p:spPr>
          <a:xfrm>
            <a:off x="193183" y="1761064"/>
            <a:ext cx="11780309" cy="3596548"/>
          </a:xfrm>
          <a:prstGeom prst="rect">
            <a:avLst/>
          </a:prstGeom>
        </p:spPr>
      </p:pic>
    </p:spTree>
    <p:extLst>
      <p:ext uri="{BB962C8B-B14F-4D97-AF65-F5344CB8AC3E}">
        <p14:creationId xmlns:p14="http://schemas.microsoft.com/office/powerpoint/2010/main" val="1348840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947</TotalTime>
  <Words>762</Words>
  <Application>Microsoft Macintosh PowerPoint</Application>
  <PresentationFormat>Widescreen</PresentationFormat>
  <Paragraphs>125</Paragraphs>
  <Slides>19</Slides>
  <Notes>10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Calisto MT</vt:lpstr>
      <vt:lpstr>Cambria Math</vt:lpstr>
      <vt:lpstr>Mangal</vt:lpstr>
      <vt:lpstr>Trebuchet MS</vt:lpstr>
      <vt:lpstr>Wingdings 2</vt:lpstr>
      <vt:lpstr>Slate</vt:lpstr>
      <vt:lpstr>PowerPoint Presentation</vt:lpstr>
      <vt:lpstr>Group Design Project No.13   Design, Build and Test of a Smart Wing UAV</vt:lpstr>
      <vt:lpstr>Project Scope</vt:lpstr>
      <vt:lpstr>Motivation</vt:lpstr>
      <vt:lpstr>Project Aim</vt:lpstr>
      <vt:lpstr>Project Objectives</vt:lpstr>
      <vt:lpstr>Work Break Down</vt:lpstr>
      <vt:lpstr>Project Planning: Gantt Chart</vt:lpstr>
      <vt:lpstr>Project Planning: Gantt Chart (Continued)</vt:lpstr>
      <vt:lpstr>Measuring Pressure – Using Pressure Sensors</vt:lpstr>
      <vt:lpstr>Measuring Pressure – Sensor Locations</vt:lpstr>
      <vt:lpstr>Test Rig</vt:lpstr>
      <vt:lpstr>Test Rig (Continued)</vt:lpstr>
      <vt:lpstr>Sending and Receiving Data</vt:lpstr>
      <vt:lpstr>Pressure sensor to measure pressure distribution</vt:lpstr>
      <vt:lpstr>Processing and Control</vt:lpstr>
      <vt:lpstr>UAV Implementation</vt:lpstr>
      <vt:lpstr>Work to date: Sectional Design Idea</vt:lpstr>
      <vt:lpstr>Manufacturing</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pasupathy r. (rp3g13)</cp:lastModifiedBy>
  <cp:revision>625</cp:revision>
  <dcterms:created xsi:type="dcterms:W3CDTF">2016-10-24T10:18:14Z</dcterms:created>
  <dcterms:modified xsi:type="dcterms:W3CDTF">2017-02-09T03:44:06Z</dcterms:modified>
</cp:coreProperties>
</file>