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Century Gothic" panose="020B0502020202020204" pitchFamily="34" charset="0"/>
      <p:regular r:id="rId50"/>
      <p:bold r:id="rId51"/>
      <p:italic r:id="rId52"/>
      <p:boldItalic r:id="rId53"/>
    </p:embeddedFont>
    <p:embeddedFont>
      <p:font typeface="Garamond" panose="02020404030301010803" pitchFamily="18" charset="0"/>
      <p:regular r:id="rId54"/>
      <p:bold r:id="rId55"/>
      <p: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AD050A-F0C3-4B1D-BB25-D5F210E3890E}">
  <a:tblStyle styleId="{1BAD050A-F0C3-4B1D-BB25-D5F210E3890E}" styleName="Table_0">
    <a:wholeTbl>
      <a:tcTxStyle b="off" i="off">
        <a:font>
          <a:latin typeface="Century Gothic"/>
          <a:ea typeface="Century Gothic"/>
          <a:cs typeface="Century Gothic"/>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2" name="Google Shape;58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E1DBC9"/>
            </a:gs>
            <a:gs pos="77000">
              <a:srgbClr val="C8C1B0"/>
            </a:gs>
            <a:gs pos="100000">
              <a:srgbClr val="C0BAAA"/>
            </a:gs>
          </a:gsLst>
          <a:lin ang="5400000" scaled="0"/>
        </a:gradFill>
        <a:effectLst/>
      </p:bgPr>
    </p:bg>
    <p:spTree>
      <p:nvGrpSpPr>
        <p:cNvPr id="1" name="Shape 16"/>
        <p:cNvGrpSpPr/>
        <p:nvPr/>
      </p:nvGrpSpPr>
      <p:grpSpPr>
        <a:xfrm>
          <a:off x="0" y="0"/>
          <a:ext cx="0" cy="0"/>
          <a:chOff x="0" y="0"/>
          <a:chExt cx="0" cy="0"/>
        </a:xfrm>
      </p:grpSpPr>
      <p:sp>
        <p:nvSpPr>
          <p:cNvPr id="17" name="Google Shape;17;p2"/>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5250180" y="1267730"/>
            <a:ext cx="1691640" cy="645295"/>
            <a:chOff x="5318306" y="1386268"/>
            <a:chExt cx="1567331" cy="645295"/>
          </a:xfrm>
        </p:grpSpPr>
        <p:cxnSp>
          <p:nvCxnSpPr>
            <p:cNvPr id="22" name="Google Shape;22;p2"/>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3" name="Google Shape;23;p2"/>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4" name="Google Shape;24;p2"/>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5" name="Google Shape;25;p2"/>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7" name="Google Shape;27;p2"/>
          <p:cNvSpPr txBox="1">
            <a:spLocks noGrp="1"/>
          </p:cNvSpPr>
          <p:nvPr>
            <p:ph type="dt" idx="10"/>
          </p:nvPr>
        </p:nvSpPr>
        <p:spPr>
          <a:xfrm>
            <a:off x="5318760" y="1341255"/>
            <a:ext cx="1554480" cy="52721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453896" y="5211060"/>
            <a:ext cx="59055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8606919" y="5212080"/>
            <a:ext cx="2111881"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3F3F3F"/>
                </a:solidFill>
                <a:latin typeface="Century Gothic"/>
                <a:ea typeface="Century Gothic"/>
                <a:cs typeface="Century Gothic"/>
                <a:sym typeface="Century Gothic"/>
              </a:defRPr>
            </a:lvl1pPr>
            <a:lvl2pPr marL="0" lvl="1" indent="0" algn="r">
              <a:spcBef>
                <a:spcPts val="0"/>
              </a:spcBef>
              <a:buNone/>
              <a:defRPr sz="1000" b="0" i="0" u="none" strike="noStrike" cap="none">
                <a:solidFill>
                  <a:srgbClr val="3F3F3F"/>
                </a:solidFill>
                <a:latin typeface="Century Gothic"/>
                <a:ea typeface="Century Gothic"/>
                <a:cs typeface="Century Gothic"/>
                <a:sym typeface="Century Gothic"/>
              </a:defRPr>
            </a:lvl2pPr>
            <a:lvl3pPr marL="0" lvl="2" indent="0" algn="r">
              <a:spcBef>
                <a:spcPts val="0"/>
              </a:spcBef>
              <a:buNone/>
              <a:defRPr sz="1000" b="0" i="0" u="none" strike="noStrike" cap="none">
                <a:solidFill>
                  <a:srgbClr val="3F3F3F"/>
                </a:solidFill>
                <a:latin typeface="Century Gothic"/>
                <a:ea typeface="Century Gothic"/>
                <a:cs typeface="Century Gothic"/>
                <a:sym typeface="Century Gothic"/>
              </a:defRPr>
            </a:lvl3pPr>
            <a:lvl4pPr marL="0" lvl="3" indent="0" algn="r">
              <a:spcBef>
                <a:spcPts val="0"/>
              </a:spcBef>
              <a:buNone/>
              <a:defRPr sz="1000" b="0" i="0" u="none" strike="noStrike" cap="none">
                <a:solidFill>
                  <a:srgbClr val="3F3F3F"/>
                </a:solidFill>
                <a:latin typeface="Century Gothic"/>
                <a:ea typeface="Century Gothic"/>
                <a:cs typeface="Century Gothic"/>
                <a:sym typeface="Century Gothic"/>
              </a:defRPr>
            </a:lvl4pPr>
            <a:lvl5pPr marL="0" lvl="4" indent="0" algn="r">
              <a:spcBef>
                <a:spcPts val="0"/>
              </a:spcBef>
              <a:buNone/>
              <a:defRPr sz="1000" b="0" i="0" u="none" strike="noStrike" cap="none">
                <a:solidFill>
                  <a:srgbClr val="3F3F3F"/>
                </a:solidFill>
                <a:latin typeface="Century Gothic"/>
                <a:ea typeface="Century Gothic"/>
                <a:cs typeface="Century Gothic"/>
                <a:sym typeface="Century Gothic"/>
              </a:defRPr>
            </a:lvl5pPr>
            <a:lvl6pPr marL="0" lvl="5" indent="0" algn="r">
              <a:spcBef>
                <a:spcPts val="0"/>
              </a:spcBef>
              <a:buNone/>
              <a:defRPr sz="1000" b="0" i="0" u="none" strike="noStrike" cap="none">
                <a:solidFill>
                  <a:srgbClr val="3F3F3F"/>
                </a:solidFill>
                <a:latin typeface="Century Gothic"/>
                <a:ea typeface="Century Gothic"/>
                <a:cs typeface="Century Gothic"/>
                <a:sym typeface="Century Gothic"/>
              </a:defRPr>
            </a:lvl6pPr>
            <a:lvl7pPr marL="0" lvl="6" indent="0" algn="r">
              <a:spcBef>
                <a:spcPts val="0"/>
              </a:spcBef>
              <a:buNone/>
              <a:defRPr sz="1000" b="0" i="0" u="none" strike="noStrike" cap="none">
                <a:solidFill>
                  <a:srgbClr val="3F3F3F"/>
                </a:solidFill>
                <a:latin typeface="Century Gothic"/>
                <a:ea typeface="Century Gothic"/>
                <a:cs typeface="Century Gothic"/>
                <a:sym typeface="Century Gothic"/>
              </a:defRPr>
            </a:lvl7pPr>
            <a:lvl8pPr marL="0" lvl="7" indent="0" algn="r">
              <a:spcBef>
                <a:spcPts val="0"/>
              </a:spcBef>
              <a:buNone/>
              <a:defRPr sz="1000" b="0" i="0" u="none" strike="noStrike" cap="none">
                <a:solidFill>
                  <a:srgbClr val="3F3F3F"/>
                </a:solidFill>
                <a:latin typeface="Century Gothic"/>
                <a:ea typeface="Century Gothic"/>
                <a:cs typeface="Century Gothic"/>
                <a:sym typeface="Century Gothic"/>
              </a:defRPr>
            </a:lvl8pPr>
            <a:lvl9pPr marL="0" lvl="8" indent="0" algn="r">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
          <p:cNvSpPr txBox="1">
            <a:spLocks noGrp="1"/>
          </p:cNvSpPr>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7" name="Google Shape;97;p1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3" name="Google Shape;103;p12"/>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2"/>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8"/>
        <p:cNvGrpSpPr/>
        <p:nvPr/>
      </p:nvGrpSpPr>
      <p:grpSpPr>
        <a:xfrm>
          <a:off x="0" y="0"/>
          <a:ext cx="0" cy="0"/>
          <a:chOff x="0" y="0"/>
          <a:chExt cx="0" cy="0"/>
        </a:xfrm>
      </p:grpSpPr>
      <p:sp>
        <p:nvSpPr>
          <p:cNvPr id="119" name="Google Shape;119;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1" name="Google Shape;12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7" name="Google Shape;12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0" name="Google Shape;140;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8" name="Google Shape;158;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9" name="Google Shape;15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3" name="Google Shape;33;p3"/>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5" name="Google Shape;165;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6" name="Google Shape;1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4"/>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00" scaled="0"/>
        </a:gradFill>
        <a:effectLst/>
      </p:bgPr>
    </p:bg>
    <p:spTree>
      <p:nvGrpSpPr>
        <p:cNvPr id="1" name="Shape 40"/>
        <p:cNvGrpSpPr/>
        <p:nvPr/>
      </p:nvGrpSpPr>
      <p:grpSpPr>
        <a:xfrm>
          <a:off x="0" y="0"/>
          <a:ext cx="0" cy="0"/>
          <a:chOff x="0" y="0"/>
          <a:chExt cx="0" cy="0"/>
        </a:xfrm>
      </p:grpSpPr>
      <p:sp>
        <p:nvSpPr>
          <p:cNvPr id="41" name="Google Shape;41;p5"/>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1447800"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5"/>
          <p:cNvGrpSpPr/>
          <p:nvPr/>
        </p:nvGrpSpPr>
        <p:grpSpPr>
          <a:xfrm>
            <a:off x="5250180" y="1267730"/>
            <a:ext cx="1691640" cy="645295"/>
            <a:chOff x="5318306" y="1386268"/>
            <a:chExt cx="1567331" cy="645295"/>
          </a:xfrm>
        </p:grpSpPr>
        <p:cxnSp>
          <p:nvCxnSpPr>
            <p:cNvPr id="46" name="Google Shape;46;p5"/>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7" name="Google Shape;47;p5"/>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8" name="Google Shape;48;p5"/>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9" name="Google Shape;49;p5"/>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51" name="Google Shape;51;p5"/>
          <p:cNvSpPr txBox="1">
            <a:spLocks noGrp="1"/>
          </p:cNvSpPr>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1453553" y="521106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sldNum" idx="12"/>
          </p:nvPr>
        </p:nvSpPr>
        <p:spPr>
          <a:xfrm>
            <a:off x="8604504" y="521106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1066800" y="2103120"/>
            <a:ext cx="4754880" cy="37490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7" name="Google Shape;57;p6"/>
          <p:cNvSpPr txBox="1">
            <a:spLocks noGrp="1"/>
          </p:cNvSpPr>
          <p:nvPr>
            <p:ph type="body" idx="2"/>
          </p:nvPr>
        </p:nvSpPr>
        <p:spPr>
          <a:xfrm>
            <a:off x="6370320" y="2103120"/>
            <a:ext cx="4754880" cy="37490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8" name="Google Shape;58;p6"/>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1069848" y="2074334"/>
            <a:ext cx="4754880" cy="6400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900"/>
              <a:buNone/>
              <a:defRPr sz="1900" b="0">
                <a:solidFill>
                  <a:schemeClr val="dk2"/>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4" name="Google Shape;64;p7"/>
          <p:cNvSpPr txBox="1">
            <a:spLocks noGrp="1"/>
          </p:cNvSpPr>
          <p:nvPr>
            <p:ph type="body" idx="2"/>
          </p:nvPr>
        </p:nvSpPr>
        <p:spPr>
          <a:xfrm>
            <a:off x="1069848" y="2755898"/>
            <a:ext cx="4754880" cy="3200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5" name="Google Shape;65;p7"/>
          <p:cNvSpPr txBox="1">
            <a:spLocks noGrp="1"/>
          </p:cNvSpPr>
          <p:nvPr>
            <p:ph type="body" idx="3"/>
          </p:nvPr>
        </p:nvSpPr>
        <p:spPr>
          <a:xfrm>
            <a:off x="6373368" y="2074334"/>
            <a:ext cx="4754880" cy="6400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6" name="Google Shape;66;p7"/>
          <p:cNvSpPr txBox="1">
            <a:spLocks noGrp="1"/>
          </p:cNvSpPr>
          <p:nvPr>
            <p:ph type="body" idx="4"/>
          </p:nvPr>
        </p:nvSpPr>
        <p:spPr>
          <a:xfrm>
            <a:off x="6373368" y="2756581"/>
            <a:ext cx="4754880" cy="3200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7" name="Google Shape;67;p7"/>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9"/>
          <p:cNvSpPr/>
          <p:nvPr/>
        </p:nvSpPr>
        <p:spPr>
          <a:xfrm>
            <a:off x="245529" y="237744"/>
            <a:ext cx="8531352"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txBox="1">
            <a:spLocks noGrp="1"/>
          </p:cNvSpPr>
          <p:nvPr>
            <p:ph type="title"/>
          </p:nvPr>
        </p:nvSpPr>
        <p:spPr>
          <a:xfrm>
            <a:off x="9296400" y="607392"/>
            <a:ext cx="2430780"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9"/>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0" name="Google Shape;80;p9"/>
          <p:cNvSpPr txBox="1">
            <a:spLocks noGrp="1"/>
          </p:cNvSpPr>
          <p:nvPr>
            <p:ph type="body" idx="2"/>
          </p:nvPr>
        </p:nvSpPr>
        <p:spPr>
          <a:xfrm>
            <a:off x="9296400" y="2286000"/>
            <a:ext cx="2430780" cy="3505200"/>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p9"/>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10393677" y="622300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
        <p:nvSpPr>
          <p:cNvPr id="84" name="Google Shape;84;p9"/>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0"/>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0"/>
          <p:cNvSpPr>
            <a:spLocks noGrp="1"/>
          </p:cNvSpPr>
          <p:nvPr>
            <p:ph type="pic" idx="2"/>
          </p:nvPr>
        </p:nvSpPr>
        <p:spPr>
          <a:xfrm>
            <a:off x="228599" y="237744"/>
            <a:ext cx="8531352" cy="6382512"/>
          </a:xfrm>
          <a:prstGeom prst="rect">
            <a:avLst/>
          </a:prstGeom>
          <a:solidFill>
            <a:srgbClr val="76CEEF"/>
          </a:solidFill>
          <a:ln>
            <a:noFill/>
          </a:ln>
        </p:spPr>
        <p:txBody>
          <a:bodyPr spcFirstLastPara="1" wrap="square" lIns="91425" tIns="45700" rIns="91425" bIns="45700" anchor="t" anchorCtr="0">
            <a:noAutofit/>
          </a:bodyPr>
          <a:lstStyle>
            <a:lvl1pPr marR="0" lvl="0" algn="l" rtl="0">
              <a:lnSpc>
                <a:spcPct val="100000"/>
              </a:lnSpc>
              <a:spcBef>
                <a:spcPts val="900"/>
              </a:spcBef>
              <a:spcAft>
                <a:spcPts val="0"/>
              </a:spcAft>
              <a:buClr>
                <a:srgbClr val="262626"/>
              </a:buClr>
              <a:buSzPts val="3200"/>
              <a:buFont typeface="Garamond"/>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rgbClr val="262626"/>
              </a:buClr>
              <a:buSzPts val="2800"/>
              <a:buFont typeface="Garamond"/>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rgbClr val="262626"/>
              </a:buClr>
              <a:buSzPts val="2400"/>
              <a:buFont typeface="Garamond"/>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9" name="Google Shape;89;p10"/>
          <p:cNvSpPr txBox="1">
            <a:spLocks noGrp="1"/>
          </p:cNvSpPr>
          <p:nvPr>
            <p:ph type="body" idx="1"/>
          </p:nvPr>
        </p:nvSpPr>
        <p:spPr>
          <a:xfrm>
            <a:off x="9296400" y="2286000"/>
            <a:ext cx="2432304" cy="3502152"/>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p10"/>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10396728" y="6227064"/>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
        <p:nvSpPr>
          <p:cNvPr id="93" name="Google Shape;93;p10"/>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5"/>
          <p:cNvPicPr preferRelativeResize="0"/>
          <p:nvPr/>
        </p:nvPicPr>
        <p:blipFill rotWithShape="1">
          <a:blip r:embed="rId3">
            <a:alphaModFix/>
          </a:blip>
          <a:srcRect/>
          <a:stretch/>
        </p:blipFill>
        <p:spPr>
          <a:xfrm>
            <a:off x="1466650" y="1434365"/>
            <a:ext cx="3989270" cy="3989270"/>
          </a:xfrm>
          <a:prstGeom prst="rect">
            <a:avLst/>
          </a:prstGeom>
          <a:noFill/>
          <a:ln>
            <a:noFill/>
          </a:ln>
        </p:spPr>
      </p:pic>
      <p:sp>
        <p:nvSpPr>
          <p:cNvPr id="186" name="Google Shape;186;p25"/>
          <p:cNvSpPr txBox="1"/>
          <p:nvPr/>
        </p:nvSpPr>
        <p:spPr>
          <a:xfrm>
            <a:off x="5547362" y="2783840"/>
            <a:ext cx="6156960"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6600" b="0" i="0" u="none" strike="noStrike" cap="none">
                <a:solidFill>
                  <a:schemeClr val="dk1"/>
                </a:solidFill>
                <a:latin typeface="Times New Roman"/>
                <a:ea typeface="Times New Roman"/>
                <a:cs typeface="Times New Roman"/>
                <a:sym typeface="Times New Roman"/>
              </a:rPr>
              <a:t>Health Tracker</a:t>
            </a:r>
            <a:endParaRPr sz="6600" i="0" u="none" strike="noStrik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4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p:nvPr/>
        </p:nvSpPr>
        <p:spPr>
          <a:xfrm>
            <a:off x="254675" y="1606648"/>
            <a:ext cx="11531700" cy="364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500">
                <a:solidFill>
                  <a:schemeClr val="dk1"/>
                </a:solidFill>
                <a:latin typeface="Times New Roman"/>
                <a:ea typeface="Times New Roman"/>
                <a:cs typeface="Times New Roman"/>
                <a:sym typeface="Times New Roman"/>
              </a:rPr>
              <a:t>A proper diet basically refers to a balanced diet which is a diet containing all nutrients in adequate amounts, A balanced diet include a variety of items:</a:t>
            </a:r>
            <a:endParaRPr sz="2500">
              <a:solidFill>
                <a:schemeClr val="dk1"/>
              </a:solidFill>
              <a:latin typeface="Times New Roman"/>
              <a:ea typeface="Times New Roman"/>
              <a:cs typeface="Times New Roman"/>
              <a:sym typeface="Times New Roman"/>
            </a:endParaRPr>
          </a:p>
          <a:p>
            <a:pPr marL="571500" marR="0" lvl="0" indent="-501650" algn="ctr" rtl="0">
              <a:spcBef>
                <a:spcPts val="240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Fruits</a:t>
            </a:r>
            <a:endParaRPr sz="2500">
              <a:solidFill>
                <a:schemeClr val="dk1"/>
              </a:solidFill>
              <a:latin typeface="Times New Roman"/>
              <a:ea typeface="Times New Roman"/>
              <a:cs typeface="Times New Roman"/>
              <a:sym typeface="Times New Roman"/>
            </a:endParaRPr>
          </a:p>
          <a:p>
            <a:pPr marL="571500" marR="0" lvl="0" indent="-501650" algn="ctr" rtl="0">
              <a:spcBef>
                <a:spcPts val="240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Vegetables</a:t>
            </a:r>
            <a:endParaRPr sz="2500">
              <a:solidFill>
                <a:schemeClr val="dk1"/>
              </a:solidFill>
              <a:latin typeface="Times New Roman"/>
              <a:ea typeface="Times New Roman"/>
              <a:cs typeface="Times New Roman"/>
              <a:sym typeface="Times New Roman"/>
            </a:endParaRPr>
          </a:p>
          <a:p>
            <a:pPr marL="571500" marR="0" lvl="0" indent="-501650" algn="ctr" rtl="0">
              <a:spcBef>
                <a:spcPts val="240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Grains</a:t>
            </a:r>
            <a:endParaRPr sz="2500">
              <a:solidFill>
                <a:schemeClr val="dk1"/>
              </a:solidFill>
              <a:latin typeface="Times New Roman"/>
              <a:ea typeface="Times New Roman"/>
              <a:cs typeface="Times New Roman"/>
              <a:sym typeface="Times New Roman"/>
            </a:endParaRPr>
          </a:p>
          <a:p>
            <a:pPr marL="571500" marR="0" lvl="0" indent="-501650" algn="ctr" rtl="0">
              <a:spcBef>
                <a:spcPts val="240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Protein foods, etc.</a:t>
            </a:r>
            <a:endParaRPr sz="2500"/>
          </a:p>
          <a:p>
            <a:pPr marL="0" marR="0" lvl="0" indent="0" algn="ctr" rtl="0">
              <a:spcBef>
                <a:spcPts val="1200"/>
              </a:spcBef>
              <a:spcAft>
                <a:spcPts val="0"/>
              </a:spcAft>
              <a:buNone/>
            </a:pP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anim calcmode="lin" valueType="num">
                                      <p:cBhvr additive="base">
                                        <p:cTn id="7" dur="500"/>
                                        <p:tgtEl>
                                          <p:spTgt spid="232">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32">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anim calcmode="lin" valueType="num">
                                      <p:cBhvr additive="base">
                                        <p:cTn id="11" dur="500"/>
                                        <p:tgtEl>
                                          <p:spTgt spid="232">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232">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anim calcmode="lin" valueType="num">
                                      <p:cBhvr additive="base">
                                        <p:cTn id="15" dur="500"/>
                                        <p:tgtEl>
                                          <p:spTgt spid="232">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232">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anim calcmode="lin" valueType="num">
                                      <p:cBhvr additive="base">
                                        <p:cTn id="19" dur="500"/>
                                        <p:tgtEl>
                                          <p:spTgt spid="232">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232">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anim calcmode="lin" valueType="num">
                                      <p:cBhvr additive="base">
                                        <p:cTn id="23" dur="500"/>
                                        <p:tgtEl>
                                          <p:spTgt spid="232">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232">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32">
                                            <p:txEl>
                                              <p:pRg st="5" end="5"/>
                                            </p:txEl>
                                          </p:spTgt>
                                        </p:tgtEl>
                                        <p:attrNameLst>
                                          <p:attrName>style.visibility</p:attrName>
                                        </p:attrNameLst>
                                      </p:cBhvr>
                                      <p:to>
                                        <p:strVal val="visible"/>
                                      </p:to>
                                    </p:set>
                                    <p:anim calcmode="lin" valueType="num">
                                      <p:cBhvr additive="base">
                                        <p:cTn id="27" dur="500"/>
                                        <p:tgtEl>
                                          <p:spTgt spid="232">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232">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p:nvPr/>
        </p:nvSpPr>
        <p:spPr>
          <a:xfrm>
            <a:off x="444550" y="2004455"/>
            <a:ext cx="11145600" cy="2849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500">
                <a:solidFill>
                  <a:srgbClr val="000000"/>
                </a:solidFill>
                <a:latin typeface="Times New Roman"/>
                <a:ea typeface="Times New Roman"/>
                <a:cs typeface="Times New Roman"/>
                <a:sym typeface="Times New Roman"/>
              </a:rPr>
              <a:t>Also, the User can get to know how much Calories he/she needs to eat in order to either Gain/Lose weight. A Mathematical Formula is used in the algorithm which takes into account the daily physical activities of the user before calculating the desired Calories.</a:t>
            </a:r>
            <a:endParaRPr sz="2500">
              <a:solidFill>
                <a:schemeClr val="dk1"/>
              </a:solidFill>
              <a:latin typeface="Times New Roman"/>
              <a:ea typeface="Times New Roman"/>
              <a:cs typeface="Times New Roman"/>
              <a:sym typeface="Times New Roman"/>
            </a:endParaRPr>
          </a:p>
          <a:p>
            <a:pPr marL="0" marR="0" lvl="0" indent="0" algn="ctr" rtl="0">
              <a:spcBef>
                <a:spcPts val="1200"/>
              </a:spcBef>
              <a:spcAft>
                <a:spcPts val="0"/>
              </a:spcAft>
              <a:buNone/>
            </a:pPr>
            <a:r>
              <a:rPr lang="en-IN" sz="2500">
                <a:solidFill>
                  <a:srgbClr val="000000"/>
                </a:solidFill>
                <a:latin typeface="Times New Roman"/>
                <a:ea typeface="Times New Roman"/>
                <a:cs typeface="Times New Roman"/>
                <a:sym typeface="Times New Roman"/>
              </a:rPr>
              <a:t> Also, users would be able to see how much quantity (in grams) of the main 3 Macronutrients - carbohydrate, Fat, and Protein they must incorporate in their diet in order to reach their Calorie target calculated earlier.</a:t>
            </a: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 calcmode="lin" valueType="num">
                                      <p:cBhvr additive="base">
                                        <p:cTn id="7" dur="500"/>
                                        <p:tgtEl>
                                          <p:spTgt spid="237">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37">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37">
                                            <p:txEl>
                                              <p:pRg st="1" end="1"/>
                                            </p:txEl>
                                          </p:spTgt>
                                        </p:tgtEl>
                                        <p:attrNameLst>
                                          <p:attrName>style.visibility</p:attrName>
                                        </p:attrNameLst>
                                      </p:cBhvr>
                                      <p:to>
                                        <p:strVal val="visible"/>
                                      </p:to>
                                    </p:set>
                                    <p:anim calcmode="lin" valueType="num">
                                      <p:cBhvr additive="base">
                                        <p:cTn id="11" dur="500"/>
                                        <p:tgtEl>
                                          <p:spTgt spid="237">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237">
                                            <p:txEl>
                                              <p:pRg st="1" end="1"/>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p:nvPr/>
        </p:nvSpPr>
        <p:spPr>
          <a:xfrm>
            <a:off x="253950" y="1787548"/>
            <a:ext cx="11684100" cy="3282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500">
                <a:solidFill>
                  <a:srgbClr val="000000"/>
                </a:solidFill>
                <a:latin typeface="Times New Roman"/>
                <a:ea typeface="Times New Roman"/>
                <a:cs typeface="Times New Roman"/>
                <a:sym typeface="Times New Roman"/>
              </a:rPr>
              <a:t>For e.g. A 40-year-old Woman, who weighs 70 kg and is 160 cm tall and does Light Activity daily needs to eat 169.7 gm Carbohydrates,113.1 gm Proteins and 41.9 gm Fats daily in order to lose weight. </a:t>
            </a:r>
            <a:endParaRPr sz="2500">
              <a:solidFill>
                <a:schemeClr val="dk1"/>
              </a:solidFill>
              <a:latin typeface="Times New Roman"/>
              <a:ea typeface="Times New Roman"/>
              <a:cs typeface="Times New Roman"/>
              <a:sym typeface="Times New Roman"/>
            </a:endParaRPr>
          </a:p>
          <a:p>
            <a:pPr marL="0" marR="0" lvl="0" indent="0" algn="ctr" rtl="0">
              <a:spcBef>
                <a:spcPts val="2400"/>
              </a:spcBef>
              <a:spcAft>
                <a:spcPts val="0"/>
              </a:spcAft>
              <a:buNone/>
            </a:pPr>
            <a:r>
              <a:rPr lang="en-IN" sz="2500">
                <a:solidFill>
                  <a:srgbClr val="000000"/>
                </a:solidFill>
                <a:latin typeface="Times New Roman"/>
                <a:ea typeface="Times New Roman"/>
                <a:cs typeface="Times New Roman"/>
                <a:sym typeface="Times New Roman"/>
              </a:rPr>
              <a:t>Also, the program takes into account the user’s family disease history, age and BMI in order to suggest if they have risk of developing Diabetes or Stroke in the future. </a:t>
            </a:r>
            <a:endParaRPr sz="2500">
              <a:solidFill>
                <a:schemeClr val="dk1"/>
              </a:solidFill>
              <a:latin typeface="Times New Roman"/>
              <a:ea typeface="Times New Roman"/>
              <a:cs typeface="Times New Roman"/>
              <a:sym typeface="Times New Roman"/>
            </a:endParaRPr>
          </a:p>
          <a:p>
            <a:pPr marL="0" marR="0" lvl="0" indent="0" algn="ctr" rtl="0">
              <a:spcBef>
                <a:spcPts val="2400"/>
              </a:spcBef>
              <a:spcAft>
                <a:spcPts val="0"/>
              </a:spcAft>
              <a:buNone/>
            </a:pPr>
            <a:r>
              <a:rPr lang="en-IN" sz="2500">
                <a:solidFill>
                  <a:srgbClr val="000000"/>
                </a:solidFill>
                <a:latin typeface="Times New Roman"/>
                <a:ea typeface="Times New Roman"/>
                <a:cs typeface="Times New Roman"/>
                <a:sym typeface="Times New Roman"/>
              </a:rPr>
              <a:t>Thus, our topic is very useful and, more importantly it provides a convenient and easy way to keep our health in check.</a:t>
            </a: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anim calcmode="lin" valueType="num">
                                      <p:cBhvr additive="base">
                                        <p:cTn id="7" dur="500"/>
                                        <p:tgtEl>
                                          <p:spTgt spid="242">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42">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anim calcmode="lin" valueType="num">
                                      <p:cBhvr additive="base">
                                        <p:cTn id="11" dur="500"/>
                                        <p:tgtEl>
                                          <p:spTgt spid="242">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242">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anim calcmode="lin" valueType="num">
                                      <p:cBhvr additive="base">
                                        <p:cTn id="15" dur="500"/>
                                        <p:tgtEl>
                                          <p:spTgt spid="242">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242">
                                            <p:txEl>
                                              <p:pRg st="2" end="2"/>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p:nvPr/>
        </p:nvSpPr>
        <p:spPr>
          <a:xfrm>
            <a:off x="431850" y="1863452"/>
            <a:ext cx="11328300" cy="3131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500">
                <a:solidFill>
                  <a:srgbClr val="000000"/>
                </a:solidFill>
                <a:latin typeface="Times New Roman"/>
                <a:ea typeface="Times New Roman"/>
                <a:cs typeface="Times New Roman"/>
                <a:sym typeface="Times New Roman"/>
              </a:rPr>
              <a:t>Our Program can be improved further by incorporating sensors along with Machine Learning Algorithms in order to accurately get data from the user and give out an accurate result and prediction for the user. </a:t>
            </a:r>
            <a:endParaRPr sz="2500">
              <a:solidFill>
                <a:schemeClr val="dk1"/>
              </a:solidFill>
              <a:latin typeface="Times New Roman"/>
              <a:ea typeface="Times New Roman"/>
              <a:cs typeface="Times New Roman"/>
              <a:sym typeface="Times New Roman"/>
            </a:endParaRPr>
          </a:p>
          <a:p>
            <a:pPr marL="0" marR="0" lvl="0" indent="0" algn="ctr" rtl="0">
              <a:spcBef>
                <a:spcPts val="2400"/>
              </a:spcBef>
              <a:spcAft>
                <a:spcPts val="0"/>
              </a:spcAft>
              <a:buNone/>
            </a:pPr>
            <a:r>
              <a:rPr lang="en-IN" sz="2500">
                <a:solidFill>
                  <a:srgbClr val="000000"/>
                </a:solidFill>
                <a:latin typeface="Times New Roman"/>
                <a:ea typeface="Times New Roman"/>
                <a:cs typeface="Times New Roman"/>
                <a:sym typeface="Times New Roman"/>
              </a:rPr>
              <a:t>This kind of a program can be widely used in the Health Care Sector in order to reduce manual load for data input and analysis in Hospitals. This can also play a role in combating the problem of shortage of Doctors (required for Basic Check-up in this case) in India.</a:t>
            </a:r>
            <a:endParaRPr sz="2500">
              <a:solidFill>
                <a:schemeClr val="dk1"/>
              </a:solidFill>
              <a:latin typeface="Times New Roman"/>
              <a:ea typeface="Times New Roman"/>
              <a:cs typeface="Times New Roman"/>
              <a:sym typeface="Times New Roman"/>
            </a:endParaRPr>
          </a:p>
          <a:p>
            <a:pPr marL="0" marR="0" lvl="0" indent="0" algn="ctr" rtl="0">
              <a:spcBef>
                <a:spcPts val="1200"/>
              </a:spcBef>
              <a:spcAft>
                <a:spcPts val="0"/>
              </a:spcAft>
              <a:buNone/>
            </a:pP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 calcmode="lin" valueType="num">
                                      <p:cBhvr additive="base">
                                        <p:cTn id="7" dur="500"/>
                                        <p:tgtEl>
                                          <p:spTgt spid="247">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47">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7">
                                            <p:txEl>
                                              <p:pRg st="1" end="1"/>
                                            </p:txEl>
                                          </p:spTgt>
                                        </p:tgtEl>
                                        <p:attrNameLst>
                                          <p:attrName>style.visibility</p:attrName>
                                        </p:attrNameLst>
                                      </p:cBhvr>
                                      <p:to>
                                        <p:strVal val="visible"/>
                                      </p:to>
                                    </p:set>
                                    <p:anim calcmode="lin" valueType="num">
                                      <p:cBhvr additive="base">
                                        <p:cTn id="11" dur="500"/>
                                        <p:tgtEl>
                                          <p:spTgt spid="247">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247">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7">
                                            <p:txEl>
                                              <p:pRg st="2" end="2"/>
                                            </p:txEl>
                                          </p:spTgt>
                                        </p:tgtEl>
                                        <p:attrNameLst>
                                          <p:attrName>style.visibility</p:attrName>
                                        </p:attrNameLst>
                                      </p:cBhvr>
                                      <p:to>
                                        <p:strVal val="visible"/>
                                      </p:to>
                                    </p:set>
                                    <p:anim calcmode="lin" valueType="num">
                                      <p:cBhvr additive="base">
                                        <p:cTn id="15" dur="500"/>
                                        <p:tgtEl>
                                          <p:spTgt spid="247">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247">
                                            <p:txEl>
                                              <p:pRg st="2" end="2"/>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p:nvPr/>
        </p:nvSpPr>
        <p:spPr>
          <a:xfrm>
            <a:off x="1661152" y="2644165"/>
            <a:ext cx="8869800" cy="1569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9600">
                <a:solidFill>
                  <a:schemeClr val="dk1"/>
                </a:solidFill>
                <a:latin typeface="Times New Roman"/>
                <a:ea typeface="Times New Roman"/>
                <a:cs typeface="Times New Roman"/>
                <a:sym typeface="Times New Roman"/>
              </a:rPr>
              <a:t>FLOWCHART</a:t>
            </a:r>
            <a:endParaRPr sz="96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Effect transition="in" filter="fade">
                                      <p:cBhvr>
                                        <p:cTn id="7" dur="1822"/>
                                        <p:tgtEl>
                                          <p:spTgt spid="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p:nvPr/>
        </p:nvSpPr>
        <p:spPr>
          <a:xfrm>
            <a:off x="1195051" y="396227"/>
            <a:ext cx="2557800" cy="883800"/>
          </a:xfrm>
          <a:prstGeom prst="ellipse">
            <a:avLst/>
          </a:prstGeom>
          <a:gradFill>
            <a:gsLst>
              <a:gs pos="0">
                <a:srgbClr val="2483C6"/>
              </a:gs>
              <a:gs pos="50000">
                <a:srgbClr val="1F82C9"/>
              </a:gs>
              <a:gs pos="100000">
                <a:srgbClr val="2081C7"/>
              </a:gs>
            </a:gsLst>
            <a:lin ang="5400000" scaled="0"/>
          </a:gradFill>
          <a:ln w="9525" cap="flat" cmpd="sng">
            <a:solidFill>
              <a:schemeClr val="accent2"/>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Start</a:t>
            </a:r>
            <a:endParaRPr sz="1800">
              <a:solidFill>
                <a:schemeClr val="lt1"/>
              </a:solidFill>
              <a:latin typeface="Century Gothic"/>
              <a:ea typeface="Century Gothic"/>
              <a:cs typeface="Century Gothic"/>
              <a:sym typeface="Century Gothic"/>
            </a:endParaRPr>
          </a:p>
        </p:txBody>
      </p:sp>
      <p:cxnSp>
        <p:nvCxnSpPr>
          <p:cNvPr id="258" name="Google Shape;258;p39"/>
          <p:cNvCxnSpPr>
            <a:stCxn id="257" idx="4"/>
          </p:cNvCxnSpPr>
          <p:nvPr/>
        </p:nvCxnSpPr>
        <p:spPr>
          <a:xfrm>
            <a:off x="2473951" y="1280027"/>
            <a:ext cx="0" cy="8838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259" name="Google Shape;259;p39"/>
          <p:cNvSpPr/>
          <p:nvPr/>
        </p:nvSpPr>
        <p:spPr>
          <a:xfrm>
            <a:off x="365760" y="2164080"/>
            <a:ext cx="4480550" cy="72136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Input Name</a:t>
            </a:r>
            <a:endParaRPr sz="1800">
              <a:solidFill>
                <a:schemeClr val="lt1"/>
              </a:solidFill>
              <a:latin typeface="Century Gothic"/>
              <a:ea typeface="Century Gothic"/>
              <a:cs typeface="Century Gothic"/>
              <a:sym typeface="Century Gothic"/>
            </a:endParaRPr>
          </a:p>
        </p:txBody>
      </p:sp>
      <p:sp>
        <p:nvSpPr>
          <p:cNvPr id="260" name="Google Shape;260;p39"/>
          <p:cNvSpPr/>
          <p:nvPr/>
        </p:nvSpPr>
        <p:spPr>
          <a:xfrm>
            <a:off x="365760" y="3408680"/>
            <a:ext cx="4480550" cy="72136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Input Age</a:t>
            </a:r>
            <a:endParaRPr sz="1800">
              <a:solidFill>
                <a:schemeClr val="lt1"/>
              </a:solidFill>
              <a:latin typeface="Century Gothic"/>
              <a:ea typeface="Century Gothic"/>
              <a:cs typeface="Century Gothic"/>
              <a:sym typeface="Century Gothic"/>
            </a:endParaRPr>
          </a:p>
        </p:txBody>
      </p:sp>
      <p:sp>
        <p:nvSpPr>
          <p:cNvPr id="261" name="Google Shape;261;p39"/>
          <p:cNvSpPr/>
          <p:nvPr/>
        </p:nvSpPr>
        <p:spPr>
          <a:xfrm>
            <a:off x="472445" y="4688840"/>
            <a:ext cx="4480550" cy="72136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Input Gender</a:t>
            </a:r>
            <a:endParaRPr sz="1800">
              <a:solidFill>
                <a:schemeClr val="lt1"/>
              </a:solidFill>
              <a:latin typeface="Century Gothic"/>
              <a:ea typeface="Century Gothic"/>
              <a:cs typeface="Century Gothic"/>
              <a:sym typeface="Century Gothic"/>
            </a:endParaRPr>
          </a:p>
        </p:txBody>
      </p:sp>
      <p:cxnSp>
        <p:nvCxnSpPr>
          <p:cNvPr id="262" name="Google Shape;262;p39"/>
          <p:cNvCxnSpPr/>
          <p:nvPr/>
        </p:nvCxnSpPr>
        <p:spPr>
          <a:xfrm>
            <a:off x="2473960" y="2885440"/>
            <a:ext cx="0" cy="5232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263" name="Google Shape;263;p39"/>
          <p:cNvCxnSpPr/>
          <p:nvPr/>
        </p:nvCxnSpPr>
        <p:spPr>
          <a:xfrm>
            <a:off x="2473960" y="4130040"/>
            <a:ext cx="0" cy="5232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264" name="Google Shape;264;p39"/>
          <p:cNvCxnSpPr/>
          <p:nvPr/>
        </p:nvCxnSpPr>
        <p:spPr>
          <a:xfrm>
            <a:off x="2468880" y="5410200"/>
            <a:ext cx="0" cy="5232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265" name="Google Shape;265;p39"/>
          <p:cNvSpPr/>
          <p:nvPr/>
        </p:nvSpPr>
        <p:spPr>
          <a:xfrm>
            <a:off x="2270760" y="5933440"/>
            <a:ext cx="396240"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p:nvPr/>
        </p:nvSpPr>
        <p:spPr>
          <a:xfrm>
            <a:off x="233680" y="1229360"/>
            <a:ext cx="4480550" cy="72136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Input Weight</a:t>
            </a:r>
            <a:endParaRPr sz="1800">
              <a:solidFill>
                <a:schemeClr val="lt1"/>
              </a:solidFill>
              <a:latin typeface="Century Gothic"/>
              <a:ea typeface="Century Gothic"/>
              <a:cs typeface="Century Gothic"/>
              <a:sym typeface="Century Gothic"/>
            </a:endParaRPr>
          </a:p>
        </p:txBody>
      </p:sp>
      <p:sp>
        <p:nvSpPr>
          <p:cNvPr id="271" name="Google Shape;271;p40"/>
          <p:cNvSpPr/>
          <p:nvPr/>
        </p:nvSpPr>
        <p:spPr>
          <a:xfrm>
            <a:off x="2143760" y="325120"/>
            <a:ext cx="396240"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272" name="Google Shape;272;p40"/>
          <p:cNvCxnSpPr/>
          <p:nvPr/>
        </p:nvCxnSpPr>
        <p:spPr>
          <a:xfrm>
            <a:off x="2362200" y="706120"/>
            <a:ext cx="0" cy="5232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273" name="Google Shape;273;p40"/>
          <p:cNvSpPr/>
          <p:nvPr/>
        </p:nvSpPr>
        <p:spPr>
          <a:xfrm>
            <a:off x="233680" y="2473960"/>
            <a:ext cx="4480550" cy="72136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Input Height</a:t>
            </a:r>
            <a:endParaRPr sz="1800">
              <a:solidFill>
                <a:schemeClr val="lt1"/>
              </a:solidFill>
              <a:latin typeface="Century Gothic"/>
              <a:ea typeface="Century Gothic"/>
              <a:cs typeface="Century Gothic"/>
              <a:sym typeface="Century Gothic"/>
            </a:endParaRPr>
          </a:p>
        </p:txBody>
      </p:sp>
      <p:cxnSp>
        <p:nvCxnSpPr>
          <p:cNvPr id="274" name="Google Shape;274;p40"/>
          <p:cNvCxnSpPr/>
          <p:nvPr/>
        </p:nvCxnSpPr>
        <p:spPr>
          <a:xfrm>
            <a:off x="2341880" y="1950720"/>
            <a:ext cx="0" cy="5232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275" name="Google Shape;275;p40"/>
          <p:cNvCxnSpPr/>
          <p:nvPr/>
        </p:nvCxnSpPr>
        <p:spPr>
          <a:xfrm>
            <a:off x="2362200" y="3195320"/>
            <a:ext cx="0" cy="5232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276" name="Google Shape;276;p40"/>
          <p:cNvCxnSpPr/>
          <p:nvPr/>
        </p:nvCxnSpPr>
        <p:spPr>
          <a:xfrm>
            <a:off x="2362200" y="4439920"/>
            <a:ext cx="0" cy="5232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277" name="Google Shape;277;p40"/>
          <p:cNvSpPr/>
          <p:nvPr/>
        </p:nvSpPr>
        <p:spPr>
          <a:xfrm>
            <a:off x="2164080" y="4963160"/>
            <a:ext cx="396240"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78" name="Google Shape;278;p40"/>
          <p:cNvSpPr/>
          <p:nvPr/>
        </p:nvSpPr>
        <p:spPr>
          <a:xfrm>
            <a:off x="508000" y="3718560"/>
            <a:ext cx="4124945" cy="721360"/>
          </a:xfrm>
          <a:prstGeom prst="rec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BMI = Weight/Height^2</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p:nvPr/>
        </p:nvSpPr>
        <p:spPr>
          <a:xfrm>
            <a:off x="1808480" y="223520"/>
            <a:ext cx="396240"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284" name="Google Shape;284;p41"/>
          <p:cNvCxnSpPr/>
          <p:nvPr/>
        </p:nvCxnSpPr>
        <p:spPr>
          <a:xfrm>
            <a:off x="1996440" y="690880"/>
            <a:ext cx="0" cy="5232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285" name="Google Shape;285;p41"/>
          <p:cNvSpPr/>
          <p:nvPr/>
        </p:nvSpPr>
        <p:spPr>
          <a:xfrm>
            <a:off x="124782" y="1262380"/>
            <a:ext cx="3743315" cy="94996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BMI &lt; 16.5</a:t>
            </a:r>
            <a:endParaRPr sz="1800">
              <a:solidFill>
                <a:schemeClr val="lt1"/>
              </a:solidFill>
              <a:latin typeface="Century Gothic"/>
              <a:ea typeface="Century Gothic"/>
              <a:cs typeface="Century Gothic"/>
              <a:sym typeface="Century Gothic"/>
            </a:endParaRPr>
          </a:p>
        </p:txBody>
      </p:sp>
      <p:sp>
        <p:nvSpPr>
          <p:cNvPr id="286" name="Google Shape;286;p41"/>
          <p:cNvSpPr/>
          <p:nvPr/>
        </p:nvSpPr>
        <p:spPr>
          <a:xfrm>
            <a:off x="3403601" y="3068320"/>
            <a:ext cx="3342640"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16.5 &lt; BMI &lt; 18.5</a:t>
            </a:r>
            <a:endParaRPr sz="1800">
              <a:solidFill>
                <a:schemeClr val="lt1"/>
              </a:solidFill>
              <a:latin typeface="Century Gothic"/>
              <a:ea typeface="Century Gothic"/>
              <a:cs typeface="Century Gothic"/>
              <a:sym typeface="Century Gothic"/>
            </a:endParaRPr>
          </a:p>
        </p:txBody>
      </p:sp>
      <p:sp>
        <p:nvSpPr>
          <p:cNvPr id="287" name="Google Shape;287;p41"/>
          <p:cNvSpPr/>
          <p:nvPr/>
        </p:nvSpPr>
        <p:spPr>
          <a:xfrm>
            <a:off x="529748" y="3068320"/>
            <a:ext cx="3131497" cy="62738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“Severely  Underweight”</a:t>
            </a:r>
            <a:endParaRPr sz="1800">
              <a:solidFill>
                <a:schemeClr val="lt1"/>
              </a:solidFill>
              <a:latin typeface="Century Gothic"/>
              <a:ea typeface="Century Gothic"/>
              <a:cs typeface="Century Gothic"/>
              <a:sym typeface="Century Gothic"/>
            </a:endParaRPr>
          </a:p>
        </p:txBody>
      </p:sp>
      <p:cxnSp>
        <p:nvCxnSpPr>
          <p:cNvPr id="288" name="Google Shape;288;p41"/>
          <p:cNvCxnSpPr>
            <a:stCxn id="285" idx="2"/>
          </p:cNvCxnSpPr>
          <p:nvPr/>
        </p:nvCxnSpPr>
        <p:spPr>
          <a:xfrm>
            <a:off x="1996439" y="2212340"/>
            <a:ext cx="0" cy="8559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289" name="Google Shape;289;p41"/>
          <p:cNvCxnSpPr>
            <a:stCxn id="285" idx="3"/>
            <a:endCxn id="286" idx="0"/>
          </p:cNvCxnSpPr>
          <p:nvPr/>
        </p:nvCxnSpPr>
        <p:spPr>
          <a:xfrm>
            <a:off x="3868097" y="1737360"/>
            <a:ext cx="1206900" cy="1331100"/>
          </a:xfrm>
          <a:prstGeom prst="bentConnector2">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290" name="Google Shape;290;p41"/>
          <p:cNvSpPr txBox="1"/>
          <p:nvPr/>
        </p:nvSpPr>
        <p:spPr>
          <a:xfrm>
            <a:off x="7159590" y="3139277"/>
            <a:ext cx="145795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
        <p:nvSpPr>
          <p:cNvPr id="291" name="Google Shape;291;p41"/>
          <p:cNvSpPr txBox="1"/>
          <p:nvPr/>
        </p:nvSpPr>
        <p:spPr>
          <a:xfrm>
            <a:off x="1996439" y="2402840"/>
            <a:ext cx="145795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cxnSp>
        <p:nvCxnSpPr>
          <p:cNvPr id="292" name="Google Shape;292;p41"/>
          <p:cNvCxnSpPr/>
          <p:nvPr/>
        </p:nvCxnSpPr>
        <p:spPr>
          <a:xfrm>
            <a:off x="2006600" y="3749040"/>
            <a:ext cx="0" cy="241808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293" name="Google Shape;293;p41"/>
          <p:cNvSpPr/>
          <p:nvPr/>
        </p:nvSpPr>
        <p:spPr>
          <a:xfrm>
            <a:off x="1823721" y="6167120"/>
            <a:ext cx="396240"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294" name="Google Shape;294;p41"/>
          <p:cNvCxnSpPr/>
          <p:nvPr/>
        </p:nvCxnSpPr>
        <p:spPr>
          <a:xfrm flipH="1">
            <a:off x="5074920" y="3924300"/>
            <a:ext cx="1" cy="85598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295" name="Google Shape;295;p41"/>
          <p:cNvSpPr/>
          <p:nvPr/>
        </p:nvSpPr>
        <p:spPr>
          <a:xfrm>
            <a:off x="3509171" y="4780280"/>
            <a:ext cx="3131497" cy="62738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“Underweight”</a:t>
            </a:r>
            <a:endParaRPr sz="1800">
              <a:solidFill>
                <a:schemeClr val="lt1"/>
              </a:solidFill>
              <a:latin typeface="Century Gothic"/>
              <a:ea typeface="Century Gothic"/>
              <a:cs typeface="Century Gothic"/>
              <a:sym typeface="Century Gothic"/>
            </a:endParaRPr>
          </a:p>
        </p:txBody>
      </p:sp>
      <p:sp>
        <p:nvSpPr>
          <p:cNvPr id="296" name="Google Shape;296;p41"/>
          <p:cNvSpPr/>
          <p:nvPr/>
        </p:nvSpPr>
        <p:spPr>
          <a:xfrm>
            <a:off x="3403600" y="3068320"/>
            <a:ext cx="3342640"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16.5 &lt; BMI  &amp;&amp; BMI&lt; 18.5</a:t>
            </a:r>
            <a:endParaRPr sz="1800">
              <a:solidFill>
                <a:schemeClr val="lt1"/>
              </a:solidFill>
              <a:latin typeface="Century Gothic"/>
              <a:ea typeface="Century Gothic"/>
              <a:cs typeface="Century Gothic"/>
              <a:sym typeface="Century Gothic"/>
            </a:endParaRPr>
          </a:p>
        </p:txBody>
      </p:sp>
      <p:sp>
        <p:nvSpPr>
          <p:cNvPr id="297" name="Google Shape;297;p41"/>
          <p:cNvSpPr/>
          <p:nvPr/>
        </p:nvSpPr>
        <p:spPr>
          <a:xfrm>
            <a:off x="6502400" y="4775200"/>
            <a:ext cx="3342640"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18.5 &lt; BMI  &amp;&amp; BMI&lt; 24.9</a:t>
            </a:r>
            <a:endParaRPr sz="1800">
              <a:solidFill>
                <a:schemeClr val="lt1"/>
              </a:solidFill>
              <a:latin typeface="Century Gothic"/>
              <a:ea typeface="Century Gothic"/>
              <a:cs typeface="Century Gothic"/>
              <a:sym typeface="Century Gothic"/>
            </a:endParaRPr>
          </a:p>
        </p:txBody>
      </p:sp>
      <p:cxnSp>
        <p:nvCxnSpPr>
          <p:cNvPr id="298" name="Google Shape;298;p41"/>
          <p:cNvCxnSpPr>
            <a:endCxn id="297" idx="0"/>
          </p:cNvCxnSpPr>
          <p:nvPr/>
        </p:nvCxnSpPr>
        <p:spPr>
          <a:xfrm>
            <a:off x="6696520" y="3496300"/>
            <a:ext cx="1477200" cy="1278900"/>
          </a:xfrm>
          <a:prstGeom prst="bentConnector2">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299" name="Google Shape;299;p41"/>
          <p:cNvCxnSpPr/>
          <p:nvPr/>
        </p:nvCxnSpPr>
        <p:spPr>
          <a:xfrm flipH="1">
            <a:off x="5087616" y="5412740"/>
            <a:ext cx="1" cy="4597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300" name="Google Shape;300;p41"/>
          <p:cNvCxnSpPr/>
          <p:nvPr/>
        </p:nvCxnSpPr>
        <p:spPr>
          <a:xfrm flipH="1">
            <a:off x="8168631" y="5642610"/>
            <a:ext cx="1" cy="4597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01" name="Google Shape;301;p41"/>
          <p:cNvSpPr/>
          <p:nvPr/>
        </p:nvSpPr>
        <p:spPr>
          <a:xfrm>
            <a:off x="4889496" y="5872480"/>
            <a:ext cx="396240"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2" name="Google Shape;302;p41"/>
          <p:cNvSpPr/>
          <p:nvPr/>
        </p:nvSpPr>
        <p:spPr>
          <a:xfrm>
            <a:off x="7970511" y="6102350"/>
            <a:ext cx="396240"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3" name="Google Shape;303;p41"/>
          <p:cNvSpPr txBox="1"/>
          <p:nvPr/>
        </p:nvSpPr>
        <p:spPr>
          <a:xfrm>
            <a:off x="4160518" y="1381209"/>
            <a:ext cx="145795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
        <p:nvSpPr>
          <p:cNvPr id="304" name="Google Shape;304;p41"/>
          <p:cNvSpPr txBox="1"/>
          <p:nvPr/>
        </p:nvSpPr>
        <p:spPr>
          <a:xfrm>
            <a:off x="5087616" y="4154337"/>
            <a:ext cx="145795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cxnSp>
        <p:nvCxnSpPr>
          <p:cNvPr id="305" name="Google Shape;305;p41"/>
          <p:cNvCxnSpPr>
            <a:endCxn id="306" idx="0"/>
          </p:cNvCxnSpPr>
          <p:nvPr/>
        </p:nvCxnSpPr>
        <p:spPr>
          <a:xfrm>
            <a:off x="9845018" y="5219756"/>
            <a:ext cx="1477200" cy="1138800"/>
          </a:xfrm>
          <a:prstGeom prst="bentConnector2">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07" name="Google Shape;307;p41"/>
          <p:cNvSpPr txBox="1"/>
          <p:nvPr/>
        </p:nvSpPr>
        <p:spPr>
          <a:xfrm>
            <a:off x="8107175" y="5674479"/>
            <a:ext cx="145795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308" name="Google Shape;308;p41"/>
          <p:cNvSpPr txBox="1"/>
          <p:nvPr/>
        </p:nvSpPr>
        <p:spPr>
          <a:xfrm>
            <a:off x="10187797" y="4856369"/>
            <a:ext cx="145795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
        <p:nvSpPr>
          <p:cNvPr id="306" name="Google Shape;306;p41"/>
          <p:cNvSpPr/>
          <p:nvPr/>
        </p:nvSpPr>
        <p:spPr>
          <a:xfrm>
            <a:off x="11124098" y="6358556"/>
            <a:ext cx="396240"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p:nvPr/>
        </p:nvSpPr>
        <p:spPr>
          <a:xfrm>
            <a:off x="1465764" y="1453818"/>
            <a:ext cx="3131497" cy="62738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“Normal Weight”</a:t>
            </a:r>
            <a:endParaRPr sz="1800">
              <a:solidFill>
                <a:schemeClr val="lt1"/>
              </a:solidFill>
              <a:latin typeface="Century Gothic"/>
              <a:ea typeface="Century Gothic"/>
              <a:cs typeface="Century Gothic"/>
              <a:sym typeface="Century Gothic"/>
            </a:endParaRPr>
          </a:p>
        </p:txBody>
      </p:sp>
      <p:cxnSp>
        <p:nvCxnSpPr>
          <p:cNvPr id="314" name="Google Shape;314;p42"/>
          <p:cNvCxnSpPr/>
          <p:nvPr/>
        </p:nvCxnSpPr>
        <p:spPr>
          <a:xfrm flipH="1">
            <a:off x="2920595" y="605059"/>
            <a:ext cx="1" cy="85598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15" name="Google Shape;315;p42"/>
          <p:cNvSpPr txBox="1"/>
          <p:nvPr/>
        </p:nvSpPr>
        <p:spPr>
          <a:xfrm>
            <a:off x="8204207" y="2160088"/>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cxnSp>
        <p:nvCxnSpPr>
          <p:cNvPr id="316" name="Google Shape;316;p42"/>
          <p:cNvCxnSpPr>
            <a:endCxn id="317" idx="0"/>
          </p:cNvCxnSpPr>
          <p:nvPr/>
        </p:nvCxnSpPr>
        <p:spPr>
          <a:xfrm flipH="1">
            <a:off x="2903780" y="2070294"/>
            <a:ext cx="12900" cy="41106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17" name="Google Shape;317;p42"/>
          <p:cNvSpPr/>
          <p:nvPr/>
        </p:nvSpPr>
        <p:spPr>
          <a:xfrm>
            <a:off x="2685848" y="618089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18" name="Google Shape;318;p42"/>
          <p:cNvCxnSpPr>
            <a:endCxn id="319" idx="1"/>
          </p:cNvCxnSpPr>
          <p:nvPr/>
        </p:nvCxnSpPr>
        <p:spPr>
          <a:xfrm flipH="1">
            <a:off x="4749396" y="2268643"/>
            <a:ext cx="1617900" cy="8757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19" name="Google Shape;319;p42"/>
          <p:cNvSpPr/>
          <p:nvPr/>
        </p:nvSpPr>
        <p:spPr>
          <a:xfrm>
            <a:off x="3027072" y="3144343"/>
            <a:ext cx="3444647" cy="62738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“Overweight”</a:t>
            </a:r>
            <a:endParaRPr sz="1800">
              <a:solidFill>
                <a:schemeClr val="lt1"/>
              </a:solidFill>
              <a:latin typeface="Century Gothic"/>
              <a:ea typeface="Century Gothic"/>
              <a:cs typeface="Century Gothic"/>
              <a:sym typeface="Century Gothic"/>
            </a:endParaRPr>
          </a:p>
        </p:txBody>
      </p:sp>
      <p:sp>
        <p:nvSpPr>
          <p:cNvPr id="320" name="Google Shape;320;p42"/>
          <p:cNvSpPr/>
          <p:nvPr/>
        </p:nvSpPr>
        <p:spPr>
          <a:xfrm>
            <a:off x="4525825" y="1397459"/>
            <a:ext cx="3676904"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25&lt;=BMI &amp;&amp; BMI&lt;=29.9</a:t>
            </a:r>
            <a:endParaRPr sz="1800">
              <a:solidFill>
                <a:schemeClr val="lt1"/>
              </a:solidFill>
              <a:latin typeface="Century Gothic"/>
              <a:ea typeface="Century Gothic"/>
              <a:cs typeface="Century Gothic"/>
              <a:sym typeface="Century Gothic"/>
            </a:endParaRPr>
          </a:p>
        </p:txBody>
      </p:sp>
      <p:sp>
        <p:nvSpPr>
          <p:cNvPr id="321" name="Google Shape;321;p42"/>
          <p:cNvSpPr/>
          <p:nvPr/>
        </p:nvSpPr>
        <p:spPr>
          <a:xfrm>
            <a:off x="6389703" y="3004970"/>
            <a:ext cx="3676904"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30&lt;=BMI &amp;&amp; BMI&lt;= 34.9</a:t>
            </a:r>
            <a:endParaRPr sz="1800">
              <a:solidFill>
                <a:schemeClr val="lt1"/>
              </a:solidFill>
              <a:latin typeface="Century Gothic"/>
              <a:ea typeface="Century Gothic"/>
              <a:cs typeface="Century Gothic"/>
              <a:sym typeface="Century Gothic"/>
            </a:endParaRPr>
          </a:p>
        </p:txBody>
      </p:sp>
      <p:cxnSp>
        <p:nvCxnSpPr>
          <p:cNvPr id="322" name="Google Shape;322;p42"/>
          <p:cNvCxnSpPr/>
          <p:nvPr/>
        </p:nvCxnSpPr>
        <p:spPr>
          <a:xfrm flipH="1">
            <a:off x="4592259" y="3771723"/>
            <a:ext cx="60884" cy="2409171"/>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323" name="Google Shape;323;p42"/>
          <p:cNvCxnSpPr/>
          <p:nvPr/>
        </p:nvCxnSpPr>
        <p:spPr>
          <a:xfrm flipH="1">
            <a:off x="8228155" y="3895759"/>
            <a:ext cx="1" cy="4597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24" name="Google Shape;324;p42"/>
          <p:cNvSpPr/>
          <p:nvPr/>
        </p:nvSpPr>
        <p:spPr>
          <a:xfrm>
            <a:off x="4374327" y="618089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5" name="Google Shape;325;p42"/>
          <p:cNvSpPr txBox="1"/>
          <p:nvPr/>
        </p:nvSpPr>
        <p:spPr>
          <a:xfrm>
            <a:off x="8215442" y="3895759"/>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326" name="Google Shape;326;p42"/>
          <p:cNvSpPr/>
          <p:nvPr/>
        </p:nvSpPr>
        <p:spPr>
          <a:xfrm>
            <a:off x="2698650" y="22192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27" name="Google Shape;327;p42"/>
          <p:cNvCxnSpPr/>
          <p:nvPr/>
        </p:nvCxnSpPr>
        <p:spPr>
          <a:xfrm>
            <a:off x="580189" y="619760"/>
            <a:ext cx="67377" cy="5578909"/>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28" name="Google Shape;328;p42"/>
          <p:cNvSpPr/>
          <p:nvPr/>
        </p:nvSpPr>
        <p:spPr>
          <a:xfrm>
            <a:off x="362257" y="21041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9" name="Google Shape;329;p42"/>
          <p:cNvSpPr/>
          <p:nvPr/>
        </p:nvSpPr>
        <p:spPr>
          <a:xfrm>
            <a:off x="429634" y="6193387"/>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30" name="Google Shape;330;p42"/>
          <p:cNvCxnSpPr/>
          <p:nvPr/>
        </p:nvCxnSpPr>
        <p:spPr>
          <a:xfrm>
            <a:off x="1348607" y="618160"/>
            <a:ext cx="67377" cy="5578909"/>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31" name="Google Shape;331;p42"/>
          <p:cNvSpPr/>
          <p:nvPr/>
        </p:nvSpPr>
        <p:spPr>
          <a:xfrm>
            <a:off x="1130675" y="20881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2" name="Google Shape;332;p42"/>
          <p:cNvSpPr/>
          <p:nvPr/>
        </p:nvSpPr>
        <p:spPr>
          <a:xfrm>
            <a:off x="1198052" y="6191787"/>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33" name="Google Shape;333;p42"/>
          <p:cNvCxnSpPr/>
          <p:nvPr/>
        </p:nvCxnSpPr>
        <p:spPr>
          <a:xfrm flipH="1">
            <a:off x="6368290" y="554179"/>
            <a:ext cx="1" cy="85598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34" name="Google Shape;334;p42"/>
          <p:cNvSpPr/>
          <p:nvPr/>
        </p:nvSpPr>
        <p:spPr>
          <a:xfrm>
            <a:off x="6146345" y="17104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35" name="Google Shape;335;p42"/>
          <p:cNvCxnSpPr>
            <a:stCxn id="320" idx="3"/>
            <a:endCxn id="321" idx="0"/>
          </p:cNvCxnSpPr>
          <p:nvPr/>
        </p:nvCxnSpPr>
        <p:spPr>
          <a:xfrm>
            <a:off x="8202729" y="1825449"/>
            <a:ext cx="25500" cy="11796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36" name="Google Shape;336;p42"/>
          <p:cNvSpPr/>
          <p:nvPr/>
        </p:nvSpPr>
        <p:spPr>
          <a:xfrm>
            <a:off x="5926624" y="4318486"/>
            <a:ext cx="3131497" cy="62738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“Obesity Class I”</a:t>
            </a:r>
            <a:endParaRPr sz="1800">
              <a:solidFill>
                <a:schemeClr val="lt1"/>
              </a:solidFill>
              <a:latin typeface="Century Gothic"/>
              <a:ea typeface="Century Gothic"/>
              <a:cs typeface="Century Gothic"/>
              <a:sym typeface="Century Gothic"/>
            </a:endParaRPr>
          </a:p>
        </p:txBody>
      </p:sp>
      <p:cxnSp>
        <p:nvCxnSpPr>
          <p:cNvPr id="337" name="Google Shape;337;p42"/>
          <p:cNvCxnSpPr>
            <a:endCxn id="338" idx="0"/>
          </p:cNvCxnSpPr>
          <p:nvPr/>
        </p:nvCxnSpPr>
        <p:spPr>
          <a:xfrm rot="-5400000" flipH="1">
            <a:off x="9874964" y="3634194"/>
            <a:ext cx="602700" cy="192300"/>
          </a:xfrm>
          <a:prstGeom prst="bentConnector3">
            <a:avLst>
              <a:gd name="adj1" fmla="val -572"/>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39" name="Google Shape;339;p42"/>
          <p:cNvSpPr/>
          <p:nvPr/>
        </p:nvSpPr>
        <p:spPr>
          <a:xfrm>
            <a:off x="7183987" y="6187193"/>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40" name="Google Shape;340;p42"/>
          <p:cNvSpPr/>
          <p:nvPr/>
        </p:nvSpPr>
        <p:spPr>
          <a:xfrm>
            <a:off x="10054532" y="5685006"/>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8" name="Google Shape;338;p42"/>
          <p:cNvSpPr/>
          <p:nvPr/>
        </p:nvSpPr>
        <p:spPr>
          <a:xfrm>
            <a:off x="8955358" y="4031694"/>
            <a:ext cx="2634212" cy="1193572"/>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35&lt;=BMI &amp;&amp; BMI&lt; 39.9</a:t>
            </a:r>
            <a:endParaRPr sz="1800">
              <a:solidFill>
                <a:schemeClr val="lt1"/>
              </a:solidFill>
              <a:latin typeface="Century Gothic"/>
              <a:ea typeface="Century Gothic"/>
              <a:cs typeface="Century Gothic"/>
              <a:sym typeface="Century Gothic"/>
            </a:endParaRPr>
          </a:p>
        </p:txBody>
      </p:sp>
      <p:cxnSp>
        <p:nvCxnSpPr>
          <p:cNvPr id="341" name="Google Shape;341;p42"/>
          <p:cNvCxnSpPr/>
          <p:nvPr/>
        </p:nvCxnSpPr>
        <p:spPr>
          <a:xfrm flipH="1">
            <a:off x="10272464" y="5225266"/>
            <a:ext cx="1" cy="4597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342" name="Google Shape;342;p42"/>
          <p:cNvCxnSpPr>
            <a:endCxn id="339" idx="0"/>
          </p:cNvCxnSpPr>
          <p:nvPr/>
        </p:nvCxnSpPr>
        <p:spPr>
          <a:xfrm flipH="1">
            <a:off x="7401919" y="4943693"/>
            <a:ext cx="39000" cy="12435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343" name="Google Shape;343;p42"/>
          <p:cNvCxnSpPr/>
          <p:nvPr/>
        </p:nvCxnSpPr>
        <p:spPr>
          <a:xfrm rot="-5400000" flipH="1">
            <a:off x="11249129" y="4949930"/>
            <a:ext cx="940200" cy="297300"/>
          </a:xfrm>
          <a:prstGeom prst="bentConnector3">
            <a:avLst>
              <a:gd name="adj1" fmla="val 1376"/>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44" name="Google Shape;344;p42"/>
          <p:cNvSpPr/>
          <p:nvPr/>
        </p:nvSpPr>
        <p:spPr>
          <a:xfrm>
            <a:off x="11649897" y="5568766"/>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45" name="Google Shape;345;p42"/>
          <p:cNvSpPr txBox="1"/>
          <p:nvPr/>
        </p:nvSpPr>
        <p:spPr>
          <a:xfrm>
            <a:off x="4918299" y="2415209"/>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346" name="Google Shape;346;p42"/>
          <p:cNvSpPr txBox="1"/>
          <p:nvPr/>
        </p:nvSpPr>
        <p:spPr>
          <a:xfrm>
            <a:off x="10199416" y="3587057"/>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
        <p:nvSpPr>
          <p:cNvPr id="347" name="Google Shape;347;p42"/>
          <p:cNvSpPr txBox="1"/>
          <p:nvPr/>
        </p:nvSpPr>
        <p:spPr>
          <a:xfrm>
            <a:off x="11390124" y="4254526"/>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
        <p:nvSpPr>
          <p:cNvPr id="348" name="Google Shape;348;p42"/>
          <p:cNvSpPr txBox="1"/>
          <p:nvPr/>
        </p:nvSpPr>
        <p:spPr>
          <a:xfrm>
            <a:off x="10213671" y="5238720"/>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cxnSp>
        <p:nvCxnSpPr>
          <p:cNvPr id="353" name="Google Shape;353;p43"/>
          <p:cNvCxnSpPr>
            <a:stCxn id="354" idx="4"/>
            <a:endCxn id="355" idx="0"/>
          </p:cNvCxnSpPr>
          <p:nvPr/>
        </p:nvCxnSpPr>
        <p:spPr>
          <a:xfrm flipH="1">
            <a:off x="1979122" y="618160"/>
            <a:ext cx="12900" cy="55626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55" name="Google Shape;355;p43"/>
          <p:cNvSpPr/>
          <p:nvPr/>
        </p:nvSpPr>
        <p:spPr>
          <a:xfrm>
            <a:off x="1761288" y="618089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6" name="Google Shape;356;p43"/>
          <p:cNvSpPr/>
          <p:nvPr/>
        </p:nvSpPr>
        <p:spPr>
          <a:xfrm>
            <a:off x="3301392" y="3195143"/>
            <a:ext cx="3444647" cy="62738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“Overweight”</a:t>
            </a:r>
            <a:endParaRPr sz="1800">
              <a:solidFill>
                <a:schemeClr val="lt1"/>
              </a:solidFill>
              <a:latin typeface="Century Gothic"/>
              <a:ea typeface="Century Gothic"/>
              <a:cs typeface="Century Gothic"/>
              <a:sym typeface="Century Gothic"/>
            </a:endParaRPr>
          </a:p>
        </p:txBody>
      </p:sp>
      <p:sp>
        <p:nvSpPr>
          <p:cNvPr id="357" name="Google Shape;357;p43"/>
          <p:cNvSpPr/>
          <p:nvPr/>
        </p:nvSpPr>
        <p:spPr>
          <a:xfrm>
            <a:off x="6347827" y="1822419"/>
            <a:ext cx="3676904"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BMI&gt;= 40</a:t>
            </a:r>
            <a:endParaRPr sz="1800">
              <a:solidFill>
                <a:schemeClr val="lt1"/>
              </a:solidFill>
              <a:latin typeface="Century Gothic"/>
              <a:ea typeface="Century Gothic"/>
              <a:cs typeface="Century Gothic"/>
              <a:sym typeface="Century Gothic"/>
            </a:endParaRPr>
          </a:p>
        </p:txBody>
      </p:sp>
      <p:cxnSp>
        <p:nvCxnSpPr>
          <p:cNvPr id="358" name="Google Shape;358;p43"/>
          <p:cNvCxnSpPr/>
          <p:nvPr/>
        </p:nvCxnSpPr>
        <p:spPr>
          <a:xfrm>
            <a:off x="5007326" y="605059"/>
            <a:ext cx="0" cy="2590084"/>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359" name="Google Shape;359;p43"/>
          <p:cNvCxnSpPr/>
          <p:nvPr/>
        </p:nvCxnSpPr>
        <p:spPr>
          <a:xfrm flipH="1">
            <a:off x="8205155" y="2676952"/>
            <a:ext cx="1" cy="1641534"/>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60" name="Google Shape;360;p43"/>
          <p:cNvSpPr/>
          <p:nvPr/>
        </p:nvSpPr>
        <p:spPr>
          <a:xfrm>
            <a:off x="4789394" y="23208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1" name="Google Shape;361;p43"/>
          <p:cNvSpPr txBox="1"/>
          <p:nvPr/>
        </p:nvSpPr>
        <p:spPr>
          <a:xfrm>
            <a:off x="8186279" y="3204701"/>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354" name="Google Shape;354;p43"/>
          <p:cNvSpPr/>
          <p:nvPr/>
        </p:nvSpPr>
        <p:spPr>
          <a:xfrm>
            <a:off x="1774090" y="22192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62" name="Google Shape;362;p43"/>
          <p:cNvCxnSpPr/>
          <p:nvPr/>
        </p:nvCxnSpPr>
        <p:spPr>
          <a:xfrm>
            <a:off x="580189" y="619760"/>
            <a:ext cx="67377" cy="5578909"/>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63" name="Google Shape;363;p43"/>
          <p:cNvSpPr/>
          <p:nvPr/>
        </p:nvSpPr>
        <p:spPr>
          <a:xfrm>
            <a:off x="362257" y="21041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4" name="Google Shape;364;p43"/>
          <p:cNvSpPr/>
          <p:nvPr/>
        </p:nvSpPr>
        <p:spPr>
          <a:xfrm>
            <a:off x="429634" y="6193387"/>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65" name="Google Shape;365;p43"/>
          <p:cNvCxnSpPr>
            <a:stCxn id="366" idx="4"/>
            <a:endCxn id="367" idx="0"/>
          </p:cNvCxnSpPr>
          <p:nvPr/>
        </p:nvCxnSpPr>
        <p:spPr>
          <a:xfrm flipH="1">
            <a:off x="1338107" y="605059"/>
            <a:ext cx="10500" cy="55758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66" name="Google Shape;366;p43"/>
          <p:cNvSpPr/>
          <p:nvPr/>
        </p:nvSpPr>
        <p:spPr>
          <a:xfrm>
            <a:off x="1130675" y="20881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7" name="Google Shape;367;p43"/>
          <p:cNvSpPr/>
          <p:nvPr/>
        </p:nvSpPr>
        <p:spPr>
          <a:xfrm>
            <a:off x="1120119" y="618089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68" name="Google Shape;368;p43"/>
          <p:cNvCxnSpPr/>
          <p:nvPr/>
        </p:nvCxnSpPr>
        <p:spPr>
          <a:xfrm>
            <a:off x="8102999" y="605059"/>
            <a:ext cx="25426" cy="1179521"/>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69" name="Google Shape;369;p43"/>
          <p:cNvSpPr/>
          <p:nvPr/>
        </p:nvSpPr>
        <p:spPr>
          <a:xfrm>
            <a:off x="6668304" y="4318486"/>
            <a:ext cx="3131497" cy="627380"/>
          </a:xfrm>
          <a:prstGeom prst="flowChartInputOutput">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“Obesity Class I”</a:t>
            </a:r>
            <a:endParaRPr sz="1800">
              <a:solidFill>
                <a:schemeClr val="lt1"/>
              </a:solidFill>
              <a:latin typeface="Century Gothic"/>
              <a:ea typeface="Century Gothic"/>
              <a:cs typeface="Century Gothic"/>
              <a:sym typeface="Century Gothic"/>
            </a:endParaRPr>
          </a:p>
        </p:txBody>
      </p:sp>
      <p:sp>
        <p:nvSpPr>
          <p:cNvPr id="370" name="Google Shape;370;p43"/>
          <p:cNvSpPr/>
          <p:nvPr/>
        </p:nvSpPr>
        <p:spPr>
          <a:xfrm>
            <a:off x="7885067" y="20881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71" name="Google Shape;371;p43"/>
          <p:cNvCxnSpPr>
            <a:stCxn id="357" idx="3"/>
            <a:endCxn id="372" idx="0"/>
          </p:cNvCxnSpPr>
          <p:nvPr/>
        </p:nvCxnSpPr>
        <p:spPr>
          <a:xfrm>
            <a:off x="10024731" y="2250409"/>
            <a:ext cx="1047000" cy="3930600"/>
          </a:xfrm>
          <a:prstGeom prst="bentConnector2">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73" name="Google Shape;373;p43"/>
          <p:cNvSpPr/>
          <p:nvPr/>
        </p:nvSpPr>
        <p:spPr>
          <a:xfrm>
            <a:off x="7987223" y="622153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4" name="Google Shape;374;p43"/>
          <p:cNvSpPr txBox="1"/>
          <p:nvPr/>
        </p:nvSpPr>
        <p:spPr>
          <a:xfrm>
            <a:off x="10057584" y="1937759"/>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cxnSp>
        <p:nvCxnSpPr>
          <p:cNvPr id="375" name="Google Shape;375;p43"/>
          <p:cNvCxnSpPr>
            <a:stCxn id="376" idx="4"/>
            <a:endCxn id="377" idx="0"/>
          </p:cNvCxnSpPr>
          <p:nvPr/>
        </p:nvCxnSpPr>
        <p:spPr>
          <a:xfrm flipH="1">
            <a:off x="2619202" y="597840"/>
            <a:ext cx="12900" cy="55932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77" name="Google Shape;377;p43"/>
          <p:cNvSpPr/>
          <p:nvPr/>
        </p:nvSpPr>
        <p:spPr>
          <a:xfrm>
            <a:off x="2401368" y="619105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6" name="Google Shape;376;p43"/>
          <p:cNvSpPr/>
          <p:nvPr/>
        </p:nvSpPr>
        <p:spPr>
          <a:xfrm>
            <a:off x="2414170" y="20160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78" name="Google Shape;378;p43"/>
          <p:cNvCxnSpPr>
            <a:stCxn id="379" idx="4"/>
            <a:endCxn id="380" idx="0"/>
          </p:cNvCxnSpPr>
          <p:nvPr/>
        </p:nvCxnSpPr>
        <p:spPr>
          <a:xfrm flipH="1">
            <a:off x="3269442" y="608000"/>
            <a:ext cx="12900" cy="55626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80" name="Google Shape;380;p43"/>
          <p:cNvSpPr/>
          <p:nvPr/>
        </p:nvSpPr>
        <p:spPr>
          <a:xfrm>
            <a:off x="3051608" y="617073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9" name="Google Shape;379;p43"/>
          <p:cNvSpPr/>
          <p:nvPr/>
        </p:nvSpPr>
        <p:spPr>
          <a:xfrm>
            <a:off x="3064410" y="21176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81" name="Google Shape;381;p43"/>
          <p:cNvCxnSpPr/>
          <p:nvPr/>
        </p:nvCxnSpPr>
        <p:spPr>
          <a:xfrm>
            <a:off x="4986760" y="3856928"/>
            <a:ext cx="0" cy="2313806"/>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82" name="Google Shape;382;p43"/>
          <p:cNvSpPr/>
          <p:nvPr/>
        </p:nvSpPr>
        <p:spPr>
          <a:xfrm>
            <a:off x="4788380" y="619105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83" name="Google Shape;383;p43"/>
          <p:cNvCxnSpPr>
            <a:endCxn id="373" idx="0"/>
          </p:cNvCxnSpPr>
          <p:nvPr/>
        </p:nvCxnSpPr>
        <p:spPr>
          <a:xfrm flipH="1">
            <a:off x="8205155" y="4935734"/>
            <a:ext cx="9900" cy="12858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72" name="Google Shape;372;p43"/>
          <p:cNvSpPr/>
          <p:nvPr/>
        </p:nvSpPr>
        <p:spPr>
          <a:xfrm>
            <a:off x="10853840" y="618089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Google Shape;191;p26"/>
          <p:cNvSpPr/>
          <p:nvPr/>
        </p:nvSpPr>
        <p:spPr>
          <a:xfrm>
            <a:off x="-200100" y="165600"/>
            <a:ext cx="12392100" cy="669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26"/>
          <p:cNvPicPr preferRelativeResize="0"/>
          <p:nvPr/>
        </p:nvPicPr>
        <p:blipFill>
          <a:blip r:embed="rId4">
            <a:alphaModFix/>
          </a:blip>
          <a:stretch>
            <a:fillRect/>
          </a:stretch>
        </p:blipFill>
        <p:spPr>
          <a:xfrm>
            <a:off x="2678525" y="403658"/>
            <a:ext cx="6634850" cy="6216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cxnSp>
        <p:nvCxnSpPr>
          <p:cNvPr id="388" name="Google Shape;388;p44"/>
          <p:cNvCxnSpPr>
            <a:stCxn id="389" idx="4"/>
          </p:cNvCxnSpPr>
          <p:nvPr/>
        </p:nvCxnSpPr>
        <p:spPr>
          <a:xfrm>
            <a:off x="5870947" y="612134"/>
            <a:ext cx="0" cy="6573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89" name="Google Shape;389;p44"/>
          <p:cNvSpPr/>
          <p:nvPr/>
        </p:nvSpPr>
        <p:spPr>
          <a:xfrm>
            <a:off x="5652997" y="261734"/>
            <a:ext cx="435900" cy="35040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0" name="Google Shape;390;p44"/>
          <p:cNvSpPr/>
          <p:nvPr/>
        </p:nvSpPr>
        <p:spPr>
          <a:xfrm>
            <a:off x="6490687" y="351572"/>
            <a:ext cx="435900" cy="35040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1" name="Google Shape;391;p44"/>
          <p:cNvSpPr/>
          <p:nvPr/>
        </p:nvSpPr>
        <p:spPr>
          <a:xfrm>
            <a:off x="7405052" y="291054"/>
            <a:ext cx="435900" cy="35040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2" name="Google Shape;392;p44"/>
          <p:cNvSpPr/>
          <p:nvPr/>
        </p:nvSpPr>
        <p:spPr>
          <a:xfrm>
            <a:off x="8235601" y="261734"/>
            <a:ext cx="435900" cy="35040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3" name="Google Shape;393;p44"/>
          <p:cNvSpPr/>
          <p:nvPr/>
        </p:nvSpPr>
        <p:spPr>
          <a:xfrm>
            <a:off x="4900397" y="252750"/>
            <a:ext cx="435900" cy="35040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4" name="Google Shape;394;p44"/>
          <p:cNvSpPr/>
          <p:nvPr/>
        </p:nvSpPr>
        <p:spPr>
          <a:xfrm>
            <a:off x="4127477" y="286085"/>
            <a:ext cx="435900" cy="35040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5" name="Google Shape;395;p44"/>
          <p:cNvSpPr/>
          <p:nvPr/>
        </p:nvSpPr>
        <p:spPr>
          <a:xfrm>
            <a:off x="3345191" y="286085"/>
            <a:ext cx="435900" cy="35040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6" name="Google Shape;396;p44"/>
          <p:cNvSpPr/>
          <p:nvPr/>
        </p:nvSpPr>
        <p:spPr>
          <a:xfrm>
            <a:off x="2488975" y="331004"/>
            <a:ext cx="435900" cy="35040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397" name="Google Shape;397;p44"/>
          <p:cNvCxnSpPr/>
          <p:nvPr/>
        </p:nvCxnSpPr>
        <p:spPr>
          <a:xfrm>
            <a:off x="2861007" y="639046"/>
            <a:ext cx="1345200" cy="9357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398" name="Google Shape;398;p44"/>
          <p:cNvCxnSpPr>
            <a:stCxn id="395" idx="5"/>
          </p:cNvCxnSpPr>
          <p:nvPr/>
        </p:nvCxnSpPr>
        <p:spPr>
          <a:xfrm>
            <a:off x="3717255" y="585170"/>
            <a:ext cx="872400" cy="9177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399" name="Google Shape;399;p44"/>
          <p:cNvCxnSpPr>
            <a:stCxn id="394" idx="4"/>
          </p:cNvCxnSpPr>
          <p:nvPr/>
        </p:nvCxnSpPr>
        <p:spPr>
          <a:xfrm>
            <a:off x="4345427" y="636485"/>
            <a:ext cx="590700" cy="7587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00" name="Google Shape;400;p44"/>
          <p:cNvCxnSpPr>
            <a:stCxn id="393" idx="4"/>
          </p:cNvCxnSpPr>
          <p:nvPr/>
        </p:nvCxnSpPr>
        <p:spPr>
          <a:xfrm>
            <a:off x="5118347" y="603150"/>
            <a:ext cx="337800" cy="6840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01" name="Google Shape;401;p44"/>
          <p:cNvCxnSpPr>
            <a:stCxn id="390" idx="4"/>
          </p:cNvCxnSpPr>
          <p:nvPr/>
        </p:nvCxnSpPr>
        <p:spPr>
          <a:xfrm flipH="1">
            <a:off x="6306337" y="701972"/>
            <a:ext cx="402300" cy="6723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02" name="Google Shape;402;p44"/>
          <p:cNvCxnSpPr>
            <a:stCxn id="391" idx="3"/>
          </p:cNvCxnSpPr>
          <p:nvPr/>
        </p:nvCxnSpPr>
        <p:spPr>
          <a:xfrm flipH="1">
            <a:off x="6865888" y="590139"/>
            <a:ext cx="603000" cy="8949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03" name="Google Shape;403;p44"/>
          <p:cNvCxnSpPr>
            <a:stCxn id="392" idx="3"/>
          </p:cNvCxnSpPr>
          <p:nvPr/>
        </p:nvCxnSpPr>
        <p:spPr>
          <a:xfrm flipH="1">
            <a:off x="7394937" y="560819"/>
            <a:ext cx="904500" cy="10140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04" name="Google Shape;404;p44"/>
          <p:cNvSpPr/>
          <p:nvPr/>
        </p:nvSpPr>
        <p:spPr>
          <a:xfrm>
            <a:off x="7622987" y="2883569"/>
            <a:ext cx="3676904"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Gender = Female</a:t>
            </a:r>
            <a:endParaRPr sz="1800">
              <a:solidFill>
                <a:schemeClr val="lt1"/>
              </a:solidFill>
              <a:latin typeface="Century Gothic"/>
              <a:ea typeface="Century Gothic"/>
              <a:cs typeface="Century Gothic"/>
              <a:sym typeface="Century Gothic"/>
            </a:endParaRPr>
          </a:p>
        </p:txBody>
      </p:sp>
      <p:sp>
        <p:nvSpPr>
          <p:cNvPr id="405" name="Google Shape;405;p44"/>
          <p:cNvSpPr/>
          <p:nvPr/>
        </p:nvSpPr>
        <p:spPr>
          <a:xfrm>
            <a:off x="4032474" y="1218939"/>
            <a:ext cx="3676904"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Gender = Male</a:t>
            </a:r>
            <a:endParaRPr sz="1800">
              <a:solidFill>
                <a:schemeClr val="lt1"/>
              </a:solidFill>
              <a:latin typeface="Century Gothic"/>
              <a:ea typeface="Century Gothic"/>
              <a:cs typeface="Century Gothic"/>
              <a:sym typeface="Century Gothic"/>
            </a:endParaRPr>
          </a:p>
        </p:txBody>
      </p:sp>
      <p:sp>
        <p:nvSpPr>
          <p:cNvPr id="406" name="Google Shape;406;p44"/>
          <p:cNvSpPr/>
          <p:nvPr/>
        </p:nvSpPr>
        <p:spPr>
          <a:xfrm>
            <a:off x="1706880" y="3048000"/>
            <a:ext cx="4783807" cy="396240"/>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BMR = 10 x Weight + 6.25 x Height – 5 x Age + 5</a:t>
            </a:r>
            <a:endParaRPr sz="1800">
              <a:solidFill>
                <a:schemeClr val="lt1"/>
              </a:solidFill>
              <a:latin typeface="Century Gothic"/>
              <a:ea typeface="Century Gothic"/>
              <a:cs typeface="Century Gothic"/>
              <a:sym typeface="Century Gothic"/>
            </a:endParaRPr>
          </a:p>
        </p:txBody>
      </p:sp>
      <p:cxnSp>
        <p:nvCxnSpPr>
          <p:cNvPr id="407" name="Google Shape;407;p44"/>
          <p:cNvCxnSpPr>
            <a:stCxn id="405" idx="2"/>
          </p:cNvCxnSpPr>
          <p:nvPr/>
        </p:nvCxnSpPr>
        <p:spPr>
          <a:xfrm flipH="1">
            <a:off x="3889426" y="2074919"/>
            <a:ext cx="1981500" cy="9324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08" name="Google Shape;408;p44"/>
          <p:cNvCxnSpPr>
            <a:stCxn id="405" idx="2"/>
            <a:endCxn id="404" idx="0"/>
          </p:cNvCxnSpPr>
          <p:nvPr/>
        </p:nvCxnSpPr>
        <p:spPr>
          <a:xfrm>
            <a:off x="5870926" y="2074919"/>
            <a:ext cx="3590400" cy="8088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09" name="Google Shape;409;p44"/>
          <p:cNvSpPr/>
          <p:nvPr/>
        </p:nvSpPr>
        <p:spPr>
          <a:xfrm>
            <a:off x="5727325" y="4145269"/>
            <a:ext cx="4889875" cy="396240"/>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BMR = 10 x Weight + 6.25 x Height – 5 x Age – 161</a:t>
            </a:r>
            <a:endParaRPr sz="1800">
              <a:solidFill>
                <a:schemeClr val="lt1"/>
              </a:solidFill>
              <a:latin typeface="Century Gothic"/>
              <a:ea typeface="Century Gothic"/>
              <a:cs typeface="Century Gothic"/>
              <a:sym typeface="Century Gothic"/>
            </a:endParaRPr>
          </a:p>
        </p:txBody>
      </p:sp>
      <p:sp>
        <p:nvSpPr>
          <p:cNvPr id="410" name="Google Shape;410;p44"/>
          <p:cNvSpPr/>
          <p:nvPr/>
        </p:nvSpPr>
        <p:spPr>
          <a:xfrm>
            <a:off x="7069535" y="5429149"/>
            <a:ext cx="2257345" cy="396240"/>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INPUT LevelOfActivity</a:t>
            </a:r>
            <a:endParaRPr sz="1800">
              <a:solidFill>
                <a:schemeClr val="lt1"/>
              </a:solidFill>
              <a:latin typeface="Century Gothic"/>
              <a:ea typeface="Century Gothic"/>
              <a:cs typeface="Century Gothic"/>
              <a:sym typeface="Century Gothic"/>
            </a:endParaRPr>
          </a:p>
        </p:txBody>
      </p:sp>
      <p:cxnSp>
        <p:nvCxnSpPr>
          <p:cNvPr id="411" name="Google Shape;411;p44"/>
          <p:cNvCxnSpPr>
            <a:stCxn id="404" idx="2"/>
            <a:endCxn id="409" idx="0"/>
          </p:cNvCxnSpPr>
          <p:nvPr/>
        </p:nvCxnSpPr>
        <p:spPr>
          <a:xfrm flipH="1">
            <a:off x="8172339" y="3739549"/>
            <a:ext cx="1289100" cy="4056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12" name="Google Shape;412;p44"/>
          <p:cNvCxnSpPr>
            <a:stCxn id="409" idx="2"/>
            <a:endCxn id="410" idx="0"/>
          </p:cNvCxnSpPr>
          <p:nvPr/>
        </p:nvCxnSpPr>
        <p:spPr>
          <a:xfrm>
            <a:off x="8172263" y="4541509"/>
            <a:ext cx="25800" cy="8877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13" name="Google Shape;413;p44"/>
          <p:cNvCxnSpPr>
            <a:stCxn id="404" idx="3"/>
            <a:endCxn id="410" idx="3"/>
          </p:cNvCxnSpPr>
          <p:nvPr/>
        </p:nvCxnSpPr>
        <p:spPr>
          <a:xfrm flipH="1">
            <a:off x="9326791" y="3311559"/>
            <a:ext cx="1973100" cy="2315700"/>
          </a:xfrm>
          <a:prstGeom prst="curvedConnector3">
            <a:avLst>
              <a:gd name="adj1" fmla="val -11585"/>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14" name="Google Shape;414;p44"/>
          <p:cNvCxnSpPr>
            <a:stCxn id="406" idx="2"/>
            <a:endCxn id="410" idx="1"/>
          </p:cNvCxnSpPr>
          <p:nvPr/>
        </p:nvCxnSpPr>
        <p:spPr>
          <a:xfrm rot="-5400000" flipH="1">
            <a:off x="4492684" y="3050340"/>
            <a:ext cx="2183100" cy="2970900"/>
          </a:xfrm>
          <a:prstGeom prst="curvedConnector2">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15" name="Google Shape;415;p44"/>
          <p:cNvCxnSpPr/>
          <p:nvPr/>
        </p:nvCxnSpPr>
        <p:spPr>
          <a:xfrm>
            <a:off x="8232793" y="5825389"/>
            <a:ext cx="0" cy="311251"/>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16" name="Google Shape;416;p44"/>
          <p:cNvSpPr/>
          <p:nvPr/>
        </p:nvSpPr>
        <p:spPr>
          <a:xfrm>
            <a:off x="8014861" y="611866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7" name="Google Shape;417;p44"/>
          <p:cNvSpPr/>
          <p:nvPr/>
        </p:nvSpPr>
        <p:spPr>
          <a:xfrm>
            <a:off x="8014861" y="613664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5"/>
          <p:cNvSpPr/>
          <p:nvPr/>
        </p:nvSpPr>
        <p:spPr>
          <a:xfrm>
            <a:off x="1416334" y="1349409"/>
            <a:ext cx="10013666"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LevelOfActivity=Sedentary or light activity lifestyle</a:t>
            </a:r>
            <a:endParaRPr sz="1800">
              <a:solidFill>
                <a:schemeClr val="lt1"/>
              </a:solidFill>
              <a:latin typeface="Century Gothic"/>
              <a:ea typeface="Century Gothic"/>
              <a:cs typeface="Century Gothic"/>
              <a:sym typeface="Century Gothic"/>
            </a:endParaRPr>
          </a:p>
        </p:txBody>
      </p:sp>
      <p:sp>
        <p:nvSpPr>
          <p:cNvPr id="423" name="Google Shape;423;p45"/>
          <p:cNvSpPr/>
          <p:nvPr/>
        </p:nvSpPr>
        <p:spPr>
          <a:xfrm>
            <a:off x="6205235" y="11176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424" name="Google Shape;424;p45"/>
          <p:cNvCxnSpPr>
            <a:stCxn id="423" idx="4"/>
            <a:endCxn id="422" idx="0"/>
          </p:cNvCxnSpPr>
          <p:nvPr/>
        </p:nvCxnSpPr>
        <p:spPr>
          <a:xfrm>
            <a:off x="6423167" y="508000"/>
            <a:ext cx="0" cy="8415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25" name="Google Shape;425;p45"/>
          <p:cNvCxnSpPr>
            <a:endCxn id="426" idx="0"/>
          </p:cNvCxnSpPr>
          <p:nvPr/>
        </p:nvCxnSpPr>
        <p:spPr>
          <a:xfrm flipH="1">
            <a:off x="888304" y="2153880"/>
            <a:ext cx="4913100" cy="10770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27" name="Google Shape;427;p45"/>
          <p:cNvCxnSpPr>
            <a:endCxn id="428" idx="0"/>
          </p:cNvCxnSpPr>
          <p:nvPr/>
        </p:nvCxnSpPr>
        <p:spPr>
          <a:xfrm flipH="1">
            <a:off x="6940675" y="2122489"/>
            <a:ext cx="558900" cy="11712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29" name="Google Shape;429;p45"/>
          <p:cNvSpPr txBox="1"/>
          <p:nvPr/>
        </p:nvSpPr>
        <p:spPr>
          <a:xfrm>
            <a:off x="3946464" y="5747227"/>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430" name="Google Shape;430;p45"/>
          <p:cNvSpPr txBox="1"/>
          <p:nvPr/>
        </p:nvSpPr>
        <p:spPr>
          <a:xfrm>
            <a:off x="6937996" y="4474064"/>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
        <p:nvSpPr>
          <p:cNvPr id="428" name="Google Shape;428;p45"/>
          <p:cNvSpPr/>
          <p:nvPr/>
        </p:nvSpPr>
        <p:spPr>
          <a:xfrm>
            <a:off x="1759079" y="3293689"/>
            <a:ext cx="10363192"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LevelOfActivity = Active or moderately active lifestyle</a:t>
            </a:r>
            <a:endParaRPr sz="1800">
              <a:solidFill>
                <a:schemeClr val="lt1"/>
              </a:solidFill>
              <a:latin typeface="Century Gothic"/>
              <a:ea typeface="Century Gothic"/>
              <a:cs typeface="Century Gothic"/>
              <a:sym typeface="Century Gothic"/>
            </a:endParaRPr>
          </a:p>
        </p:txBody>
      </p:sp>
      <p:sp>
        <p:nvSpPr>
          <p:cNvPr id="431" name="Google Shape;431;p45"/>
          <p:cNvSpPr/>
          <p:nvPr/>
        </p:nvSpPr>
        <p:spPr>
          <a:xfrm>
            <a:off x="1605280" y="5080601"/>
            <a:ext cx="10444480"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LevelOfActivity= Vigorous or vigorously active lifestyle</a:t>
            </a:r>
            <a:endParaRPr sz="1800">
              <a:solidFill>
                <a:schemeClr val="lt1"/>
              </a:solidFill>
              <a:latin typeface="Century Gothic"/>
              <a:ea typeface="Century Gothic"/>
              <a:cs typeface="Century Gothic"/>
              <a:sym typeface="Century Gothic"/>
            </a:endParaRPr>
          </a:p>
        </p:txBody>
      </p:sp>
      <p:sp>
        <p:nvSpPr>
          <p:cNvPr id="426" name="Google Shape;426;p45"/>
          <p:cNvSpPr/>
          <p:nvPr/>
        </p:nvSpPr>
        <p:spPr>
          <a:xfrm>
            <a:off x="69729" y="3230880"/>
            <a:ext cx="1637151" cy="375920"/>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TDEE=1.5xBMR</a:t>
            </a:r>
            <a:endParaRPr/>
          </a:p>
        </p:txBody>
      </p:sp>
      <p:sp>
        <p:nvSpPr>
          <p:cNvPr id="432" name="Google Shape;432;p45"/>
          <p:cNvSpPr/>
          <p:nvPr/>
        </p:nvSpPr>
        <p:spPr>
          <a:xfrm>
            <a:off x="652943" y="4765040"/>
            <a:ext cx="1637151" cy="375920"/>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TDEE=1.8xBMR</a:t>
            </a:r>
            <a:endParaRPr/>
          </a:p>
        </p:txBody>
      </p:sp>
      <p:cxnSp>
        <p:nvCxnSpPr>
          <p:cNvPr id="433" name="Google Shape;433;p45"/>
          <p:cNvCxnSpPr>
            <a:stCxn id="428" idx="2"/>
            <a:endCxn id="431" idx="0"/>
          </p:cNvCxnSpPr>
          <p:nvPr/>
        </p:nvCxnSpPr>
        <p:spPr>
          <a:xfrm flipH="1">
            <a:off x="6827575" y="4149669"/>
            <a:ext cx="113100" cy="9309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34" name="Google Shape;434;p45"/>
          <p:cNvCxnSpPr/>
          <p:nvPr/>
        </p:nvCxnSpPr>
        <p:spPr>
          <a:xfrm flipH="1">
            <a:off x="1898239" y="3969419"/>
            <a:ext cx="3250835" cy="786787"/>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35" name="Google Shape;435;p45"/>
          <p:cNvCxnSpPr/>
          <p:nvPr/>
        </p:nvCxnSpPr>
        <p:spPr>
          <a:xfrm>
            <a:off x="563185" y="3555433"/>
            <a:ext cx="0" cy="2329781"/>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36" name="Google Shape;436;p45"/>
          <p:cNvCxnSpPr>
            <a:stCxn id="432" idx="2"/>
          </p:cNvCxnSpPr>
          <p:nvPr/>
        </p:nvCxnSpPr>
        <p:spPr>
          <a:xfrm>
            <a:off x="1471519" y="5140960"/>
            <a:ext cx="0" cy="7956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37" name="Google Shape;437;p45"/>
          <p:cNvSpPr/>
          <p:nvPr/>
        </p:nvSpPr>
        <p:spPr>
          <a:xfrm>
            <a:off x="329295" y="5878195"/>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8" name="Google Shape;438;p45"/>
          <p:cNvSpPr/>
          <p:nvPr/>
        </p:nvSpPr>
        <p:spPr>
          <a:xfrm>
            <a:off x="1271016" y="596980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439" name="Google Shape;439;p45"/>
          <p:cNvCxnSpPr>
            <a:stCxn id="431" idx="2"/>
          </p:cNvCxnSpPr>
          <p:nvPr/>
        </p:nvCxnSpPr>
        <p:spPr>
          <a:xfrm flipH="1">
            <a:off x="5801220" y="5936581"/>
            <a:ext cx="1026300" cy="2814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40" name="Google Shape;440;p45"/>
          <p:cNvSpPr/>
          <p:nvPr/>
        </p:nvSpPr>
        <p:spPr>
          <a:xfrm>
            <a:off x="5557041" y="6208962"/>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441" name="Google Shape;441;p45"/>
          <p:cNvCxnSpPr/>
          <p:nvPr/>
        </p:nvCxnSpPr>
        <p:spPr>
          <a:xfrm flipH="1">
            <a:off x="4084320" y="5763861"/>
            <a:ext cx="1064754" cy="5486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42" name="Google Shape;442;p45"/>
          <p:cNvSpPr/>
          <p:nvPr/>
        </p:nvSpPr>
        <p:spPr>
          <a:xfrm>
            <a:off x="3728532" y="6264842"/>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43" name="Google Shape;443;p45"/>
          <p:cNvSpPr txBox="1"/>
          <p:nvPr/>
        </p:nvSpPr>
        <p:spPr>
          <a:xfrm>
            <a:off x="7276526" y="2609215"/>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
        <p:nvSpPr>
          <p:cNvPr id="444" name="Google Shape;444;p45"/>
          <p:cNvSpPr txBox="1"/>
          <p:nvPr/>
        </p:nvSpPr>
        <p:spPr>
          <a:xfrm>
            <a:off x="3276119" y="3927781"/>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445" name="Google Shape;445;p45"/>
          <p:cNvSpPr txBox="1"/>
          <p:nvPr/>
        </p:nvSpPr>
        <p:spPr>
          <a:xfrm>
            <a:off x="3967221" y="2242638"/>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446" name="Google Shape;446;p45"/>
          <p:cNvSpPr txBox="1"/>
          <p:nvPr/>
        </p:nvSpPr>
        <p:spPr>
          <a:xfrm>
            <a:off x="6315348" y="6067476"/>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6"/>
          <p:cNvSpPr/>
          <p:nvPr/>
        </p:nvSpPr>
        <p:spPr>
          <a:xfrm>
            <a:off x="3216630" y="1473200"/>
            <a:ext cx="1637151" cy="375920"/>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TDEE=2.2xBMR</a:t>
            </a:r>
            <a:endParaRPr/>
          </a:p>
        </p:txBody>
      </p:sp>
      <p:sp>
        <p:nvSpPr>
          <p:cNvPr id="452" name="Google Shape;452;p46"/>
          <p:cNvSpPr/>
          <p:nvPr/>
        </p:nvSpPr>
        <p:spPr>
          <a:xfrm>
            <a:off x="1396842" y="37277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53" name="Google Shape;453;p46"/>
          <p:cNvSpPr/>
          <p:nvPr/>
        </p:nvSpPr>
        <p:spPr>
          <a:xfrm>
            <a:off x="2227264" y="32197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54" name="Google Shape;454;p46"/>
          <p:cNvSpPr/>
          <p:nvPr/>
        </p:nvSpPr>
        <p:spPr>
          <a:xfrm>
            <a:off x="3817273" y="37277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55" name="Google Shape;455;p46"/>
          <p:cNvSpPr/>
          <p:nvPr/>
        </p:nvSpPr>
        <p:spPr>
          <a:xfrm>
            <a:off x="5581746" y="37277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456" name="Google Shape;456;p46"/>
          <p:cNvCxnSpPr/>
          <p:nvPr/>
        </p:nvCxnSpPr>
        <p:spPr>
          <a:xfrm>
            <a:off x="4035205" y="769019"/>
            <a:ext cx="1" cy="704181"/>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57" name="Google Shape;457;p46"/>
          <p:cNvSpPr/>
          <p:nvPr/>
        </p:nvSpPr>
        <p:spPr>
          <a:xfrm>
            <a:off x="3236949" y="2590800"/>
            <a:ext cx="1637151" cy="375920"/>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INPUT GOAL</a:t>
            </a:r>
            <a:endParaRPr/>
          </a:p>
        </p:txBody>
      </p:sp>
      <p:cxnSp>
        <p:nvCxnSpPr>
          <p:cNvPr id="458" name="Google Shape;458;p46"/>
          <p:cNvCxnSpPr/>
          <p:nvPr/>
        </p:nvCxnSpPr>
        <p:spPr>
          <a:xfrm>
            <a:off x="4055525" y="1866299"/>
            <a:ext cx="1" cy="704181"/>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59" name="Google Shape;459;p46"/>
          <p:cNvCxnSpPr>
            <a:stCxn id="455" idx="5"/>
            <a:endCxn id="457" idx="3"/>
          </p:cNvCxnSpPr>
          <p:nvPr/>
        </p:nvCxnSpPr>
        <p:spPr>
          <a:xfrm rot="5400000">
            <a:off x="4379979" y="1205091"/>
            <a:ext cx="2067900" cy="1079700"/>
          </a:xfrm>
          <a:prstGeom prst="curvedConnector2">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60" name="Google Shape;460;p46"/>
          <p:cNvCxnSpPr>
            <a:stCxn id="453" idx="4"/>
            <a:endCxn id="457" idx="1"/>
          </p:cNvCxnSpPr>
          <p:nvPr/>
        </p:nvCxnSpPr>
        <p:spPr>
          <a:xfrm rot="-5400000" flipH="1">
            <a:off x="1810846" y="1352569"/>
            <a:ext cx="2060400" cy="791700"/>
          </a:xfrm>
          <a:prstGeom prst="curvedConnector2">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61" name="Google Shape;461;p46"/>
          <p:cNvCxnSpPr>
            <a:stCxn id="452" idx="4"/>
          </p:cNvCxnSpPr>
          <p:nvPr/>
        </p:nvCxnSpPr>
        <p:spPr>
          <a:xfrm rot="-5400000" flipH="1">
            <a:off x="1316874" y="1066919"/>
            <a:ext cx="2197800" cy="1602000"/>
          </a:xfrm>
          <a:prstGeom prst="curvedConnector3">
            <a:avLst>
              <a:gd name="adj1" fmla="val 103622"/>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62" name="Google Shape;462;p46"/>
          <p:cNvSpPr/>
          <p:nvPr/>
        </p:nvSpPr>
        <p:spPr>
          <a:xfrm>
            <a:off x="2145962" y="3637280"/>
            <a:ext cx="3871648"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GOAL=WeightLoss</a:t>
            </a:r>
            <a:endParaRPr sz="1800">
              <a:solidFill>
                <a:schemeClr val="lt1"/>
              </a:solidFill>
              <a:latin typeface="Century Gothic"/>
              <a:ea typeface="Century Gothic"/>
              <a:cs typeface="Century Gothic"/>
              <a:sym typeface="Century Gothic"/>
            </a:endParaRPr>
          </a:p>
        </p:txBody>
      </p:sp>
      <p:cxnSp>
        <p:nvCxnSpPr>
          <p:cNvPr id="463" name="Google Shape;463;p46"/>
          <p:cNvCxnSpPr/>
          <p:nvPr/>
        </p:nvCxnSpPr>
        <p:spPr>
          <a:xfrm>
            <a:off x="4075845" y="2933099"/>
            <a:ext cx="1" cy="704181"/>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64" name="Google Shape;464;p46"/>
          <p:cNvCxnSpPr/>
          <p:nvPr/>
        </p:nvCxnSpPr>
        <p:spPr>
          <a:xfrm flipH="1">
            <a:off x="2227264" y="4328160"/>
            <a:ext cx="1009685" cy="10566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65" name="Google Shape;465;p46"/>
          <p:cNvCxnSpPr/>
          <p:nvPr/>
        </p:nvCxnSpPr>
        <p:spPr>
          <a:xfrm>
            <a:off x="4853781" y="4328160"/>
            <a:ext cx="856139" cy="105664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66" name="Google Shape;466;p46"/>
          <p:cNvSpPr/>
          <p:nvPr/>
        </p:nvSpPr>
        <p:spPr>
          <a:xfrm>
            <a:off x="1979838" y="5415071"/>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67" name="Google Shape;467;p46"/>
          <p:cNvSpPr/>
          <p:nvPr/>
        </p:nvSpPr>
        <p:spPr>
          <a:xfrm>
            <a:off x="5529222" y="538480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68" name="Google Shape;468;p46"/>
          <p:cNvSpPr txBox="1"/>
          <p:nvPr/>
        </p:nvSpPr>
        <p:spPr>
          <a:xfrm>
            <a:off x="2145962" y="4569698"/>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469" name="Google Shape;469;p46"/>
          <p:cNvSpPr txBox="1"/>
          <p:nvPr/>
        </p:nvSpPr>
        <p:spPr>
          <a:xfrm>
            <a:off x="5169750" y="4487148"/>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7"/>
          <p:cNvSpPr/>
          <p:nvPr/>
        </p:nvSpPr>
        <p:spPr>
          <a:xfrm>
            <a:off x="2227264" y="27117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75" name="Google Shape;475;p47"/>
          <p:cNvSpPr/>
          <p:nvPr/>
        </p:nvSpPr>
        <p:spPr>
          <a:xfrm>
            <a:off x="8531512" y="7305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76" name="Google Shape;476;p47"/>
          <p:cNvSpPr/>
          <p:nvPr/>
        </p:nvSpPr>
        <p:spPr>
          <a:xfrm>
            <a:off x="6778922" y="1209040"/>
            <a:ext cx="3909398"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GOAL=WeightGain</a:t>
            </a:r>
            <a:endParaRPr sz="1800">
              <a:solidFill>
                <a:schemeClr val="lt1"/>
              </a:solidFill>
              <a:latin typeface="Century Gothic"/>
              <a:ea typeface="Century Gothic"/>
              <a:cs typeface="Century Gothic"/>
              <a:sym typeface="Century Gothic"/>
            </a:endParaRPr>
          </a:p>
        </p:txBody>
      </p:sp>
      <p:cxnSp>
        <p:nvCxnSpPr>
          <p:cNvPr id="477" name="Google Shape;477;p47"/>
          <p:cNvCxnSpPr>
            <a:stCxn id="475" idx="4"/>
            <a:endCxn id="476" idx="0"/>
          </p:cNvCxnSpPr>
          <p:nvPr/>
        </p:nvCxnSpPr>
        <p:spPr>
          <a:xfrm flipH="1">
            <a:off x="8733544" y="469299"/>
            <a:ext cx="15900" cy="7398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78" name="Google Shape;478;p47"/>
          <p:cNvSpPr/>
          <p:nvPr/>
        </p:nvSpPr>
        <p:spPr>
          <a:xfrm>
            <a:off x="1626620" y="1261110"/>
            <a:ext cx="1637151" cy="375920"/>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RC=TDEE-500</a:t>
            </a:r>
            <a:endParaRPr/>
          </a:p>
        </p:txBody>
      </p:sp>
      <p:sp>
        <p:nvSpPr>
          <p:cNvPr id="479" name="Google Shape;479;p47"/>
          <p:cNvSpPr/>
          <p:nvPr/>
        </p:nvSpPr>
        <p:spPr>
          <a:xfrm>
            <a:off x="7930868" y="2499962"/>
            <a:ext cx="1637151" cy="375920"/>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RC=TDEE+500</a:t>
            </a:r>
            <a:endParaRPr/>
          </a:p>
        </p:txBody>
      </p:sp>
      <p:sp>
        <p:nvSpPr>
          <p:cNvPr id="480" name="Google Shape;480;p47"/>
          <p:cNvSpPr/>
          <p:nvPr/>
        </p:nvSpPr>
        <p:spPr>
          <a:xfrm>
            <a:off x="7266625" y="3339366"/>
            <a:ext cx="3219700" cy="1188119"/>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Carbohydrate = (0.30xRC)/4 gm Protein = (0.40xRC)/4 gm         Fat = (0.30xRC)/9 gm</a:t>
            </a:r>
            <a:endParaRPr/>
          </a:p>
        </p:txBody>
      </p:sp>
      <p:sp>
        <p:nvSpPr>
          <p:cNvPr id="481" name="Google Shape;481;p47"/>
          <p:cNvSpPr/>
          <p:nvPr/>
        </p:nvSpPr>
        <p:spPr>
          <a:xfrm>
            <a:off x="3623028" y="5278720"/>
            <a:ext cx="2960652" cy="583599"/>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INPUT FamilyHistoryDiabetes</a:t>
            </a:r>
            <a:endParaRPr sz="1800">
              <a:solidFill>
                <a:schemeClr val="lt1"/>
              </a:solidFill>
              <a:latin typeface="Century Gothic"/>
              <a:ea typeface="Century Gothic"/>
              <a:cs typeface="Century Gothic"/>
              <a:sym typeface="Century Gothic"/>
            </a:endParaRPr>
          </a:p>
        </p:txBody>
      </p:sp>
      <p:sp>
        <p:nvSpPr>
          <p:cNvPr id="482" name="Google Shape;482;p47"/>
          <p:cNvSpPr/>
          <p:nvPr/>
        </p:nvSpPr>
        <p:spPr>
          <a:xfrm>
            <a:off x="987745" y="2453641"/>
            <a:ext cx="3219700" cy="1188119"/>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Carbohydrate = (0.45xRC)/4 gm Protein = (0.30xRC)/4 gm         Fat = (0.25xRC)/9 gm</a:t>
            </a:r>
            <a:endParaRPr/>
          </a:p>
        </p:txBody>
      </p:sp>
      <p:cxnSp>
        <p:nvCxnSpPr>
          <p:cNvPr id="483" name="Google Shape;483;p47"/>
          <p:cNvCxnSpPr>
            <a:stCxn id="474" idx="4"/>
            <a:endCxn id="478" idx="0"/>
          </p:cNvCxnSpPr>
          <p:nvPr/>
        </p:nvCxnSpPr>
        <p:spPr>
          <a:xfrm>
            <a:off x="2445196" y="667419"/>
            <a:ext cx="0" cy="5937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84" name="Google Shape;484;p47"/>
          <p:cNvCxnSpPr>
            <a:stCxn id="478" idx="2"/>
          </p:cNvCxnSpPr>
          <p:nvPr/>
        </p:nvCxnSpPr>
        <p:spPr>
          <a:xfrm>
            <a:off x="2445196" y="1637030"/>
            <a:ext cx="0" cy="8166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85" name="Google Shape;485;p47"/>
          <p:cNvCxnSpPr>
            <a:stCxn id="476" idx="2"/>
            <a:endCxn id="479" idx="0"/>
          </p:cNvCxnSpPr>
          <p:nvPr/>
        </p:nvCxnSpPr>
        <p:spPr>
          <a:xfrm>
            <a:off x="8733621" y="2065020"/>
            <a:ext cx="15900" cy="4350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86" name="Google Shape;486;p47"/>
          <p:cNvCxnSpPr>
            <a:stCxn id="479" idx="2"/>
          </p:cNvCxnSpPr>
          <p:nvPr/>
        </p:nvCxnSpPr>
        <p:spPr>
          <a:xfrm flipH="1">
            <a:off x="8741643" y="2875882"/>
            <a:ext cx="7800" cy="4635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87" name="Google Shape;487;p47"/>
          <p:cNvCxnSpPr>
            <a:stCxn id="482" idx="2"/>
          </p:cNvCxnSpPr>
          <p:nvPr/>
        </p:nvCxnSpPr>
        <p:spPr>
          <a:xfrm>
            <a:off x="2597595" y="3641760"/>
            <a:ext cx="1964100" cy="16371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88" name="Google Shape;488;p47"/>
          <p:cNvCxnSpPr>
            <a:stCxn id="480" idx="2"/>
            <a:endCxn id="481" idx="0"/>
          </p:cNvCxnSpPr>
          <p:nvPr/>
        </p:nvCxnSpPr>
        <p:spPr>
          <a:xfrm flipH="1">
            <a:off x="5103375" y="4527485"/>
            <a:ext cx="3773100" cy="7512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89" name="Google Shape;489;p47"/>
          <p:cNvCxnSpPr>
            <a:stCxn id="476" idx="3"/>
            <a:endCxn id="481" idx="3"/>
          </p:cNvCxnSpPr>
          <p:nvPr/>
        </p:nvCxnSpPr>
        <p:spPr>
          <a:xfrm flipH="1">
            <a:off x="6583720" y="1637030"/>
            <a:ext cx="4104600" cy="3933600"/>
          </a:xfrm>
          <a:prstGeom prst="curvedConnector3">
            <a:avLst>
              <a:gd name="adj1" fmla="val -2240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490" name="Google Shape;490;p47"/>
          <p:cNvCxnSpPr/>
          <p:nvPr/>
        </p:nvCxnSpPr>
        <p:spPr>
          <a:xfrm>
            <a:off x="4944556" y="5862319"/>
            <a:ext cx="0" cy="355601"/>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491" name="Google Shape;491;p47"/>
          <p:cNvSpPr/>
          <p:nvPr/>
        </p:nvSpPr>
        <p:spPr>
          <a:xfrm>
            <a:off x="4726624" y="621731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92" name="Google Shape;492;p47"/>
          <p:cNvSpPr/>
          <p:nvPr/>
        </p:nvSpPr>
        <p:spPr>
          <a:xfrm>
            <a:off x="6786833" y="1209040"/>
            <a:ext cx="3909398"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GOAL=WeightGain</a:t>
            </a:r>
            <a:endParaRPr sz="1800">
              <a:solidFill>
                <a:schemeClr val="lt1"/>
              </a:solidFill>
              <a:latin typeface="Century Gothic"/>
              <a:ea typeface="Century Gothic"/>
              <a:cs typeface="Century Gothic"/>
              <a:sym typeface="Century Gothic"/>
            </a:endParaRPr>
          </a:p>
        </p:txBody>
      </p:sp>
      <p:sp>
        <p:nvSpPr>
          <p:cNvPr id="493" name="Google Shape;493;p47"/>
          <p:cNvSpPr txBox="1"/>
          <p:nvPr/>
        </p:nvSpPr>
        <p:spPr>
          <a:xfrm>
            <a:off x="8725710" y="2134977"/>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494" name="Google Shape;494;p47"/>
          <p:cNvSpPr txBox="1"/>
          <p:nvPr/>
        </p:nvSpPr>
        <p:spPr>
          <a:xfrm>
            <a:off x="10907296" y="3107624"/>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8"/>
          <p:cNvSpPr/>
          <p:nvPr/>
        </p:nvSpPr>
        <p:spPr>
          <a:xfrm>
            <a:off x="8892224" y="342299"/>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00" name="Google Shape;500;p48"/>
          <p:cNvSpPr/>
          <p:nvPr/>
        </p:nvSpPr>
        <p:spPr>
          <a:xfrm>
            <a:off x="6234852" y="1198880"/>
            <a:ext cx="5750607"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FamilyHistoryDiabetes=TRUE</a:t>
            </a:r>
            <a:endParaRPr/>
          </a:p>
        </p:txBody>
      </p:sp>
      <p:sp>
        <p:nvSpPr>
          <p:cNvPr id="501" name="Google Shape;501;p48"/>
          <p:cNvSpPr/>
          <p:nvPr/>
        </p:nvSpPr>
        <p:spPr>
          <a:xfrm>
            <a:off x="4590414" y="2015826"/>
            <a:ext cx="2174287"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AGE&gt;=45</a:t>
            </a:r>
            <a:endParaRPr/>
          </a:p>
        </p:txBody>
      </p:sp>
      <p:sp>
        <p:nvSpPr>
          <p:cNvPr id="502" name="Google Shape;502;p48"/>
          <p:cNvSpPr/>
          <p:nvPr/>
        </p:nvSpPr>
        <p:spPr>
          <a:xfrm>
            <a:off x="2326616" y="2680768"/>
            <a:ext cx="2174287"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BMI&gt;=30</a:t>
            </a:r>
            <a:endParaRPr/>
          </a:p>
        </p:txBody>
      </p:sp>
      <p:sp>
        <p:nvSpPr>
          <p:cNvPr id="503" name="Google Shape;503;p48"/>
          <p:cNvSpPr/>
          <p:nvPr/>
        </p:nvSpPr>
        <p:spPr>
          <a:xfrm>
            <a:off x="338676" y="4210214"/>
            <a:ext cx="4525292" cy="583599"/>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"You are at Risk of Diabetes and Stroke" </a:t>
            </a:r>
            <a:endParaRPr sz="1800">
              <a:solidFill>
                <a:schemeClr val="lt1"/>
              </a:solidFill>
              <a:latin typeface="Century Gothic"/>
              <a:ea typeface="Century Gothic"/>
              <a:cs typeface="Century Gothic"/>
              <a:sym typeface="Century Gothic"/>
            </a:endParaRPr>
          </a:p>
        </p:txBody>
      </p:sp>
      <p:cxnSp>
        <p:nvCxnSpPr>
          <p:cNvPr id="504" name="Google Shape;504;p48"/>
          <p:cNvCxnSpPr/>
          <p:nvPr/>
        </p:nvCxnSpPr>
        <p:spPr>
          <a:xfrm flipH="1">
            <a:off x="6278880" y="1828822"/>
            <a:ext cx="1391155" cy="431145"/>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05" name="Google Shape;505;p48"/>
          <p:cNvCxnSpPr/>
          <p:nvPr/>
        </p:nvCxnSpPr>
        <p:spPr>
          <a:xfrm flipH="1">
            <a:off x="3920819" y="2680768"/>
            <a:ext cx="1341296" cy="231127"/>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06" name="Google Shape;506;p48"/>
          <p:cNvCxnSpPr/>
          <p:nvPr/>
        </p:nvCxnSpPr>
        <p:spPr>
          <a:xfrm flipH="1">
            <a:off x="2237105" y="3335254"/>
            <a:ext cx="698006" cy="84896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507" name="Google Shape;507;p48"/>
          <p:cNvSpPr txBox="1"/>
          <p:nvPr/>
        </p:nvSpPr>
        <p:spPr>
          <a:xfrm>
            <a:off x="6415493" y="1734311"/>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508" name="Google Shape;508;p48"/>
          <p:cNvSpPr txBox="1"/>
          <p:nvPr/>
        </p:nvSpPr>
        <p:spPr>
          <a:xfrm>
            <a:off x="4041797" y="2443816"/>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sp>
        <p:nvSpPr>
          <p:cNvPr id="509" name="Google Shape;509;p48"/>
          <p:cNvSpPr txBox="1"/>
          <p:nvPr/>
        </p:nvSpPr>
        <p:spPr>
          <a:xfrm>
            <a:off x="2038420" y="3491149"/>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cxnSp>
        <p:nvCxnSpPr>
          <p:cNvPr id="510" name="Google Shape;510;p48"/>
          <p:cNvCxnSpPr>
            <a:stCxn id="499" idx="4"/>
            <a:endCxn id="500" idx="0"/>
          </p:cNvCxnSpPr>
          <p:nvPr/>
        </p:nvCxnSpPr>
        <p:spPr>
          <a:xfrm>
            <a:off x="9110156" y="738539"/>
            <a:ext cx="0" cy="4602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511" name="Google Shape;511;p48"/>
          <p:cNvSpPr/>
          <p:nvPr/>
        </p:nvSpPr>
        <p:spPr>
          <a:xfrm>
            <a:off x="5378403" y="5252720"/>
            <a:ext cx="3192108" cy="583599"/>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DISPLAY AdditionalHealthDetails</a:t>
            </a:r>
            <a:endParaRPr sz="1800">
              <a:solidFill>
                <a:schemeClr val="lt1"/>
              </a:solidFill>
              <a:latin typeface="Century Gothic"/>
              <a:ea typeface="Century Gothic"/>
              <a:cs typeface="Century Gothic"/>
              <a:sym typeface="Century Gothic"/>
            </a:endParaRPr>
          </a:p>
        </p:txBody>
      </p:sp>
      <p:cxnSp>
        <p:nvCxnSpPr>
          <p:cNvPr id="512" name="Google Shape;512;p48"/>
          <p:cNvCxnSpPr>
            <a:stCxn id="500" idx="2"/>
          </p:cNvCxnSpPr>
          <p:nvPr/>
        </p:nvCxnSpPr>
        <p:spPr>
          <a:xfrm flipH="1">
            <a:off x="7559155" y="2054860"/>
            <a:ext cx="1551000" cy="31980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13" name="Google Shape;513;p48"/>
          <p:cNvCxnSpPr/>
          <p:nvPr/>
        </p:nvCxnSpPr>
        <p:spPr>
          <a:xfrm>
            <a:off x="5766526" y="2889909"/>
            <a:ext cx="1450842" cy="2314028"/>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14" name="Google Shape;514;p48"/>
          <p:cNvCxnSpPr/>
          <p:nvPr/>
        </p:nvCxnSpPr>
        <p:spPr>
          <a:xfrm>
            <a:off x="3920819" y="3335254"/>
            <a:ext cx="2612061" cy="1868683"/>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15" name="Google Shape;515;p48"/>
          <p:cNvCxnSpPr>
            <a:stCxn id="503" idx="2"/>
            <a:endCxn id="511" idx="1"/>
          </p:cNvCxnSpPr>
          <p:nvPr/>
        </p:nvCxnSpPr>
        <p:spPr>
          <a:xfrm>
            <a:off x="2601322" y="4793813"/>
            <a:ext cx="2777100" cy="7506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16" name="Google Shape;516;p48"/>
          <p:cNvCxnSpPr>
            <a:stCxn id="511" idx="2"/>
          </p:cNvCxnSpPr>
          <p:nvPr/>
        </p:nvCxnSpPr>
        <p:spPr>
          <a:xfrm>
            <a:off x="6974457" y="5836319"/>
            <a:ext cx="0" cy="2724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517" name="Google Shape;517;p48"/>
          <p:cNvSpPr/>
          <p:nvPr/>
        </p:nvSpPr>
        <p:spPr>
          <a:xfrm>
            <a:off x="6756525" y="6108700"/>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18" name="Google Shape;518;p48"/>
          <p:cNvSpPr/>
          <p:nvPr/>
        </p:nvSpPr>
        <p:spPr>
          <a:xfrm>
            <a:off x="5308561" y="5252720"/>
            <a:ext cx="3192108" cy="583599"/>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DISPLAY AdditionalHealthDetails</a:t>
            </a:r>
            <a:endParaRPr sz="1800">
              <a:solidFill>
                <a:schemeClr val="lt1"/>
              </a:solidFill>
              <a:latin typeface="Century Gothic"/>
              <a:ea typeface="Century Gothic"/>
              <a:cs typeface="Century Gothic"/>
              <a:sym typeface="Century Gothic"/>
            </a:endParaRPr>
          </a:p>
        </p:txBody>
      </p:sp>
      <p:sp>
        <p:nvSpPr>
          <p:cNvPr id="519" name="Google Shape;519;p48"/>
          <p:cNvSpPr txBox="1"/>
          <p:nvPr/>
        </p:nvSpPr>
        <p:spPr>
          <a:xfrm>
            <a:off x="6165135" y="3268477"/>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
        <p:nvSpPr>
          <p:cNvPr id="520" name="Google Shape;520;p48"/>
          <p:cNvSpPr txBox="1"/>
          <p:nvPr/>
        </p:nvSpPr>
        <p:spPr>
          <a:xfrm>
            <a:off x="5047800" y="3860481"/>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
        <p:nvSpPr>
          <p:cNvPr id="521" name="Google Shape;521;p48"/>
          <p:cNvSpPr txBox="1"/>
          <p:nvPr/>
        </p:nvSpPr>
        <p:spPr>
          <a:xfrm>
            <a:off x="8394985" y="3306483"/>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9"/>
          <p:cNvSpPr/>
          <p:nvPr/>
        </p:nvSpPr>
        <p:spPr>
          <a:xfrm>
            <a:off x="5878068" y="253394"/>
            <a:ext cx="435864" cy="396240"/>
          </a:xfrm>
          <a:prstGeom prst="flowChartConnector">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27" name="Google Shape;527;p49"/>
          <p:cNvSpPr/>
          <p:nvPr/>
        </p:nvSpPr>
        <p:spPr>
          <a:xfrm>
            <a:off x="6096000" y="3716621"/>
            <a:ext cx="5990391" cy="583599"/>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"Keep wearing a Mask and maintain Social Distancing!"</a:t>
            </a:r>
            <a:endParaRPr sz="1800">
              <a:solidFill>
                <a:schemeClr val="lt1"/>
              </a:solidFill>
              <a:latin typeface="Century Gothic"/>
              <a:ea typeface="Century Gothic"/>
              <a:cs typeface="Century Gothic"/>
              <a:sym typeface="Century Gothic"/>
            </a:endParaRPr>
          </a:p>
        </p:txBody>
      </p:sp>
      <p:sp>
        <p:nvSpPr>
          <p:cNvPr id="528" name="Google Shape;528;p49"/>
          <p:cNvSpPr/>
          <p:nvPr/>
        </p:nvSpPr>
        <p:spPr>
          <a:xfrm>
            <a:off x="4858333" y="1330960"/>
            <a:ext cx="2468606" cy="583599"/>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INPUT CoronaSymp</a:t>
            </a:r>
            <a:endParaRPr sz="1800">
              <a:solidFill>
                <a:schemeClr val="lt1"/>
              </a:solidFill>
              <a:latin typeface="Century Gothic"/>
              <a:ea typeface="Century Gothic"/>
              <a:cs typeface="Century Gothic"/>
              <a:sym typeface="Century Gothic"/>
            </a:endParaRPr>
          </a:p>
        </p:txBody>
      </p:sp>
      <p:sp>
        <p:nvSpPr>
          <p:cNvPr id="529" name="Google Shape;529;p49"/>
          <p:cNvSpPr/>
          <p:nvPr/>
        </p:nvSpPr>
        <p:spPr>
          <a:xfrm>
            <a:off x="1068652" y="3707067"/>
            <a:ext cx="3432227" cy="583599"/>
          </a:xfrm>
          <a:prstGeom prst="flowChartProcess">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PRINT "Get yourself Tested ASAP!</a:t>
            </a:r>
            <a:endParaRPr sz="1800">
              <a:solidFill>
                <a:schemeClr val="lt1"/>
              </a:solidFill>
              <a:latin typeface="Century Gothic"/>
              <a:ea typeface="Century Gothic"/>
              <a:cs typeface="Century Gothic"/>
              <a:sym typeface="Century Gothic"/>
            </a:endParaRPr>
          </a:p>
        </p:txBody>
      </p:sp>
      <p:sp>
        <p:nvSpPr>
          <p:cNvPr id="530" name="Google Shape;530;p49"/>
          <p:cNvSpPr/>
          <p:nvPr/>
        </p:nvSpPr>
        <p:spPr>
          <a:xfrm>
            <a:off x="4097866" y="2367280"/>
            <a:ext cx="3996268" cy="855980"/>
          </a:xfrm>
          <a:prstGeom prst="flowChartDecision">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CoronaSymp=TRUE</a:t>
            </a:r>
            <a:endParaRPr/>
          </a:p>
        </p:txBody>
      </p:sp>
      <p:sp>
        <p:nvSpPr>
          <p:cNvPr id="531" name="Google Shape;531;p49"/>
          <p:cNvSpPr/>
          <p:nvPr/>
        </p:nvSpPr>
        <p:spPr>
          <a:xfrm>
            <a:off x="3881120" y="5426046"/>
            <a:ext cx="2936240" cy="1178560"/>
          </a:xfrm>
          <a:prstGeom prst="ellipse">
            <a:avLst/>
          </a:prstGeom>
          <a:gradFill>
            <a:gsLst>
              <a:gs pos="0">
                <a:srgbClr val="2483C6"/>
              </a:gs>
              <a:gs pos="50000">
                <a:srgbClr val="1F82C9"/>
              </a:gs>
              <a:gs pos="100000">
                <a:srgbClr val="2081C7"/>
              </a:gs>
            </a:gsLst>
            <a:lin ang="5400000" scaled="0"/>
          </a:gradFill>
          <a:ln w="9525" cap="flat" cmpd="sng">
            <a:solidFill>
              <a:schemeClr val="accent2"/>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END</a:t>
            </a:r>
            <a:endParaRPr sz="1800">
              <a:solidFill>
                <a:schemeClr val="lt1"/>
              </a:solidFill>
              <a:latin typeface="Century Gothic"/>
              <a:ea typeface="Century Gothic"/>
              <a:cs typeface="Century Gothic"/>
              <a:sym typeface="Century Gothic"/>
            </a:endParaRPr>
          </a:p>
        </p:txBody>
      </p:sp>
      <p:sp>
        <p:nvSpPr>
          <p:cNvPr id="532" name="Google Shape;532;p49"/>
          <p:cNvSpPr txBox="1"/>
          <p:nvPr/>
        </p:nvSpPr>
        <p:spPr>
          <a:xfrm>
            <a:off x="8183167" y="3156018"/>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False</a:t>
            </a:r>
            <a:endParaRPr sz="1800">
              <a:solidFill>
                <a:schemeClr val="dk1"/>
              </a:solidFill>
              <a:latin typeface="Century Gothic"/>
              <a:ea typeface="Century Gothic"/>
              <a:cs typeface="Century Gothic"/>
              <a:sym typeface="Century Gothic"/>
            </a:endParaRPr>
          </a:p>
        </p:txBody>
      </p:sp>
      <p:cxnSp>
        <p:nvCxnSpPr>
          <p:cNvPr id="533" name="Google Shape;533;p49"/>
          <p:cNvCxnSpPr>
            <a:endCxn id="527" idx="0"/>
          </p:cNvCxnSpPr>
          <p:nvPr/>
        </p:nvCxnSpPr>
        <p:spPr>
          <a:xfrm>
            <a:off x="6939296" y="3058121"/>
            <a:ext cx="2151900" cy="6585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34" name="Google Shape;534;p49"/>
          <p:cNvCxnSpPr>
            <a:stCxn id="526" idx="4"/>
            <a:endCxn id="528" idx="0"/>
          </p:cNvCxnSpPr>
          <p:nvPr/>
        </p:nvCxnSpPr>
        <p:spPr>
          <a:xfrm flipH="1">
            <a:off x="6092700" y="649634"/>
            <a:ext cx="3300" cy="6813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35" name="Google Shape;535;p49"/>
          <p:cNvCxnSpPr>
            <a:stCxn id="528" idx="2"/>
            <a:endCxn id="530" idx="0"/>
          </p:cNvCxnSpPr>
          <p:nvPr/>
        </p:nvCxnSpPr>
        <p:spPr>
          <a:xfrm>
            <a:off x="6092636" y="1914559"/>
            <a:ext cx="3300" cy="4527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36" name="Google Shape;536;p49"/>
          <p:cNvCxnSpPr>
            <a:endCxn id="529" idx="0"/>
          </p:cNvCxnSpPr>
          <p:nvPr/>
        </p:nvCxnSpPr>
        <p:spPr>
          <a:xfrm flipH="1">
            <a:off x="2784765" y="3040467"/>
            <a:ext cx="2396700" cy="6666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537" name="Google Shape;537;p49"/>
          <p:cNvSpPr txBox="1"/>
          <p:nvPr/>
        </p:nvSpPr>
        <p:spPr>
          <a:xfrm>
            <a:off x="3314453" y="3095831"/>
            <a:ext cx="16037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True</a:t>
            </a:r>
            <a:endParaRPr sz="1800">
              <a:solidFill>
                <a:schemeClr val="dk1"/>
              </a:solidFill>
              <a:latin typeface="Century Gothic"/>
              <a:ea typeface="Century Gothic"/>
              <a:cs typeface="Century Gothic"/>
              <a:sym typeface="Century Gothic"/>
            </a:endParaRPr>
          </a:p>
        </p:txBody>
      </p:sp>
      <p:cxnSp>
        <p:nvCxnSpPr>
          <p:cNvPr id="538" name="Google Shape;538;p49"/>
          <p:cNvCxnSpPr>
            <a:stCxn id="529" idx="2"/>
            <a:endCxn id="531" idx="1"/>
          </p:cNvCxnSpPr>
          <p:nvPr/>
        </p:nvCxnSpPr>
        <p:spPr>
          <a:xfrm>
            <a:off x="2784765" y="4290666"/>
            <a:ext cx="1526400" cy="13080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cxnSp>
        <p:nvCxnSpPr>
          <p:cNvPr id="539" name="Google Shape;539;p49"/>
          <p:cNvCxnSpPr>
            <a:stCxn id="527" idx="2"/>
            <a:endCxn id="531" idx="7"/>
          </p:cNvCxnSpPr>
          <p:nvPr/>
        </p:nvCxnSpPr>
        <p:spPr>
          <a:xfrm flipH="1">
            <a:off x="6387296" y="4300220"/>
            <a:ext cx="2703900" cy="1298400"/>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0"/>
          <p:cNvSpPr txBox="1"/>
          <p:nvPr/>
        </p:nvSpPr>
        <p:spPr>
          <a:xfrm>
            <a:off x="2013149" y="2631450"/>
            <a:ext cx="8165700" cy="1595100"/>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None/>
            </a:pPr>
            <a:r>
              <a:rPr lang="en-IN" sz="9600">
                <a:solidFill>
                  <a:schemeClr val="dk1"/>
                </a:solidFill>
                <a:latin typeface="Times New Roman"/>
                <a:ea typeface="Times New Roman"/>
                <a:cs typeface="Times New Roman"/>
                <a:sym typeface="Times New Roman"/>
              </a:rPr>
              <a:t>ALGORITHM</a:t>
            </a:r>
            <a:endParaRPr sz="96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4">
                                            <p:txEl>
                                              <p:pRg st="0" end="0"/>
                                            </p:txEl>
                                          </p:spTgt>
                                        </p:tgtEl>
                                        <p:attrNameLst>
                                          <p:attrName>style.visibility</p:attrName>
                                        </p:attrNameLst>
                                      </p:cBhvr>
                                      <p:to>
                                        <p:strVal val="visible"/>
                                      </p:to>
                                    </p:set>
                                    <p:animEffect transition="in" filter="fade">
                                      <p:cBhvr>
                                        <p:cTn id="7" dur="1822"/>
                                        <p:tgtEl>
                                          <p:spTgt spid="5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1"/>
          <p:cNvSpPr txBox="1"/>
          <p:nvPr/>
        </p:nvSpPr>
        <p:spPr>
          <a:xfrm>
            <a:off x="1122600" y="1397400"/>
            <a:ext cx="9946800" cy="4063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STEP 1: START</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2: INPUT Name, Age, Gender, Weight, Height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3: BMI=Weight/Height^2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4: IF BMI&lt;16.5 PRINT "Severely Underweight"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5: ELSE IF 16.5&lt;BMI &amp;&amp; BMI&lt;18.5 PRINT "Underweight"</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6: ELSE IF 18.5&lt;=BMI &amp;&amp; BMI&lt;=24.9 PRINT "Normal Weight" </a:t>
            </a:r>
            <a:endParaRPr sz="25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 calcmode="lin" valueType="num">
                                      <p:cBhvr additive="base">
                                        <p:cTn id="7" dur="500"/>
                                        <p:tgtEl>
                                          <p:spTgt spid="54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49">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49">
                                            <p:txEl>
                                              <p:pRg st="1" end="1"/>
                                            </p:txEl>
                                          </p:spTgt>
                                        </p:tgtEl>
                                        <p:attrNameLst>
                                          <p:attrName>style.visibility</p:attrName>
                                        </p:attrNameLst>
                                      </p:cBhvr>
                                      <p:to>
                                        <p:strVal val="visible"/>
                                      </p:to>
                                    </p:set>
                                    <p:anim calcmode="lin" valueType="num">
                                      <p:cBhvr additive="base">
                                        <p:cTn id="11" dur="500"/>
                                        <p:tgtEl>
                                          <p:spTgt spid="549">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49">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49">
                                            <p:txEl>
                                              <p:pRg st="2" end="2"/>
                                            </p:txEl>
                                          </p:spTgt>
                                        </p:tgtEl>
                                        <p:attrNameLst>
                                          <p:attrName>style.visibility</p:attrName>
                                        </p:attrNameLst>
                                      </p:cBhvr>
                                      <p:to>
                                        <p:strVal val="visible"/>
                                      </p:to>
                                    </p:set>
                                    <p:anim calcmode="lin" valueType="num">
                                      <p:cBhvr additive="base">
                                        <p:cTn id="15" dur="500"/>
                                        <p:tgtEl>
                                          <p:spTgt spid="549">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49">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49">
                                            <p:txEl>
                                              <p:pRg st="3" end="3"/>
                                            </p:txEl>
                                          </p:spTgt>
                                        </p:tgtEl>
                                        <p:attrNameLst>
                                          <p:attrName>style.visibility</p:attrName>
                                        </p:attrNameLst>
                                      </p:cBhvr>
                                      <p:to>
                                        <p:strVal val="visible"/>
                                      </p:to>
                                    </p:set>
                                    <p:anim calcmode="lin" valueType="num">
                                      <p:cBhvr additive="base">
                                        <p:cTn id="19" dur="500"/>
                                        <p:tgtEl>
                                          <p:spTgt spid="549">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49">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49">
                                            <p:txEl>
                                              <p:pRg st="4" end="4"/>
                                            </p:txEl>
                                          </p:spTgt>
                                        </p:tgtEl>
                                        <p:attrNameLst>
                                          <p:attrName>style.visibility</p:attrName>
                                        </p:attrNameLst>
                                      </p:cBhvr>
                                      <p:to>
                                        <p:strVal val="visible"/>
                                      </p:to>
                                    </p:set>
                                    <p:anim calcmode="lin" valueType="num">
                                      <p:cBhvr additive="base">
                                        <p:cTn id="23" dur="500"/>
                                        <p:tgtEl>
                                          <p:spTgt spid="549">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549">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549">
                                            <p:txEl>
                                              <p:pRg st="5" end="5"/>
                                            </p:txEl>
                                          </p:spTgt>
                                        </p:tgtEl>
                                        <p:attrNameLst>
                                          <p:attrName>style.visibility</p:attrName>
                                        </p:attrNameLst>
                                      </p:cBhvr>
                                      <p:to>
                                        <p:strVal val="visible"/>
                                      </p:to>
                                    </p:set>
                                    <p:anim calcmode="lin" valueType="num">
                                      <p:cBhvr additive="base">
                                        <p:cTn id="27" dur="500"/>
                                        <p:tgtEl>
                                          <p:spTgt spid="549">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549">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2"/>
          <p:cNvSpPr txBox="1"/>
          <p:nvPr/>
        </p:nvSpPr>
        <p:spPr>
          <a:xfrm>
            <a:off x="1350750" y="2049150"/>
            <a:ext cx="9490500" cy="27597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STEP 7: ELSE IF 25&lt;=BMI &amp;&amp; BMI&lt;=29.9 PRINT "Overweight"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8: ELSE IF BMI&gt;=30 &amp;&amp; BMI&lt;=34.9 PRINT "Obesity Class I"</a:t>
            </a:r>
            <a:endParaRPr sz="2500"/>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9: ELSE IF 35&lt;=BMI &amp;&amp; BMI&lt;=39.9 PRINT "Obesity Class II"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10: ELSE IF BMI&gt;= 40 PRINT "Obesity Class III" </a:t>
            </a:r>
            <a:endParaRPr sz="25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54">
                                            <p:txEl>
                                              <p:pRg st="0" end="0"/>
                                            </p:txEl>
                                          </p:spTgt>
                                        </p:tgtEl>
                                        <p:attrNameLst>
                                          <p:attrName>style.visibility</p:attrName>
                                        </p:attrNameLst>
                                      </p:cBhvr>
                                      <p:to>
                                        <p:strVal val="visible"/>
                                      </p:to>
                                    </p:set>
                                    <p:anim calcmode="lin" valueType="num">
                                      <p:cBhvr additive="base">
                                        <p:cTn id="7" dur="500"/>
                                        <p:tgtEl>
                                          <p:spTgt spid="554">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54">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54">
                                            <p:txEl>
                                              <p:pRg st="1" end="1"/>
                                            </p:txEl>
                                          </p:spTgt>
                                        </p:tgtEl>
                                        <p:attrNameLst>
                                          <p:attrName>style.visibility</p:attrName>
                                        </p:attrNameLst>
                                      </p:cBhvr>
                                      <p:to>
                                        <p:strVal val="visible"/>
                                      </p:to>
                                    </p:set>
                                    <p:anim calcmode="lin" valueType="num">
                                      <p:cBhvr additive="base">
                                        <p:cTn id="11" dur="500"/>
                                        <p:tgtEl>
                                          <p:spTgt spid="554">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54">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54">
                                            <p:txEl>
                                              <p:pRg st="2" end="2"/>
                                            </p:txEl>
                                          </p:spTgt>
                                        </p:tgtEl>
                                        <p:attrNameLst>
                                          <p:attrName>style.visibility</p:attrName>
                                        </p:attrNameLst>
                                      </p:cBhvr>
                                      <p:to>
                                        <p:strVal val="visible"/>
                                      </p:to>
                                    </p:set>
                                    <p:anim calcmode="lin" valueType="num">
                                      <p:cBhvr additive="base">
                                        <p:cTn id="15" dur="500"/>
                                        <p:tgtEl>
                                          <p:spTgt spid="554">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54">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54">
                                            <p:txEl>
                                              <p:pRg st="3" end="3"/>
                                            </p:txEl>
                                          </p:spTgt>
                                        </p:tgtEl>
                                        <p:attrNameLst>
                                          <p:attrName>style.visibility</p:attrName>
                                        </p:attrNameLst>
                                      </p:cBhvr>
                                      <p:to>
                                        <p:strVal val="visible"/>
                                      </p:to>
                                    </p:set>
                                    <p:anim calcmode="lin" valueType="num">
                                      <p:cBhvr additive="base">
                                        <p:cTn id="19" dur="500"/>
                                        <p:tgtEl>
                                          <p:spTgt spid="554">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54">
                                            <p:txEl>
                                              <p:pRg st="3" end="3"/>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3"/>
          <p:cNvSpPr txBox="1"/>
          <p:nvPr/>
        </p:nvSpPr>
        <p:spPr>
          <a:xfrm>
            <a:off x="513150" y="1956455"/>
            <a:ext cx="11165700" cy="29451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STEP 11: IF Gender=Male, BMR = 10 x Weight + 6.25 x Height – 5 x Age + 5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12: ELSE IF Gender=Female, BMR = 10 x Weight + 6.25 x Height – 5 x Age – 161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13: INPUT LevelOfActivity </a:t>
            </a:r>
            <a:endParaRPr sz="2500">
              <a:solidFill>
                <a:schemeClr val="dk1"/>
              </a:solidFill>
              <a:latin typeface="Calibri"/>
              <a:ea typeface="Calibri"/>
              <a:cs typeface="Calibri"/>
              <a:sym typeface="Calibri"/>
            </a:endParaRPr>
          </a:p>
          <a:p>
            <a:pPr marL="0" marR="0" lvl="0" indent="0" algn="l" rtl="0">
              <a:spcBef>
                <a:spcPts val="1200"/>
              </a:spcBef>
              <a:spcAft>
                <a:spcPts val="0"/>
              </a:spcAft>
              <a:buNone/>
            </a:pPr>
            <a:r>
              <a:rPr lang="en-IN" sz="2500">
                <a:solidFill>
                  <a:srgbClr val="000000"/>
                </a:solidFill>
                <a:latin typeface="Times New Roman"/>
                <a:ea typeface="Times New Roman"/>
                <a:cs typeface="Times New Roman"/>
                <a:sym typeface="Times New Roman"/>
              </a:rPr>
              <a:t>STEP 14: IF LevelOfActivity=Sedentary or light activity lifestyle, TDEE=1.5xBMR</a:t>
            </a:r>
            <a:endParaRPr sz="25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 calcmode="lin" valueType="num">
                                      <p:cBhvr additive="base">
                                        <p:cTn id="7" dur="500"/>
                                        <p:tgtEl>
                                          <p:spTgt spid="55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59">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59">
                                            <p:txEl>
                                              <p:pRg st="1" end="1"/>
                                            </p:txEl>
                                          </p:spTgt>
                                        </p:tgtEl>
                                        <p:attrNameLst>
                                          <p:attrName>style.visibility</p:attrName>
                                        </p:attrNameLst>
                                      </p:cBhvr>
                                      <p:to>
                                        <p:strVal val="visible"/>
                                      </p:to>
                                    </p:set>
                                    <p:anim calcmode="lin" valueType="num">
                                      <p:cBhvr additive="base">
                                        <p:cTn id="11" dur="500"/>
                                        <p:tgtEl>
                                          <p:spTgt spid="559">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59">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59">
                                            <p:txEl>
                                              <p:pRg st="2" end="2"/>
                                            </p:txEl>
                                          </p:spTgt>
                                        </p:tgtEl>
                                        <p:attrNameLst>
                                          <p:attrName>style.visibility</p:attrName>
                                        </p:attrNameLst>
                                      </p:cBhvr>
                                      <p:to>
                                        <p:strVal val="visible"/>
                                      </p:to>
                                    </p:set>
                                    <p:anim calcmode="lin" valueType="num">
                                      <p:cBhvr additive="base">
                                        <p:cTn id="15" dur="500"/>
                                        <p:tgtEl>
                                          <p:spTgt spid="559">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59">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59">
                                            <p:txEl>
                                              <p:pRg st="3" end="3"/>
                                            </p:txEl>
                                          </p:spTgt>
                                        </p:tgtEl>
                                        <p:attrNameLst>
                                          <p:attrName>style.visibility</p:attrName>
                                        </p:attrNameLst>
                                      </p:cBhvr>
                                      <p:to>
                                        <p:strVal val="visible"/>
                                      </p:to>
                                    </p:set>
                                    <p:anim calcmode="lin" valueType="num">
                                      <p:cBhvr additive="base">
                                        <p:cTn id="19" dur="500"/>
                                        <p:tgtEl>
                                          <p:spTgt spid="559">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59">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59">
                                            <p:txEl>
                                              <p:pRg st="4" end="4"/>
                                            </p:txEl>
                                          </p:spTgt>
                                        </p:tgtEl>
                                        <p:attrNameLst>
                                          <p:attrName>style.visibility</p:attrName>
                                        </p:attrNameLst>
                                      </p:cBhvr>
                                      <p:to>
                                        <p:strVal val="visible"/>
                                      </p:to>
                                    </p:set>
                                    <p:anim calcmode="lin" valueType="num">
                                      <p:cBhvr additive="base">
                                        <p:cTn id="23" dur="500"/>
                                        <p:tgtEl>
                                          <p:spTgt spid="559">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559">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aphicFrame>
        <p:nvGraphicFramePr>
          <p:cNvPr id="197" name="Google Shape;197;p27"/>
          <p:cNvGraphicFramePr/>
          <p:nvPr/>
        </p:nvGraphicFramePr>
        <p:xfrm>
          <a:off x="1645920" y="995689"/>
          <a:ext cx="8900150" cy="4866600"/>
        </p:xfrm>
        <a:graphic>
          <a:graphicData uri="http://schemas.openxmlformats.org/drawingml/2006/table">
            <a:tbl>
              <a:tblPr firstRow="1" firstCol="1" bandRow="1">
                <a:noFill/>
                <a:tableStyleId>{1BAD050A-F0C3-4B1D-BB25-D5F210E3890E}</a:tableStyleId>
              </a:tblPr>
              <a:tblGrid>
                <a:gridCol w="4450075">
                  <a:extLst>
                    <a:ext uri="{9D8B030D-6E8A-4147-A177-3AD203B41FA5}">
                      <a16:colId xmlns:a16="http://schemas.microsoft.com/office/drawing/2014/main" val="20000"/>
                    </a:ext>
                  </a:extLst>
                </a:gridCol>
                <a:gridCol w="4450075">
                  <a:extLst>
                    <a:ext uri="{9D8B030D-6E8A-4147-A177-3AD203B41FA5}">
                      <a16:colId xmlns:a16="http://schemas.microsoft.com/office/drawing/2014/main" val="20001"/>
                    </a:ext>
                  </a:extLst>
                </a:gridCol>
              </a:tblGrid>
              <a:tr h="811100">
                <a:tc gridSpan="2">
                  <a:txBody>
                    <a:bodyPr/>
                    <a:lstStyle/>
                    <a:p>
                      <a:pPr marL="0" marR="0" lvl="0" indent="0" algn="ctr" rtl="0">
                        <a:lnSpc>
                          <a:spcPct val="107000"/>
                        </a:lnSpc>
                        <a:spcBef>
                          <a:spcPts val="0"/>
                        </a:spcBef>
                        <a:spcAft>
                          <a:spcPts val="0"/>
                        </a:spcAft>
                        <a:buNone/>
                      </a:pPr>
                      <a:r>
                        <a:rPr lang="en-IN" sz="2000" u="none" strike="noStrike" cap="none"/>
                        <a:t>Group – 2: HEALTH TRACKER</a:t>
                      </a:r>
                      <a:endParaRPr sz="1100" u="none" strike="noStrike" cap="none">
                        <a:latin typeface="Calibri"/>
                        <a:ea typeface="Calibri"/>
                        <a:cs typeface="Calibri"/>
                        <a:sym typeface="Calibri"/>
                      </a:endParaRPr>
                    </a:p>
                  </a:txBody>
                  <a:tcPr marL="68575" marR="68575" marT="0" marB="0"/>
                </a:tc>
                <a:tc hMerge="1">
                  <a:txBody>
                    <a:bodyPr/>
                    <a:lstStyle/>
                    <a:p>
                      <a:endParaRPr lang="en-US"/>
                    </a:p>
                  </a:txBody>
                  <a:tcPr/>
                </a:tc>
                <a:extLst>
                  <a:ext uri="{0D108BD9-81ED-4DB2-BD59-A6C34878D82A}">
                    <a16:rowId xmlns:a16="http://schemas.microsoft.com/office/drawing/2014/main" val="10000"/>
                  </a:ext>
                </a:extLst>
              </a:tr>
              <a:tr h="811100">
                <a:tc>
                  <a:txBody>
                    <a:bodyPr/>
                    <a:lstStyle/>
                    <a:p>
                      <a:pPr marL="0" marR="0" lvl="0" indent="0" algn="ctr" rtl="0">
                        <a:lnSpc>
                          <a:spcPct val="107000"/>
                        </a:lnSpc>
                        <a:spcBef>
                          <a:spcPts val="0"/>
                        </a:spcBef>
                        <a:spcAft>
                          <a:spcPts val="0"/>
                        </a:spcAft>
                        <a:buNone/>
                      </a:pPr>
                      <a:r>
                        <a:rPr lang="en-IN" sz="2000" u="none" strike="noStrike" cap="none"/>
                        <a:t>ARNAB BANARJEE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IN" sz="2000" u="none" strike="noStrike" cap="none"/>
                        <a:t>RA2011047010002</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811100">
                <a:tc>
                  <a:txBody>
                    <a:bodyPr/>
                    <a:lstStyle/>
                    <a:p>
                      <a:pPr marL="0" marR="0" lvl="0" indent="0" algn="ctr" rtl="0">
                        <a:lnSpc>
                          <a:spcPct val="107000"/>
                        </a:lnSpc>
                        <a:spcBef>
                          <a:spcPts val="0"/>
                        </a:spcBef>
                        <a:spcAft>
                          <a:spcPts val="0"/>
                        </a:spcAft>
                        <a:buNone/>
                      </a:pPr>
                      <a:r>
                        <a:rPr lang="en-IN" sz="2000" u="none" strike="noStrike" cap="none"/>
                        <a:t>ROSHAN UPADHYAY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IN" sz="2000" u="none" strike="noStrike" cap="none"/>
                        <a:t>RA2011047010015</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811100">
                <a:tc>
                  <a:txBody>
                    <a:bodyPr/>
                    <a:lstStyle/>
                    <a:p>
                      <a:pPr marL="0" marR="0" lvl="0" indent="0" algn="ctr" rtl="0">
                        <a:lnSpc>
                          <a:spcPct val="107000"/>
                        </a:lnSpc>
                        <a:spcBef>
                          <a:spcPts val="0"/>
                        </a:spcBef>
                        <a:spcAft>
                          <a:spcPts val="0"/>
                        </a:spcAft>
                        <a:buNone/>
                      </a:pPr>
                      <a:r>
                        <a:rPr lang="en-IN" sz="2000" u="none" strike="noStrike" cap="none"/>
                        <a:t>SYED AREEB ADIL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IN" sz="2000" u="none" strike="noStrike" cap="none"/>
                        <a:t>RA2011047010025</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811100">
                <a:tc>
                  <a:txBody>
                    <a:bodyPr/>
                    <a:lstStyle/>
                    <a:p>
                      <a:pPr marL="0" marR="0" lvl="0" indent="0" algn="ctr" rtl="0">
                        <a:lnSpc>
                          <a:spcPct val="107000"/>
                        </a:lnSpc>
                        <a:spcBef>
                          <a:spcPts val="0"/>
                        </a:spcBef>
                        <a:spcAft>
                          <a:spcPts val="0"/>
                        </a:spcAft>
                        <a:buNone/>
                      </a:pPr>
                      <a:r>
                        <a:rPr lang="en-IN" sz="2000" u="none" strike="noStrike" cap="none"/>
                        <a:t>PRATEEK UNIYAL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IN" sz="2000" u="none" strike="noStrike" cap="none"/>
                        <a:t>RA2011047010032</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811100">
                <a:tc>
                  <a:txBody>
                    <a:bodyPr/>
                    <a:lstStyle/>
                    <a:p>
                      <a:pPr marL="0" marR="0" lvl="0" indent="0" algn="ctr" rtl="0">
                        <a:lnSpc>
                          <a:spcPct val="107000"/>
                        </a:lnSpc>
                        <a:spcBef>
                          <a:spcPts val="0"/>
                        </a:spcBef>
                        <a:spcAft>
                          <a:spcPts val="0"/>
                        </a:spcAft>
                        <a:buNone/>
                      </a:pPr>
                      <a:r>
                        <a:rPr lang="en-IN" sz="2000" u="none" strike="noStrike" cap="none"/>
                        <a:t>BHAVYA YADAV</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IN" sz="2000" u="none" strike="noStrike" cap="none"/>
                        <a:t>RA2011047010149</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2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4"/>
          <p:cNvSpPr txBox="1"/>
          <p:nvPr/>
        </p:nvSpPr>
        <p:spPr>
          <a:xfrm>
            <a:off x="289500" y="1503600"/>
            <a:ext cx="11613000" cy="38508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STEP 15: ELSE IF LevelOfActivity = Active or moderately active lifestyle, TDEE=1.8xBMR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16: ELSE IF LevelOfActivity= Vigorous or vigorously active lifestyle, TDEE=2.2xBMR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17: INPUT GOAL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18: IF GOAL=WeightLoss, RC=TDEE-500 Carbohydrate = (0.45xRC)/4 gm, Protein = (0.30xRC)/4 gm, Fat = (0.25xRC)/9 gm </a:t>
            </a:r>
            <a:endParaRPr sz="2500">
              <a:solidFill>
                <a:schemeClr val="dk1"/>
              </a:solidFill>
              <a:latin typeface="Calibri"/>
              <a:ea typeface="Calibri"/>
              <a:cs typeface="Calibri"/>
              <a:sym typeface="Calibri"/>
            </a:endParaRPr>
          </a:p>
          <a:p>
            <a:pPr marL="0" marR="0" lvl="0" indent="0" algn="l" rtl="0">
              <a:spcBef>
                <a:spcPts val="1200"/>
              </a:spcBef>
              <a:spcAft>
                <a:spcPts val="0"/>
              </a:spcAft>
              <a:buNone/>
            </a:pP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64">
                                            <p:txEl>
                                              <p:pRg st="0" end="0"/>
                                            </p:txEl>
                                          </p:spTgt>
                                        </p:tgtEl>
                                        <p:attrNameLst>
                                          <p:attrName>style.visibility</p:attrName>
                                        </p:attrNameLst>
                                      </p:cBhvr>
                                      <p:to>
                                        <p:strVal val="visible"/>
                                      </p:to>
                                    </p:set>
                                    <p:anim calcmode="lin" valueType="num">
                                      <p:cBhvr additive="base">
                                        <p:cTn id="7" dur="500"/>
                                        <p:tgtEl>
                                          <p:spTgt spid="564">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64">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64">
                                            <p:txEl>
                                              <p:pRg st="1" end="1"/>
                                            </p:txEl>
                                          </p:spTgt>
                                        </p:tgtEl>
                                        <p:attrNameLst>
                                          <p:attrName>style.visibility</p:attrName>
                                        </p:attrNameLst>
                                      </p:cBhvr>
                                      <p:to>
                                        <p:strVal val="visible"/>
                                      </p:to>
                                    </p:set>
                                    <p:anim calcmode="lin" valueType="num">
                                      <p:cBhvr additive="base">
                                        <p:cTn id="11" dur="500"/>
                                        <p:tgtEl>
                                          <p:spTgt spid="564">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64">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64">
                                            <p:txEl>
                                              <p:pRg st="2" end="2"/>
                                            </p:txEl>
                                          </p:spTgt>
                                        </p:tgtEl>
                                        <p:attrNameLst>
                                          <p:attrName>style.visibility</p:attrName>
                                        </p:attrNameLst>
                                      </p:cBhvr>
                                      <p:to>
                                        <p:strVal val="visible"/>
                                      </p:to>
                                    </p:set>
                                    <p:anim calcmode="lin" valueType="num">
                                      <p:cBhvr additive="base">
                                        <p:cTn id="15" dur="500"/>
                                        <p:tgtEl>
                                          <p:spTgt spid="564">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64">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64">
                                            <p:txEl>
                                              <p:pRg st="3" end="3"/>
                                            </p:txEl>
                                          </p:spTgt>
                                        </p:tgtEl>
                                        <p:attrNameLst>
                                          <p:attrName>style.visibility</p:attrName>
                                        </p:attrNameLst>
                                      </p:cBhvr>
                                      <p:to>
                                        <p:strVal val="visible"/>
                                      </p:to>
                                    </p:set>
                                    <p:anim calcmode="lin" valueType="num">
                                      <p:cBhvr additive="base">
                                        <p:cTn id="19" dur="500"/>
                                        <p:tgtEl>
                                          <p:spTgt spid="564">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64">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64">
                                            <p:txEl>
                                              <p:pRg st="4" end="4"/>
                                            </p:txEl>
                                          </p:spTgt>
                                        </p:tgtEl>
                                        <p:attrNameLst>
                                          <p:attrName>style.visibility</p:attrName>
                                        </p:attrNameLst>
                                      </p:cBhvr>
                                      <p:to>
                                        <p:strVal val="visible"/>
                                      </p:to>
                                    </p:set>
                                    <p:anim calcmode="lin" valueType="num">
                                      <p:cBhvr additive="base">
                                        <p:cTn id="23" dur="500"/>
                                        <p:tgtEl>
                                          <p:spTgt spid="564">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564">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5"/>
          <p:cNvSpPr txBox="1"/>
          <p:nvPr/>
        </p:nvSpPr>
        <p:spPr>
          <a:xfrm>
            <a:off x="360750" y="1693796"/>
            <a:ext cx="11470500" cy="34704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STEP 19: ELSE IF GOAL=WeightGain, RC=TDEE+500, Carbohydrate = (0.30xRC)/4 gm, Protein = (0.40xRC)/4 gm, Fat = (0.30xRC)/9 gm</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20: INPUT FamilyHistoryDiabetes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21: IF FamilyHistoryDiabetes=TRUE, IF AGE&gt;=45 ,IF BMI&gt;=30 PRINT "You are at Risk of Diabetes and Stroke"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22: DISPLAY AdditionalHealthDetails </a:t>
            </a:r>
            <a:endParaRPr sz="25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anim calcmode="lin" valueType="num">
                                      <p:cBhvr additive="base">
                                        <p:cTn id="7" dur="500"/>
                                        <p:tgtEl>
                                          <p:spTgt spid="56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69">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69">
                                            <p:txEl>
                                              <p:pRg st="1" end="1"/>
                                            </p:txEl>
                                          </p:spTgt>
                                        </p:tgtEl>
                                        <p:attrNameLst>
                                          <p:attrName>style.visibility</p:attrName>
                                        </p:attrNameLst>
                                      </p:cBhvr>
                                      <p:to>
                                        <p:strVal val="visible"/>
                                      </p:to>
                                    </p:set>
                                    <p:anim calcmode="lin" valueType="num">
                                      <p:cBhvr additive="base">
                                        <p:cTn id="11" dur="500"/>
                                        <p:tgtEl>
                                          <p:spTgt spid="569">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69">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69">
                                            <p:txEl>
                                              <p:pRg st="2" end="2"/>
                                            </p:txEl>
                                          </p:spTgt>
                                        </p:tgtEl>
                                        <p:attrNameLst>
                                          <p:attrName>style.visibility</p:attrName>
                                        </p:attrNameLst>
                                      </p:cBhvr>
                                      <p:to>
                                        <p:strVal val="visible"/>
                                      </p:to>
                                    </p:set>
                                    <p:anim calcmode="lin" valueType="num">
                                      <p:cBhvr additive="base">
                                        <p:cTn id="15" dur="500"/>
                                        <p:tgtEl>
                                          <p:spTgt spid="569">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69">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69">
                                            <p:txEl>
                                              <p:pRg st="3" end="3"/>
                                            </p:txEl>
                                          </p:spTgt>
                                        </p:tgtEl>
                                        <p:attrNameLst>
                                          <p:attrName>style.visibility</p:attrName>
                                        </p:attrNameLst>
                                      </p:cBhvr>
                                      <p:to>
                                        <p:strVal val="visible"/>
                                      </p:to>
                                    </p:set>
                                    <p:anim calcmode="lin" valueType="num">
                                      <p:cBhvr additive="base">
                                        <p:cTn id="19" dur="500"/>
                                        <p:tgtEl>
                                          <p:spTgt spid="569">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69">
                                            <p:txEl>
                                              <p:pRg st="3" end="3"/>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6"/>
          <p:cNvSpPr txBox="1"/>
          <p:nvPr/>
        </p:nvSpPr>
        <p:spPr>
          <a:xfrm>
            <a:off x="330150" y="2229145"/>
            <a:ext cx="11531700" cy="23997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STEP 23: INPUT CoronaSymp, IF CoronaSymp=TRUE, PRINT "Get yourself Tested ASAP!</a:t>
            </a:r>
            <a:r>
              <a:rPr lang="en-IN" sz="2500">
                <a:solidFill>
                  <a:schemeClr val="dk1"/>
                </a:solidFill>
                <a:latin typeface="Times New Roman"/>
                <a:ea typeface="Times New Roman"/>
                <a:cs typeface="Times New Roman"/>
                <a:sym typeface="Times New Roman"/>
              </a:rPr>
              <a:t>”</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24: ELSE PRINT "Keep wearing a Mask and maintain Social Distancing!" </a:t>
            </a:r>
            <a:endParaRPr sz="2500">
              <a:solidFill>
                <a:schemeClr val="dk1"/>
              </a:solidFill>
              <a:latin typeface="Calibri"/>
              <a:ea typeface="Calibri"/>
              <a:cs typeface="Calibri"/>
              <a:sym typeface="Calibri"/>
            </a:endParaRPr>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STEP 25: END</a:t>
            </a:r>
            <a:endParaRPr sz="2500">
              <a:solidFill>
                <a:schemeClr val="dk1"/>
              </a:solidFill>
              <a:latin typeface="Calibri"/>
              <a:ea typeface="Calibri"/>
              <a:cs typeface="Calibri"/>
              <a:sym typeface="Calibri"/>
            </a:endParaRPr>
          </a:p>
          <a:p>
            <a:pPr marL="0" marR="0" lvl="0" indent="0" algn="l" rtl="0">
              <a:spcBef>
                <a:spcPts val="1200"/>
              </a:spcBef>
              <a:spcAft>
                <a:spcPts val="0"/>
              </a:spcAft>
              <a:buNone/>
            </a:pP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74">
                                            <p:txEl>
                                              <p:pRg st="0" end="0"/>
                                            </p:txEl>
                                          </p:spTgt>
                                        </p:tgtEl>
                                        <p:attrNameLst>
                                          <p:attrName>style.visibility</p:attrName>
                                        </p:attrNameLst>
                                      </p:cBhvr>
                                      <p:to>
                                        <p:strVal val="visible"/>
                                      </p:to>
                                    </p:set>
                                    <p:anim calcmode="lin" valueType="num">
                                      <p:cBhvr additive="base">
                                        <p:cTn id="7" dur="500"/>
                                        <p:tgtEl>
                                          <p:spTgt spid="574">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74">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74">
                                            <p:txEl>
                                              <p:pRg st="1" end="1"/>
                                            </p:txEl>
                                          </p:spTgt>
                                        </p:tgtEl>
                                        <p:attrNameLst>
                                          <p:attrName>style.visibility</p:attrName>
                                        </p:attrNameLst>
                                      </p:cBhvr>
                                      <p:to>
                                        <p:strVal val="visible"/>
                                      </p:to>
                                    </p:set>
                                    <p:anim calcmode="lin" valueType="num">
                                      <p:cBhvr additive="base">
                                        <p:cTn id="11" dur="500"/>
                                        <p:tgtEl>
                                          <p:spTgt spid="574">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74">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74">
                                            <p:txEl>
                                              <p:pRg st="2" end="2"/>
                                            </p:txEl>
                                          </p:spTgt>
                                        </p:tgtEl>
                                        <p:attrNameLst>
                                          <p:attrName>style.visibility</p:attrName>
                                        </p:attrNameLst>
                                      </p:cBhvr>
                                      <p:to>
                                        <p:strVal val="visible"/>
                                      </p:to>
                                    </p:set>
                                    <p:anim calcmode="lin" valueType="num">
                                      <p:cBhvr additive="base">
                                        <p:cTn id="15" dur="500"/>
                                        <p:tgtEl>
                                          <p:spTgt spid="574">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74">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74">
                                            <p:txEl>
                                              <p:pRg st="3" end="3"/>
                                            </p:txEl>
                                          </p:spTgt>
                                        </p:tgtEl>
                                        <p:attrNameLst>
                                          <p:attrName>style.visibility</p:attrName>
                                        </p:attrNameLst>
                                      </p:cBhvr>
                                      <p:to>
                                        <p:strVal val="visible"/>
                                      </p:to>
                                    </p:set>
                                    <p:anim calcmode="lin" valueType="num">
                                      <p:cBhvr additive="base">
                                        <p:cTn id="19" dur="500"/>
                                        <p:tgtEl>
                                          <p:spTgt spid="574">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74">
                                            <p:txEl>
                                              <p:pRg st="3" end="3"/>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7"/>
          <p:cNvSpPr txBox="1"/>
          <p:nvPr/>
        </p:nvSpPr>
        <p:spPr>
          <a:xfrm>
            <a:off x="1696725" y="2644168"/>
            <a:ext cx="8798700" cy="1569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9600">
                <a:solidFill>
                  <a:schemeClr val="dk1"/>
                </a:solidFill>
                <a:latin typeface="Times New Roman"/>
                <a:ea typeface="Times New Roman"/>
                <a:cs typeface="Times New Roman"/>
                <a:sym typeface="Times New Roman"/>
              </a:rPr>
              <a:t>PSEUDOCODE</a:t>
            </a:r>
            <a:endParaRPr sz="96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9">
                                            <p:txEl>
                                              <p:pRg st="0" end="0"/>
                                            </p:txEl>
                                          </p:spTgt>
                                        </p:tgtEl>
                                        <p:attrNameLst>
                                          <p:attrName>style.visibility</p:attrName>
                                        </p:attrNameLst>
                                      </p:cBhvr>
                                      <p:to>
                                        <p:strVal val="visible"/>
                                      </p:to>
                                    </p:set>
                                    <p:animEffect transition="in" filter="fade">
                                      <p:cBhvr>
                                        <p:cTn id="7" dur="1822"/>
                                        <p:tgtEl>
                                          <p:spTgt spid="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8"/>
          <p:cNvSpPr txBox="1"/>
          <p:nvPr/>
        </p:nvSpPr>
        <p:spPr>
          <a:xfrm>
            <a:off x="350550" y="1157700"/>
            <a:ext cx="11490900" cy="45426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GET variables Name, Age, Gender, Weight, Height</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COMPUTE the BMI</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	BMI=Weight/Height^2</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IF BMI is smaller than 16.5</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	PRINT “Severely Underweight”</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ELSE IF BMI is greater than 16.5 and greater than 18.5 </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	PRINT "Underweight"</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ELSE IF BMI is greater than or equal to 18.5 and smaller than or equal to 24.9 </a:t>
            </a:r>
            <a:endParaRPr sz="2500"/>
          </a:p>
          <a:p>
            <a:pPr marL="0" marR="0" lvl="0" indent="45720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PRINT "Normal Weight"</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84">
                                            <p:txEl>
                                              <p:pRg st="0" end="0"/>
                                            </p:txEl>
                                          </p:spTgt>
                                        </p:tgtEl>
                                        <p:attrNameLst>
                                          <p:attrName>style.visibility</p:attrName>
                                        </p:attrNameLst>
                                      </p:cBhvr>
                                      <p:to>
                                        <p:strVal val="visible"/>
                                      </p:to>
                                    </p:set>
                                    <p:anim calcmode="lin" valueType="num">
                                      <p:cBhvr additive="base">
                                        <p:cTn id="7" dur="500"/>
                                        <p:tgtEl>
                                          <p:spTgt spid="584">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84">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84">
                                            <p:txEl>
                                              <p:pRg st="1" end="1"/>
                                            </p:txEl>
                                          </p:spTgt>
                                        </p:tgtEl>
                                        <p:attrNameLst>
                                          <p:attrName>style.visibility</p:attrName>
                                        </p:attrNameLst>
                                      </p:cBhvr>
                                      <p:to>
                                        <p:strVal val="visible"/>
                                      </p:to>
                                    </p:set>
                                    <p:anim calcmode="lin" valueType="num">
                                      <p:cBhvr additive="base">
                                        <p:cTn id="11" dur="500"/>
                                        <p:tgtEl>
                                          <p:spTgt spid="584">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84">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84">
                                            <p:txEl>
                                              <p:pRg st="2" end="2"/>
                                            </p:txEl>
                                          </p:spTgt>
                                        </p:tgtEl>
                                        <p:attrNameLst>
                                          <p:attrName>style.visibility</p:attrName>
                                        </p:attrNameLst>
                                      </p:cBhvr>
                                      <p:to>
                                        <p:strVal val="visible"/>
                                      </p:to>
                                    </p:set>
                                    <p:anim calcmode="lin" valueType="num">
                                      <p:cBhvr additive="base">
                                        <p:cTn id="15" dur="500"/>
                                        <p:tgtEl>
                                          <p:spTgt spid="584">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84">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84">
                                            <p:txEl>
                                              <p:pRg st="3" end="3"/>
                                            </p:txEl>
                                          </p:spTgt>
                                        </p:tgtEl>
                                        <p:attrNameLst>
                                          <p:attrName>style.visibility</p:attrName>
                                        </p:attrNameLst>
                                      </p:cBhvr>
                                      <p:to>
                                        <p:strVal val="visible"/>
                                      </p:to>
                                    </p:set>
                                    <p:anim calcmode="lin" valueType="num">
                                      <p:cBhvr additive="base">
                                        <p:cTn id="19" dur="500"/>
                                        <p:tgtEl>
                                          <p:spTgt spid="584">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84">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84">
                                            <p:txEl>
                                              <p:pRg st="4" end="4"/>
                                            </p:txEl>
                                          </p:spTgt>
                                        </p:tgtEl>
                                        <p:attrNameLst>
                                          <p:attrName>style.visibility</p:attrName>
                                        </p:attrNameLst>
                                      </p:cBhvr>
                                      <p:to>
                                        <p:strVal val="visible"/>
                                      </p:to>
                                    </p:set>
                                    <p:anim calcmode="lin" valueType="num">
                                      <p:cBhvr additive="base">
                                        <p:cTn id="23" dur="500"/>
                                        <p:tgtEl>
                                          <p:spTgt spid="584">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584">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584">
                                            <p:txEl>
                                              <p:pRg st="5" end="5"/>
                                            </p:txEl>
                                          </p:spTgt>
                                        </p:tgtEl>
                                        <p:attrNameLst>
                                          <p:attrName>style.visibility</p:attrName>
                                        </p:attrNameLst>
                                      </p:cBhvr>
                                      <p:to>
                                        <p:strVal val="visible"/>
                                      </p:to>
                                    </p:set>
                                    <p:anim calcmode="lin" valueType="num">
                                      <p:cBhvr additive="base">
                                        <p:cTn id="27" dur="500"/>
                                        <p:tgtEl>
                                          <p:spTgt spid="584">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584">
                                            <p:txEl>
                                              <p:pRg st="5" end="5"/>
                                            </p:txEl>
                                          </p:spTgt>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584">
                                            <p:txEl>
                                              <p:pRg st="6" end="6"/>
                                            </p:txEl>
                                          </p:spTgt>
                                        </p:tgtEl>
                                        <p:attrNameLst>
                                          <p:attrName>style.visibility</p:attrName>
                                        </p:attrNameLst>
                                      </p:cBhvr>
                                      <p:to>
                                        <p:strVal val="visible"/>
                                      </p:to>
                                    </p:set>
                                    <p:anim calcmode="lin" valueType="num">
                                      <p:cBhvr additive="base">
                                        <p:cTn id="31" dur="500"/>
                                        <p:tgtEl>
                                          <p:spTgt spid="584">
                                            <p:txEl>
                                              <p:pRg st="6" end="6"/>
                                            </p:txEl>
                                          </p:spTgt>
                                        </p:tgtEl>
                                        <p:attrNameLst>
                                          <p:attrName>ppt_w</p:attrName>
                                        </p:attrNameLst>
                                      </p:cBhvr>
                                      <p:tavLst>
                                        <p:tav tm="0">
                                          <p:val>
                                            <p:strVal val="0"/>
                                          </p:val>
                                        </p:tav>
                                        <p:tav tm="100000">
                                          <p:val>
                                            <p:strVal val="#ppt_w"/>
                                          </p:val>
                                        </p:tav>
                                      </p:tavLst>
                                    </p:anim>
                                    <p:anim calcmode="lin" valueType="num">
                                      <p:cBhvr additive="base">
                                        <p:cTn id="32" dur="500"/>
                                        <p:tgtEl>
                                          <p:spTgt spid="584">
                                            <p:txEl>
                                              <p:pRg st="6" end="6"/>
                                            </p:txEl>
                                          </p:spTgt>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584">
                                            <p:txEl>
                                              <p:pRg st="7" end="7"/>
                                            </p:txEl>
                                          </p:spTgt>
                                        </p:tgtEl>
                                        <p:attrNameLst>
                                          <p:attrName>style.visibility</p:attrName>
                                        </p:attrNameLst>
                                      </p:cBhvr>
                                      <p:to>
                                        <p:strVal val="visible"/>
                                      </p:to>
                                    </p:set>
                                    <p:anim calcmode="lin" valueType="num">
                                      <p:cBhvr additive="base">
                                        <p:cTn id="35" dur="500"/>
                                        <p:tgtEl>
                                          <p:spTgt spid="584">
                                            <p:txEl>
                                              <p:pRg st="7" end="7"/>
                                            </p:txEl>
                                          </p:spTgt>
                                        </p:tgtEl>
                                        <p:attrNameLst>
                                          <p:attrName>ppt_w</p:attrName>
                                        </p:attrNameLst>
                                      </p:cBhvr>
                                      <p:tavLst>
                                        <p:tav tm="0">
                                          <p:val>
                                            <p:strVal val="0"/>
                                          </p:val>
                                        </p:tav>
                                        <p:tav tm="100000">
                                          <p:val>
                                            <p:strVal val="#ppt_w"/>
                                          </p:val>
                                        </p:tav>
                                      </p:tavLst>
                                    </p:anim>
                                    <p:anim calcmode="lin" valueType="num">
                                      <p:cBhvr additive="base">
                                        <p:cTn id="36" dur="500"/>
                                        <p:tgtEl>
                                          <p:spTgt spid="584">
                                            <p:txEl>
                                              <p:pRg st="7" end="7"/>
                                            </p:txEl>
                                          </p:spTgt>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584">
                                            <p:txEl>
                                              <p:pRg st="8" end="8"/>
                                            </p:txEl>
                                          </p:spTgt>
                                        </p:tgtEl>
                                        <p:attrNameLst>
                                          <p:attrName>style.visibility</p:attrName>
                                        </p:attrNameLst>
                                      </p:cBhvr>
                                      <p:to>
                                        <p:strVal val="visible"/>
                                      </p:to>
                                    </p:set>
                                    <p:anim calcmode="lin" valueType="num">
                                      <p:cBhvr additive="base">
                                        <p:cTn id="39" dur="500"/>
                                        <p:tgtEl>
                                          <p:spTgt spid="584">
                                            <p:txEl>
                                              <p:pRg st="8" end="8"/>
                                            </p:txEl>
                                          </p:spTgt>
                                        </p:tgtEl>
                                        <p:attrNameLst>
                                          <p:attrName>ppt_w</p:attrName>
                                        </p:attrNameLst>
                                      </p:cBhvr>
                                      <p:tavLst>
                                        <p:tav tm="0">
                                          <p:val>
                                            <p:strVal val="0"/>
                                          </p:val>
                                        </p:tav>
                                        <p:tav tm="100000">
                                          <p:val>
                                            <p:strVal val="#ppt_w"/>
                                          </p:val>
                                        </p:tav>
                                      </p:tavLst>
                                    </p:anim>
                                    <p:anim calcmode="lin" valueType="num">
                                      <p:cBhvr additive="base">
                                        <p:cTn id="40" dur="500"/>
                                        <p:tgtEl>
                                          <p:spTgt spid="584">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9"/>
          <p:cNvSpPr txBox="1"/>
          <p:nvPr/>
        </p:nvSpPr>
        <p:spPr>
          <a:xfrm>
            <a:off x="218400" y="1831645"/>
            <a:ext cx="11755200" cy="31947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Clr>
                <a:srgbClr val="000000"/>
              </a:buClr>
              <a:buSzPts val="3600"/>
              <a:buFont typeface="Times New Roman"/>
              <a:buNone/>
            </a:pPr>
            <a:r>
              <a:rPr lang="en-IN" sz="2500" b="0" i="0" u="none" strike="noStrike" cap="none">
                <a:solidFill>
                  <a:srgbClr val="000000"/>
                </a:solidFill>
                <a:latin typeface="Times New Roman"/>
                <a:ea typeface="Times New Roman"/>
                <a:cs typeface="Times New Roman"/>
                <a:sym typeface="Times New Roman"/>
              </a:rPr>
              <a:t>ELSE IF BMI is greater than or equal to 25 and smaller than or equal to 29.9 </a:t>
            </a:r>
            <a:endParaRPr sz="2500"/>
          </a:p>
          <a:p>
            <a:pPr marL="0" marR="0" lvl="0" indent="457200" algn="l" rtl="0">
              <a:lnSpc>
                <a:spcPct val="107000"/>
              </a:lnSpc>
              <a:spcBef>
                <a:spcPts val="800"/>
              </a:spcBef>
              <a:spcAft>
                <a:spcPts val="0"/>
              </a:spcAft>
              <a:buClr>
                <a:srgbClr val="000000"/>
              </a:buClr>
              <a:buSzPts val="3600"/>
              <a:buFont typeface="Times New Roman"/>
              <a:buNone/>
            </a:pPr>
            <a:r>
              <a:rPr lang="en-IN" sz="2500" b="0" i="0" u="none" strike="noStrike" cap="none">
                <a:solidFill>
                  <a:srgbClr val="000000"/>
                </a:solidFill>
                <a:latin typeface="Times New Roman"/>
                <a:ea typeface="Times New Roman"/>
                <a:cs typeface="Times New Roman"/>
                <a:sym typeface="Times New Roman"/>
              </a:rPr>
              <a:t>PRINT "Overweight"</a:t>
            </a:r>
            <a:endParaRPr sz="2500"/>
          </a:p>
          <a:p>
            <a:pPr marL="0" marR="0" lvl="0" indent="0" algn="l" rtl="0">
              <a:lnSpc>
                <a:spcPct val="107000"/>
              </a:lnSpc>
              <a:spcBef>
                <a:spcPts val="800"/>
              </a:spcBef>
              <a:spcAft>
                <a:spcPts val="0"/>
              </a:spcAft>
              <a:buClr>
                <a:srgbClr val="000000"/>
              </a:buClr>
              <a:buSzPts val="3600"/>
              <a:buFont typeface="Times New Roman"/>
              <a:buNone/>
            </a:pPr>
            <a:r>
              <a:rPr lang="en-IN" sz="2500" b="0" i="0" u="none" strike="noStrike" cap="none">
                <a:solidFill>
                  <a:srgbClr val="000000"/>
                </a:solidFill>
                <a:latin typeface="Times New Roman"/>
                <a:ea typeface="Times New Roman"/>
                <a:cs typeface="Times New Roman"/>
                <a:sym typeface="Times New Roman"/>
              </a:rPr>
              <a:t>ELSE IF BMI is greater than or equal to 30 and smaller than or equal to 34.9 </a:t>
            </a:r>
            <a:endParaRPr sz="2500"/>
          </a:p>
          <a:p>
            <a:pPr marL="0" marR="0" lvl="0" indent="457200" algn="l" rtl="0">
              <a:lnSpc>
                <a:spcPct val="107000"/>
              </a:lnSpc>
              <a:spcBef>
                <a:spcPts val="800"/>
              </a:spcBef>
              <a:spcAft>
                <a:spcPts val="0"/>
              </a:spcAft>
              <a:buClr>
                <a:srgbClr val="000000"/>
              </a:buClr>
              <a:buSzPts val="3600"/>
              <a:buFont typeface="Times New Roman"/>
              <a:buNone/>
            </a:pPr>
            <a:r>
              <a:rPr lang="en-IN" sz="2500" b="0" i="0" u="none" strike="noStrike" cap="none">
                <a:solidFill>
                  <a:srgbClr val="000000"/>
                </a:solidFill>
                <a:latin typeface="Times New Roman"/>
                <a:ea typeface="Times New Roman"/>
                <a:cs typeface="Times New Roman"/>
                <a:sym typeface="Times New Roman"/>
              </a:rPr>
              <a:t>PRINT "Obesity Class I"</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ELSE IF BMI is greater than or equal to 35 and smaller than or equal to 39.9 </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PRINT " Obesity Class II"</a:t>
            </a:r>
            <a:endParaRPr sz="2500"/>
          </a:p>
          <a:p>
            <a:pPr marL="0" marR="0" lvl="0" indent="0" algn="l" rtl="0">
              <a:spcBef>
                <a:spcPts val="800"/>
              </a:spcBef>
              <a:spcAft>
                <a:spcPts val="0"/>
              </a:spcAft>
              <a:buNone/>
            </a:pP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89">
                                            <p:txEl>
                                              <p:pRg st="0" end="0"/>
                                            </p:txEl>
                                          </p:spTgt>
                                        </p:tgtEl>
                                        <p:attrNameLst>
                                          <p:attrName>style.visibility</p:attrName>
                                        </p:attrNameLst>
                                      </p:cBhvr>
                                      <p:to>
                                        <p:strVal val="visible"/>
                                      </p:to>
                                    </p:set>
                                    <p:anim calcmode="lin" valueType="num">
                                      <p:cBhvr additive="base">
                                        <p:cTn id="7" dur="500"/>
                                        <p:tgtEl>
                                          <p:spTgt spid="58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89">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89">
                                            <p:txEl>
                                              <p:pRg st="1" end="1"/>
                                            </p:txEl>
                                          </p:spTgt>
                                        </p:tgtEl>
                                        <p:attrNameLst>
                                          <p:attrName>style.visibility</p:attrName>
                                        </p:attrNameLst>
                                      </p:cBhvr>
                                      <p:to>
                                        <p:strVal val="visible"/>
                                      </p:to>
                                    </p:set>
                                    <p:anim calcmode="lin" valueType="num">
                                      <p:cBhvr additive="base">
                                        <p:cTn id="11" dur="500"/>
                                        <p:tgtEl>
                                          <p:spTgt spid="589">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89">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89">
                                            <p:txEl>
                                              <p:pRg st="2" end="2"/>
                                            </p:txEl>
                                          </p:spTgt>
                                        </p:tgtEl>
                                        <p:attrNameLst>
                                          <p:attrName>style.visibility</p:attrName>
                                        </p:attrNameLst>
                                      </p:cBhvr>
                                      <p:to>
                                        <p:strVal val="visible"/>
                                      </p:to>
                                    </p:set>
                                    <p:anim calcmode="lin" valueType="num">
                                      <p:cBhvr additive="base">
                                        <p:cTn id="15" dur="500"/>
                                        <p:tgtEl>
                                          <p:spTgt spid="589">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89">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89">
                                            <p:txEl>
                                              <p:pRg st="3" end="3"/>
                                            </p:txEl>
                                          </p:spTgt>
                                        </p:tgtEl>
                                        <p:attrNameLst>
                                          <p:attrName>style.visibility</p:attrName>
                                        </p:attrNameLst>
                                      </p:cBhvr>
                                      <p:to>
                                        <p:strVal val="visible"/>
                                      </p:to>
                                    </p:set>
                                    <p:anim calcmode="lin" valueType="num">
                                      <p:cBhvr additive="base">
                                        <p:cTn id="19" dur="500"/>
                                        <p:tgtEl>
                                          <p:spTgt spid="589">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89">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89">
                                            <p:txEl>
                                              <p:pRg st="4" end="4"/>
                                            </p:txEl>
                                          </p:spTgt>
                                        </p:tgtEl>
                                        <p:attrNameLst>
                                          <p:attrName>style.visibility</p:attrName>
                                        </p:attrNameLst>
                                      </p:cBhvr>
                                      <p:to>
                                        <p:strVal val="visible"/>
                                      </p:to>
                                    </p:set>
                                    <p:anim calcmode="lin" valueType="num">
                                      <p:cBhvr additive="base">
                                        <p:cTn id="23" dur="500"/>
                                        <p:tgtEl>
                                          <p:spTgt spid="589">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589">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589">
                                            <p:txEl>
                                              <p:pRg st="5" end="5"/>
                                            </p:txEl>
                                          </p:spTgt>
                                        </p:tgtEl>
                                        <p:attrNameLst>
                                          <p:attrName>style.visibility</p:attrName>
                                        </p:attrNameLst>
                                      </p:cBhvr>
                                      <p:to>
                                        <p:strVal val="visible"/>
                                      </p:to>
                                    </p:set>
                                    <p:anim calcmode="lin" valueType="num">
                                      <p:cBhvr additive="base">
                                        <p:cTn id="27" dur="500"/>
                                        <p:tgtEl>
                                          <p:spTgt spid="589">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589">
                                            <p:txEl>
                                              <p:pRg st="5" end="5"/>
                                            </p:txEl>
                                          </p:spTgt>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589">
                                            <p:txEl>
                                              <p:pRg st="6" end="6"/>
                                            </p:txEl>
                                          </p:spTgt>
                                        </p:tgtEl>
                                        <p:attrNameLst>
                                          <p:attrName>style.visibility</p:attrName>
                                        </p:attrNameLst>
                                      </p:cBhvr>
                                      <p:to>
                                        <p:strVal val="visible"/>
                                      </p:to>
                                    </p:set>
                                    <p:anim calcmode="lin" valueType="num">
                                      <p:cBhvr additive="base">
                                        <p:cTn id="31" dur="500"/>
                                        <p:tgtEl>
                                          <p:spTgt spid="589">
                                            <p:txEl>
                                              <p:pRg st="6" end="6"/>
                                            </p:txEl>
                                          </p:spTgt>
                                        </p:tgtEl>
                                        <p:attrNameLst>
                                          <p:attrName>ppt_w</p:attrName>
                                        </p:attrNameLst>
                                      </p:cBhvr>
                                      <p:tavLst>
                                        <p:tav tm="0">
                                          <p:val>
                                            <p:strVal val="0"/>
                                          </p:val>
                                        </p:tav>
                                        <p:tav tm="100000">
                                          <p:val>
                                            <p:strVal val="#ppt_w"/>
                                          </p:val>
                                        </p:tav>
                                      </p:tavLst>
                                    </p:anim>
                                    <p:anim calcmode="lin" valueType="num">
                                      <p:cBhvr additive="base">
                                        <p:cTn id="32" dur="500"/>
                                        <p:tgtEl>
                                          <p:spTgt spid="589">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0"/>
          <p:cNvSpPr txBox="1"/>
          <p:nvPr/>
        </p:nvSpPr>
        <p:spPr>
          <a:xfrm>
            <a:off x="238800" y="1429803"/>
            <a:ext cx="11714400" cy="39984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ELSE IF BMI is greater than or equal to 40</a:t>
            </a:r>
            <a:endParaRPr sz="2500"/>
          </a:p>
          <a:p>
            <a:pPr marL="0" marR="0" lvl="0" indent="45720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PRINT " Obesity Class III"</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IF Gender is Male</a:t>
            </a:r>
            <a:endParaRPr sz="2500"/>
          </a:p>
          <a:p>
            <a:pPr marL="45720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Compute BMR = 10 x weight + 6.25 x Height -5 x Age + 5</a:t>
            </a:r>
            <a:endParaRPr sz="2500"/>
          </a:p>
          <a:p>
            <a:pPr marL="0" marR="0" lvl="0" indent="0" algn="l" rtl="0">
              <a:lnSpc>
                <a:spcPct val="107000"/>
              </a:lnSpc>
              <a:spcBef>
                <a:spcPts val="800"/>
              </a:spcBef>
              <a:spcAft>
                <a:spcPts val="0"/>
              </a:spcAft>
              <a:buNone/>
            </a:pPr>
            <a:r>
              <a:rPr lang="en-IN" sz="2500">
                <a:solidFill>
                  <a:srgbClr val="000000"/>
                </a:solidFill>
                <a:latin typeface="Times New Roman"/>
                <a:ea typeface="Times New Roman"/>
                <a:cs typeface="Times New Roman"/>
                <a:sym typeface="Times New Roman"/>
              </a:rPr>
              <a:t>ELSE IF Gender is Female</a:t>
            </a:r>
            <a:endParaRPr sz="2500"/>
          </a:p>
          <a:p>
            <a:pPr marL="457200" marR="0" lvl="0" indent="0" algn="l" rtl="0">
              <a:lnSpc>
                <a:spcPct val="107000"/>
              </a:lnSpc>
              <a:spcBef>
                <a:spcPts val="2000"/>
              </a:spcBef>
              <a:spcAft>
                <a:spcPts val="0"/>
              </a:spcAft>
              <a:buNone/>
            </a:pPr>
            <a:r>
              <a:rPr lang="en-IN" sz="2500">
                <a:solidFill>
                  <a:srgbClr val="000000"/>
                </a:solidFill>
                <a:latin typeface="Times New Roman"/>
                <a:ea typeface="Times New Roman"/>
                <a:cs typeface="Times New Roman"/>
                <a:sym typeface="Times New Roman"/>
              </a:rPr>
              <a:t>COMPUTE BMR = 10 x Weight + 6.25 x Height – 5 x Age – 161 </a:t>
            </a:r>
            <a:endParaRPr sz="2500"/>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GET LevelOfActivity</a:t>
            </a:r>
            <a:endParaRPr sz="25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94">
                                            <p:txEl>
                                              <p:pRg st="0" end="0"/>
                                            </p:txEl>
                                          </p:spTgt>
                                        </p:tgtEl>
                                        <p:attrNameLst>
                                          <p:attrName>style.visibility</p:attrName>
                                        </p:attrNameLst>
                                      </p:cBhvr>
                                      <p:to>
                                        <p:strVal val="visible"/>
                                      </p:to>
                                    </p:set>
                                    <p:anim calcmode="lin" valueType="num">
                                      <p:cBhvr additive="base">
                                        <p:cTn id="7" dur="500"/>
                                        <p:tgtEl>
                                          <p:spTgt spid="594">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94">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94">
                                            <p:txEl>
                                              <p:pRg st="1" end="1"/>
                                            </p:txEl>
                                          </p:spTgt>
                                        </p:tgtEl>
                                        <p:attrNameLst>
                                          <p:attrName>style.visibility</p:attrName>
                                        </p:attrNameLst>
                                      </p:cBhvr>
                                      <p:to>
                                        <p:strVal val="visible"/>
                                      </p:to>
                                    </p:set>
                                    <p:anim calcmode="lin" valueType="num">
                                      <p:cBhvr additive="base">
                                        <p:cTn id="11" dur="500"/>
                                        <p:tgtEl>
                                          <p:spTgt spid="594">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94">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94">
                                            <p:txEl>
                                              <p:pRg st="2" end="2"/>
                                            </p:txEl>
                                          </p:spTgt>
                                        </p:tgtEl>
                                        <p:attrNameLst>
                                          <p:attrName>style.visibility</p:attrName>
                                        </p:attrNameLst>
                                      </p:cBhvr>
                                      <p:to>
                                        <p:strVal val="visible"/>
                                      </p:to>
                                    </p:set>
                                    <p:anim calcmode="lin" valueType="num">
                                      <p:cBhvr additive="base">
                                        <p:cTn id="15" dur="500"/>
                                        <p:tgtEl>
                                          <p:spTgt spid="594">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94">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94">
                                            <p:txEl>
                                              <p:pRg st="3" end="3"/>
                                            </p:txEl>
                                          </p:spTgt>
                                        </p:tgtEl>
                                        <p:attrNameLst>
                                          <p:attrName>style.visibility</p:attrName>
                                        </p:attrNameLst>
                                      </p:cBhvr>
                                      <p:to>
                                        <p:strVal val="visible"/>
                                      </p:to>
                                    </p:set>
                                    <p:anim calcmode="lin" valueType="num">
                                      <p:cBhvr additive="base">
                                        <p:cTn id="19" dur="500"/>
                                        <p:tgtEl>
                                          <p:spTgt spid="594">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94">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94">
                                            <p:txEl>
                                              <p:pRg st="4" end="4"/>
                                            </p:txEl>
                                          </p:spTgt>
                                        </p:tgtEl>
                                        <p:attrNameLst>
                                          <p:attrName>style.visibility</p:attrName>
                                        </p:attrNameLst>
                                      </p:cBhvr>
                                      <p:to>
                                        <p:strVal val="visible"/>
                                      </p:to>
                                    </p:set>
                                    <p:anim calcmode="lin" valueType="num">
                                      <p:cBhvr additive="base">
                                        <p:cTn id="23" dur="500"/>
                                        <p:tgtEl>
                                          <p:spTgt spid="594">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594">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594">
                                            <p:txEl>
                                              <p:pRg st="5" end="5"/>
                                            </p:txEl>
                                          </p:spTgt>
                                        </p:tgtEl>
                                        <p:attrNameLst>
                                          <p:attrName>style.visibility</p:attrName>
                                        </p:attrNameLst>
                                      </p:cBhvr>
                                      <p:to>
                                        <p:strVal val="visible"/>
                                      </p:to>
                                    </p:set>
                                    <p:anim calcmode="lin" valueType="num">
                                      <p:cBhvr additive="base">
                                        <p:cTn id="27" dur="500"/>
                                        <p:tgtEl>
                                          <p:spTgt spid="594">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594">
                                            <p:txEl>
                                              <p:pRg st="5" end="5"/>
                                            </p:txEl>
                                          </p:spTgt>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594">
                                            <p:txEl>
                                              <p:pRg st="6" end="6"/>
                                            </p:txEl>
                                          </p:spTgt>
                                        </p:tgtEl>
                                        <p:attrNameLst>
                                          <p:attrName>style.visibility</p:attrName>
                                        </p:attrNameLst>
                                      </p:cBhvr>
                                      <p:to>
                                        <p:strVal val="visible"/>
                                      </p:to>
                                    </p:set>
                                    <p:anim calcmode="lin" valueType="num">
                                      <p:cBhvr additive="base">
                                        <p:cTn id="31" dur="500"/>
                                        <p:tgtEl>
                                          <p:spTgt spid="594">
                                            <p:txEl>
                                              <p:pRg st="6" end="6"/>
                                            </p:txEl>
                                          </p:spTgt>
                                        </p:tgtEl>
                                        <p:attrNameLst>
                                          <p:attrName>ppt_w</p:attrName>
                                        </p:attrNameLst>
                                      </p:cBhvr>
                                      <p:tavLst>
                                        <p:tav tm="0">
                                          <p:val>
                                            <p:strVal val="0"/>
                                          </p:val>
                                        </p:tav>
                                        <p:tav tm="100000">
                                          <p:val>
                                            <p:strVal val="#ppt_w"/>
                                          </p:val>
                                        </p:tav>
                                      </p:tavLst>
                                    </p:anim>
                                    <p:anim calcmode="lin" valueType="num">
                                      <p:cBhvr additive="base">
                                        <p:cTn id="32" dur="500"/>
                                        <p:tgtEl>
                                          <p:spTgt spid="594">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1"/>
          <p:cNvSpPr txBox="1"/>
          <p:nvPr/>
        </p:nvSpPr>
        <p:spPr>
          <a:xfrm>
            <a:off x="264150" y="1378350"/>
            <a:ext cx="11663700" cy="41013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Clr>
                <a:srgbClr val="000000"/>
              </a:buClr>
              <a:buSzPts val="3600"/>
              <a:buFont typeface="Times New Roman"/>
              <a:buNone/>
            </a:pPr>
            <a:r>
              <a:rPr lang="en-IN" sz="2500" b="0" i="0" u="none" strike="noStrike" cap="none">
                <a:solidFill>
                  <a:srgbClr val="000000"/>
                </a:solidFill>
                <a:latin typeface="Times New Roman"/>
                <a:ea typeface="Times New Roman"/>
                <a:cs typeface="Times New Roman"/>
                <a:sym typeface="Times New Roman"/>
              </a:rPr>
              <a:t>IF LevelOfActivity of a person is Sedentary or light activity lifestyle</a:t>
            </a:r>
            <a:endParaRPr sz="2500"/>
          </a:p>
          <a:p>
            <a:pPr marL="0" marR="0" lvl="0" indent="457200" algn="l" rtl="0">
              <a:lnSpc>
                <a:spcPct val="107000"/>
              </a:lnSpc>
              <a:spcBef>
                <a:spcPts val="2400"/>
              </a:spcBef>
              <a:spcAft>
                <a:spcPts val="0"/>
              </a:spcAft>
              <a:buClr>
                <a:srgbClr val="000000"/>
              </a:buClr>
              <a:buSzPts val="3600"/>
              <a:buFont typeface="Times New Roman"/>
              <a:buNone/>
            </a:pPr>
            <a:r>
              <a:rPr lang="en-IN" sz="2500" b="0" i="0" u="none" strike="noStrike" cap="none">
                <a:solidFill>
                  <a:srgbClr val="000000"/>
                </a:solidFill>
                <a:latin typeface="Times New Roman"/>
                <a:ea typeface="Times New Roman"/>
                <a:cs typeface="Times New Roman"/>
                <a:sym typeface="Times New Roman"/>
              </a:rPr>
              <a:t>COMPUTE TDEE=1.5xBMR</a:t>
            </a:r>
            <a:endParaRPr sz="2500"/>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ELSE IF LevelOfActivity of a person is Active or moderately active lifestyle</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COMPUTE TDEE=1.8xBMR </a:t>
            </a:r>
            <a:endParaRPr sz="2500"/>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ELSE IF LevelOfActivity of a person is Vigorous or vigorously active lifestyle</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COMPUTE TDEE=2.2xBMR </a:t>
            </a: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99">
                                            <p:txEl>
                                              <p:pRg st="0" end="0"/>
                                            </p:txEl>
                                          </p:spTgt>
                                        </p:tgtEl>
                                        <p:attrNameLst>
                                          <p:attrName>style.visibility</p:attrName>
                                        </p:attrNameLst>
                                      </p:cBhvr>
                                      <p:to>
                                        <p:strVal val="visible"/>
                                      </p:to>
                                    </p:set>
                                    <p:anim calcmode="lin" valueType="num">
                                      <p:cBhvr additive="base">
                                        <p:cTn id="7" dur="500"/>
                                        <p:tgtEl>
                                          <p:spTgt spid="59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599">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99">
                                            <p:txEl>
                                              <p:pRg st="1" end="1"/>
                                            </p:txEl>
                                          </p:spTgt>
                                        </p:tgtEl>
                                        <p:attrNameLst>
                                          <p:attrName>style.visibility</p:attrName>
                                        </p:attrNameLst>
                                      </p:cBhvr>
                                      <p:to>
                                        <p:strVal val="visible"/>
                                      </p:to>
                                    </p:set>
                                    <p:anim calcmode="lin" valueType="num">
                                      <p:cBhvr additive="base">
                                        <p:cTn id="11" dur="500"/>
                                        <p:tgtEl>
                                          <p:spTgt spid="599">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599">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99">
                                            <p:txEl>
                                              <p:pRg st="2" end="2"/>
                                            </p:txEl>
                                          </p:spTgt>
                                        </p:tgtEl>
                                        <p:attrNameLst>
                                          <p:attrName>style.visibility</p:attrName>
                                        </p:attrNameLst>
                                      </p:cBhvr>
                                      <p:to>
                                        <p:strVal val="visible"/>
                                      </p:to>
                                    </p:set>
                                    <p:anim calcmode="lin" valueType="num">
                                      <p:cBhvr additive="base">
                                        <p:cTn id="15" dur="500"/>
                                        <p:tgtEl>
                                          <p:spTgt spid="599">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599">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99">
                                            <p:txEl>
                                              <p:pRg st="3" end="3"/>
                                            </p:txEl>
                                          </p:spTgt>
                                        </p:tgtEl>
                                        <p:attrNameLst>
                                          <p:attrName>style.visibility</p:attrName>
                                        </p:attrNameLst>
                                      </p:cBhvr>
                                      <p:to>
                                        <p:strVal val="visible"/>
                                      </p:to>
                                    </p:set>
                                    <p:anim calcmode="lin" valueType="num">
                                      <p:cBhvr additive="base">
                                        <p:cTn id="19" dur="500"/>
                                        <p:tgtEl>
                                          <p:spTgt spid="599">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599">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99">
                                            <p:txEl>
                                              <p:pRg st="4" end="4"/>
                                            </p:txEl>
                                          </p:spTgt>
                                        </p:tgtEl>
                                        <p:attrNameLst>
                                          <p:attrName>style.visibility</p:attrName>
                                        </p:attrNameLst>
                                      </p:cBhvr>
                                      <p:to>
                                        <p:strVal val="visible"/>
                                      </p:to>
                                    </p:set>
                                    <p:anim calcmode="lin" valueType="num">
                                      <p:cBhvr additive="base">
                                        <p:cTn id="23" dur="500"/>
                                        <p:tgtEl>
                                          <p:spTgt spid="599">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599">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599">
                                            <p:txEl>
                                              <p:pRg st="5" end="5"/>
                                            </p:txEl>
                                          </p:spTgt>
                                        </p:tgtEl>
                                        <p:attrNameLst>
                                          <p:attrName>style.visibility</p:attrName>
                                        </p:attrNameLst>
                                      </p:cBhvr>
                                      <p:to>
                                        <p:strVal val="visible"/>
                                      </p:to>
                                    </p:set>
                                    <p:anim calcmode="lin" valueType="num">
                                      <p:cBhvr additive="base">
                                        <p:cTn id="27" dur="500"/>
                                        <p:tgtEl>
                                          <p:spTgt spid="599">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599">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2"/>
          <p:cNvSpPr txBox="1"/>
          <p:nvPr/>
        </p:nvSpPr>
        <p:spPr>
          <a:xfrm>
            <a:off x="233700" y="1001400"/>
            <a:ext cx="11724600" cy="4855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GET Goal</a:t>
            </a:r>
            <a:endParaRPr sz="2500"/>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IF Goal of the person is WeightLoss</a:t>
            </a:r>
            <a:endParaRPr sz="2500">
              <a:solidFill>
                <a:srgbClr val="000000"/>
              </a:solidFill>
              <a:latin typeface="Times New Roman"/>
              <a:ea typeface="Times New Roman"/>
              <a:cs typeface="Times New Roman"/>
              <a:sym typeface="Times New Roman"/>
            </a:endParaRPr>
          </a:p>
          <a:p>
            <a:pPr marL="45720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Compute the Required Calories(RC), Carbohydrate, Protein and Fat</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RC=TDEE-500 </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Carbohydrate = (0.45xRC)/4 gm</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Protein = (0.30xRC)/4 gm</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 Fat = (0.25xRC)/9 gm </a:t>
            </a: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04">
                                            <p:txEl>
                                              <p:pRg st="0" end="0"/>
                                            </p:txEl>
                                          </p:spTgt>
                                        </p:tgtEl>
                                        <p:attrNameLst>
                                          <p:attrName>style.visibility</p:attrName>
                                        </p:attrNameLst>
                                      </p:cBhvr>
                                      <p:to>
                                        <p:strVal val="visible"/>
                                      </p:to>
                                    </p:set>
                                    <p:anim calcmode="lin" valueType="num">
                                      <p:cBhvr additive="base">
                                        <p:cTn id="7" dur="500"/>
                                        <p:tgtEl>
                                          <p:spTgt spid="604">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604">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04">
                                            <p:txEl>
                                              <p:pRg st="1" end="1"/>
                                            </p:txEl>
                                          </p:spTgt>
                                        </p:tgtEl>
                                        <p:attrNameLst>
                                          <p:attrName>style.visibility</p:attrName>
                                        </p:attrNameLst>
                                      </p:cBhvr>
                                      <p:to>
                                        <p:strVal val="visible"/>
                                      </p:to>
                                    </p:set>
                                    <p:anim calcmode="lin" valueType="num">
                                      <p:cBhvr additive="base">
                                        <p:cTn id="11" dur="500"/>
                                        <p:tgtEl>
                                          <p:spTgt spid="604">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604">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04">
                                            <p:txEl>
                                              <p:pRg st="2" end="2"/>
                                            </p:txEl>
                                          </p:spTgt>
                                        </p:tgtEl>
                                        <p:attrNameLst>
                                          <p:attrName>style.visibility</p:attrName>
                                        </p:attrNameLst>
                                      </p:cBhvr>
                                      <p:to>
                                        <p:strVal val="visible"/>
                                      </p:to>
                                    </p:set>
                                    <p:anim calcmode="lin" valueType="num">
                                      <p:cBhvr additive="base">
                                        <p:cTn id="15" dur="500"/>
                                        <p:tgtEl>
                                          <p:spTgt spid="604">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604">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04">
                                            <p:txEl>
                                              <p:pRg st="3" end="3"/>
                                            </p:txEl>
                                          </p:spTgt>
                                        </p:tgtEl>
                                        <p:attrNameLst>
                                          <p:attrName>style.visibility</p:attrName>
                                        </p:attrNameLst>
                                      </p:cBhvr>
                                      <p:to>
                                        <p:strVal val="visible"/>
                                      </p:to>
                                    </p:set>
                                    <p:anim calcmode="lin" valueType="num">
                                      <p:cBhvr additive="base">
                                        <p:cTn id="19" dur="500"/>
                                        <p:tgtEl>
                                          <p:spTgt spid="604">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604">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04">
                                            <p:txEl>
                                              <p:pRg st="4" end="4"/>
                                            </p:txEl>
                                          </p:spTgt>
                                        </p:tgtEl>
                                        <p:attrNameLst>
                                          <p:attrName>style.visibility</p:attrName>
                                        </p:attrNameLst>
                                      </p:cBhvr>
                                      <p:to>
                                        <p:strVal val="visible"/>
                                      </p:to>
                                    </p:set>
                                    <p:anim calcmode="lin" valueType="num">
                                      <p:cBhvr additive="base">
                                        <p:cTn id="23" dur="500"/>
                                        <p:tgtEl>
                                          <p:spTgt spid="604">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604">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04">
                                            <p:txEl>
                                              <p:pRg st="5" end="5"/>
                                            </p:txEl>
                                          </p:spTgt>
                                        </p:tgtEl>
                                        <p:attrNameLst>
                                          <p:attrName>style.visibility</p:attrName>
                                        </p:attrNameLst>
                                      </p:cBhvr>
                                      <p:to>
                                        <p:strVal val="visible"/>
                                      </p:to>
                                    </p:set>
                                    <p:anim calcmode="lin" valueType="num">
                                      <p:cBhvr additive="base">
                                        <p:cTn id="27" dur="500"/>
                                        <p:tgtEl>
                                          <p:spTgt spid="604">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604">
                                            <p:txEl>
                                              <p:pRg st="5" end="5"/>
                                            </p:txEl>
                                          </p:spTgt>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04">
                                            <p:txEl>
                                              <p:pRg st="6" end="6"/>
                                            </p:txEl>
                                          </p:spTgt>
                                        </p:tgtEl>
                                        <p:attrNameLst>
                                          <p:attrName>style.visibility</p:attrName>
                                        </p:attrNameLst>
                                      </p:cBhvr>
                                      <p:to>
                                        <p:strVal val="visible"/>
                                      </p:to>
                                    </p:set>
                                    <p:anim calcmode="lin" valueType="num">
                                      <p:cBhvr additive="base">
                                        <p:cTn id="31" dur="500"/>
                                        <p:tgtEl>
                                          <p:spTgt spid="604">
                                            <p:txEl>
                                              <p:pRg st="6" end="6"/>
                                            </p:txEl>
                                          </p:spTgt>
                                        </p:tgtEl>
                                        <p:attrNameLst>
                                          <p:attrName>ppt_w</p:attrName>
                                        </p:attrNameLst>
                                      </p:cBhvr>
                                      <p:tavLst>
                                        <p:tav tm="0">
                                          <p:val>
                                            <p:strVal val="0"/>
                                          </p:val>
                                        </p:tav>
                                        <p:tav tm="100000">
                                          <p:val>
                                            <p:strVal val="#ppt_w"/>
                                          </p:val>
                                        </p:tav>
                                      </p:tavLst>
                                    </p:anim>
                                    <p:anim calcmode="lin" valueType="num">
                                      <p:cBhvr additive="base">
                                        <p:cTn id="32" dur="500"/>
                                        <p:tgtEl>
                                          <p:spTgt spid="604">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3"/>
          <p:cNvSpPr txBox="1"/>
          <p:nvPr/>
        </p:nvSpPr>
        <p:spPr>
          <a:xfrm>
            <a:off x="238800" y="1341600"/>
            <a:ext cx="11714400" cy="41748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ELSE IF Goal of the person is WeightGain</a:t>
            </a:r>
            <a:endParaRPr sz="2500">
              <a:solidFill>
                <a:srgbClr val="000000"/>
              </a:solidFill>
              <a:latin typeface="Times New Roman"/>
              <a:ea typeface="Times New Roman"/>
              <a:cs typeface="Times New Roman"/>
              <a:sym typeface="Times New Roman"/>
            </a:endParaRPr>
          </a:p>
          <a:p>
            <a:pPr marL="45720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RC=TDEE+500</a:t>
            </a:r>
            <a:endParaRPr sz="2500"/>
          </a:p>
          <a:p>
            <a:pPr marL="45720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Carbohydrate = (0.30xRC)/4 gm,</a:t>
            </a:r>
            <a:endParaRPr sz="2500"/>
          </a:p>
          <a:p>
            <a:pPr marL="45720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Protein = (0.40xRC)/4 gm</a:t>
            </a:r>
            <a:endParaRPr sz="2500"/>
          </a:p>
          <a:p>
            <a:pPr marL="45720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Fat = (0.30xRC)/9 gm</a:t>
            </a:r>
            <a:endParaRPr sz="2500"/>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GET FamilyHistoryDiabetes </a:t>
            </a:r>
            <a:endParaRPr sz="2500"/>
          </a:p>
          <a:p>
            <a:pPr marL="0" marR="0" lvl="0" indent="0" algn="l" rtl="0">
              <a:spcBef>
                <a:spcPts val="1200"/>
              </a:spcBef>
              <a:spcAft>
                <a:spcPts val="0"/>
              </a:spcAft>
              <a:buNone/>
            </a:pP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09">
                                            <p:txEl>
                                              <p:pRg st="0" end="0"/>
                                            </p:txEl>
                                          </p:spTgt>
                                        </p:tgtEl>
                                        <p:attrNameLst>
                                          <p:attrName>style.visibility</p:attrName>
                                        </p:attrNameLst>
                                      </p:cBhvr>
                                      <p:to>
                                        <p:strVal val="visible"/>
                                      </p:to>
                                    </p:set>
                                    <p:anim calcmode="lin" valueType="num">
                                      <p:cBhvr additive="base">
                                        <p:cTn id="7" dur="500"/>
                                        <p:tgtEl>
                                          <p:spTgt spid="60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609">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09">
                                            <p:txEl>
                                              <p:pRg st="1" end="1"/>
                                            </p:txEl>
                                          </p:spTgt>
                                        </p:tgtEl>
                                        <p:attrNameLst>
                                          <p:attrName>style.visibility</p:attrName>
                                        </p:attrNameLst>
                                      </p:cBhvr>
                                      <p:to>
                                        <p:strVal val="visible"/>
                                      </p:to>
                                    </p:set>
                                    <p:anim calcmode="lin" valueType="num">
                                      <p:cBhvr additive="base">
                                        <p:cTn id="11" dur="500"/>
                                        <p:tgtEl>
                                          <p:spTgt spid="609">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609">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09">
                                            <p:txEl>
                                              <p:pRg st="2" end="2"/>
                                            </p:txEl>
                                          </p:spTgt>
                                        </p:tgtEl>
                                        <p:attrNameLst>
                                          <p:attrName>style.visibility</p:attrName>
                                        </p:attrNameLst>
                                      </p:cBhvr>
                                      <p:to>
                                        <p:strVal val="visible"/>
                                      </p:to>
                                    </p:set>
                                    <p:anim calcmode="lin" valueType="num">
                                      <p:cBhvr additive="base">
                                        <p:cTn id="15" dur="500"/>
                                        <p:tgtEl>
                                          <p:spTgt spid="609">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609">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09">
                                            <p:txEl>
                                              <p:pRg st="3" end="3"/>
                                            </p:txEl>
                                          </p:spTgt>
                                        </p:tgtEl>
                                        <p:attrNameLst>
                                          <p:attrName>style.visibility</p:attrName>
                                        </p:attrNameLst>
                                      </p:cBhvr>
                                      <p:to>
                                        <p:strVal val="visible"/>
                                      </p:to>
                                    </p:set>
                                    <p:anim calcmode="lin" valueType="num">
                                      <p:cBhvr additive="base">
                                        <p:cTn id="19" dur="500"/>
                                        <p:tgtEl>
                                          <p:spTgt spid="609">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609">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09">
                                            <p:txEl>
                                              <p:pRg st="4" end="4"/>
                                            </p:txEl>
                                          </p:spTgt>
                                        </p:tgtEl>
                                        <p:attrNameLst>
                                          <p:attrName>style.visibility</p:attrName>
                                        </p:attrNameLst>
                                      </p:cBhvr>
                                      <p:to>
                                        <p:strVal val="visible"/>
                                      </p:to>
                                    </p:set>
                                    <p:anim calcmode="lin" valueType="num">
                                      <p:cBhvr additive="base">
                                        <p:cTn id="23" dur="500"/>
                                        <p:tgtEl>
                                          <p:spTgt spid="609">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609">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09">
                                            <p:txEl>
                                              <p:pRg st="5" end="5"/>
                                            </p:txEl>
                                          </p:spTgt>
                                        </p:tgtEl>
                                        <p:attrNameLst>
                                          <p:attrName>style.visibility</p:attrName>
                                        </p:attrNameLst>
                                      </p:cBhvr>
                                      <p:to>
                                        <p:strVal val="visible"/>
                                      </p:to>
                                    </p:set>
                                    <p:anim calcmode="lin" valueType="num">
                                      <p:cBhvr additive="base">
                                        <p:cTn id="27" dur="500"/>
                                        <p:tgtEl>
                                          <p:spTgt spid="609">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609">
                                            <p:txEl>
                                              <p:pRg st="5" end="5"/>
                                            </p:txEl>
                                          </p:spTgt>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09">
                                            <p:txEl>
                                              <p:pRg st="6" end="6"/>
                                            </p:txEl>
                                          </p:spTgt>
                                        </p:tgtEl>
                                        <p:attrNameLst>
                                          <p:attrName>style.visibility</p:attrName>
                                        </p:attrNameLst>
                                      </p:cBhvr>
                                      <p:to>
                                        <p:strVal val="visible"/>
                                      </p:to>
                                    </p:set>
                                    <p:anim calcmode="lin" valueType="num">
                                      <p:cBhvr additive="base">
                                        <p:cTn id="31" dur="500"/>
                                        <p:tgtEl>
                                          <p:spTgt spid="609">
                                            <p:txEl>
                                              <p:pRg st="6" end="6"/>
                                            </p:txEl>
                                          </p:spTgt>
                                        </p:tgtEl>
                                        <p:attrNameLst>
                                          <p:attrName>ppt_w</p:attrName>
                                        </p:attrNameLst>
                                      </p:cBhvr>
                                      <p:tavLst>
                                        <p:tav tm="0">
                                          <p:val>
                                            <p:strVal val="0"/>
                                          </p:val>
                                        </p:tav>
                                        <p:tav tm="100000">
                                          <p:val>
                                            <p:strVal val="#ppt_w"/>
                                          </p:val>
                                        </p:tav>
                                      </p:tavLst>
                                    </p:anim>
                                    <p:anim calcmode="lin" valueType="num">
                                      <p:cBhvr additive="base">
                                        <p:cTn id="32" dur="500"/>
                                        <p:tgtEl>
                                          <p:spTgt spid="609">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p:nvPr/>
        </p:nvSpPr>
        <p:spPr>
          <a:xfrm>
            <a:off x="2742275" y="2644200"/>
            <a:ext cx="7041600" cy="1569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9600">
                <a:solidFill>
                  <a:schemeClr val="dk1"/>
                </a:solidFill>
                <a:latin typeface="Times New Roman"/>
                <a:ea typeface="Times New Roman"/>
                <a:cs typeface="Times New Roman"/>
                <a:sym typeface="Times New Roman"/>
              </a:rPr>
              <a:t>ABSTRACT</a:t>
            </a:r>
            <a:endParaRPr sz="96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1822"/>
                                        <p:tgtEl>
                                          <p:spTgt spid="2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4"/>
          <p:cNvSpPr txBox="1"/>
          <p:nvPr/>
        </p:nvSpPr>
        <p:spPr>
          <a:xfrm>
            <a:off x="325050" y="1350752"/>
            <a:ext cx="11541900" cy="41565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IF FamilyHistoryDiabetes is TRUE (which means a person in his family has diabetes)</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IF AGE is greater or equal to 45</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IF BMI is greater or equal to 30 </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PRINT "You are at Risk of Diabetes and Stroke" </a:t>
            </a:r>
            <a:endParaRPr sz="2500"/>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DISPLAY AdditionalHealthDetails </a:t>
            </a:r>
            <a:endParaRPr sz="2500"/>
          </a:p>
          <a:p>
            <a:pPr marL="0" marR="0" lvl="0" indent="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GET CoronaSymp</a:t>
            </a:r>
            <a:endParaRPr sz="2500">
              <a:solidFill>
                <a:srgbClr val="000000"/>
              </a:solidFill>
              <a:latin typeface="Times New Roman"/>
              <a:ea typeface="Times New Roman"/>
              <a:cs typeface="Times New Roman"/>
              <a:sym typeface="Times New Roman"/>
            </a:endParaRPr>
          </a:p>
          <a:p>
            <a:pPr marL="0" marR="0" lvl="0" indent="0" algn="l" rtl="0">
              <a:spcBef>
                <a:spcPts val="1200"/>
              </a:spcBef>
              <a:spcAft>
                <a:spcPts val="0"/>
              </a:spcAft>
              <a:buNone/>
            </a:pP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14">
                                            <p:txEl>
                                              <p:pRg st="0" end="0"/>
                                            </p:txEl>
                                          </p:spTgt>
                                        </p:tgtEl>
                                        <p:attrNameLst>
                                          <p:attrName>style.visibility</p:attrName>
                                        </p:attrNameLst>
                                      </p:cBhvr>
                                      <p:to>
                                        <p:strVal val="visible"/>
                                      </p:to>
                                    </p:set>
                                    <p:anim calcmode="lin" valueType="num">
                                      <p:cBhvr additive="base">
                                        <p:cTn id="7" dur="500"/>
                                        <p:tgtEl>
                                          <p:spTgt spid="614">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614">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14">
                                            <p:txEl>
                                              <p:pRg st="1" end="1"/>
                                            </p:txEl>
                                          </p:spTgt>
                                        </p:tgtEl>
                                        <p:attrNameLst>
                                          <p:attrName>style.visibility</p:attrName>
                                        </p:attrNameLst>
                                      </p:cBhvr>
                                      <p:to>
                                        <p:strVal val="visible"/>
                                      </p:to>
                                    </p:set>
                                    <p:anim calcmode="lin" valueType="num">
                                      <p:cBhvr additive="base">
                                        <p:cTn id="11" dur="500"/>
                                        <p:tgtEl>
                                          <p:spTgt spid="614">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614">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14">
                                            <p:txEl>
                                              <p:pRg st="2" end="2"/>
                                            </p:txEl>
                                          </p:spTgt>
                                        </p:tgtEl>
                                        <p:attrNameLst>
                                          <p:attrName>style.visibility</p:attrName>
                                        </p:attrNameLst>
                                      </p:cBhvr>
                                      <p:to>
                                        <p:strVal val="visible"/>
                                      </p:to>
                                    </p:set>
                                    <p:anim calcmode="lin" valueType="num">
                                      <p:cBhvr additive="base">
                                        <p:cTn id="15" dur="500"/>
                                        <p:tgtEl>
                                          <p:spTgt spid="614">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614">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14">
                                            <p:txEl>
                                              <p:pRg st="3" end="3"/>
                                            </p:txEl>
                                          </p:spTgt>
                                        </p:tgtEl>
                                        <p:attrNameLst>
                                          <p:attrName>style.visibility</p:attrName>
                                        </p:attrNameLst>
                                      </p:cBhvr>
                                      <p:to>
                                        <p:strVal val="visible"/>
                                      </p:to>
                                    </p:set>
                                    <p:anim calcmode="lin" valueType="num">
                                      <p:cBhvr additive="base">
                                        <p:cTn id="19" dur="500"/>
                                        <p:tgtEl>
                                          <p:spTgt spid="614">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614">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14">
                                            <p:txEl>
                                              <p:pRg st="4" end="4"/>
                                            </p:txEl>
                                          </p:spTgt>
                                        </p:tgtEl>
                                        <p:attrNameLst>
                                          <p:attrName>style.visibility</p:attrName>
                                        </p:attrNameLst>
                                      </p:cBhvr>
                                      <p:to>
                                        <p:strVal val="visible"/>
                                      </p:to>
                                    </p:set>
                                    <p:anim calcmode="lin" valueType="num">
                                      <p:cBhvr additive="base">
                                        <p:cTn id="23" dur="500"/>
                                        <p:tgtEl>
                                          <p:spTgt spid="614">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614">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14">
                                            <p:txEl>
                                              <p:pRg st="5" end="5"/>
                                            </p:txEl>
                                          </p:spTgt>
                                        </p:tgtEl>
                                        <p:attrNameLst>
                                          <p:attrName>style.visibility</p:attrName>
                                        </p:attrNameLst>
                                      </p:cBhvr>
                                      <p:to>
                                        <p:strVal val="visible"/>
                                      </p:to>
                                    </p:set>
                                    <p:anim calcmode="lin" valueType="num">
                                      <p:cBhvr additive="base">
                                        <p:cTn id="27" dur="500"/>
                                        <p:tgtEl>
                                          <p:spTgt spid="614">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614">
                                            <p:txEl>
                                              <p:pRg st="5" end="5"/>
                                            </p:txEl>
                                          </p:spTgt>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14">
                                            <p:txEl>
                                              <p:pRg st="6" end="6"/>
                                            </p:txEl>
                                          </p:spTgt>
                                        </p:tgtEl>
                                        <p:attrNameLst>
                                          <p:attrName>style.visibility</p:attrName>
                                        </p:attrNameLst>
                                      </p:cBhvr>
                                      <p:to>
                                        <p:strVal val="visible"/>
                                      </p:to>
                                    </p:set>
                                    <p:anim calcmode="lin" valueType="num">
                                      <p:cBhvr additive="base">
                                        <p:cTn id="31" dur="500"/>
                                        <p:tgtEl>
                                          <p:spTgt spid="614">
                                            <p:txEl>
                                              <p:pRg st="6" end="6"/>
                                            </p:txEl>
                                          </p:spTgt>
                                        </p:tgtEl>
                                        <p:attrNameLst>
                                          <p:attrName>ppt_w</p:attrName>
                                        </p:attrNameLst>
                                      </p:cBhvr>
                                      <p:tavLst>
                                        <p:tav tm="0">
                                          <p:val>
                                            <p:strVal val="0"/>
                                          </p:val>
                                        </p:tav>
                                        <p:tav tm="100000">
                                          <p:val>
                                            <p:strVal val="#ppt_w"/>
                                          </p:val>
                                        </p:tav>
                                      </p:tavLst>
                                    </p:anim>
                                    <p:anim calcmode="lin" valueType="num">
                                      <p:cBhvr additive="base">
                                        <p:cTn id="32" dur="500"/>
                                        <p:tgtEl>
                                          <p:spTgt spid="614">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5"/>
          <p:cNvSpPr txBox="1"/>
          <p:nvPr/>
        </p:nvSpPr>
        <p:spPr>
          <a:xfrm>
            <a:off x="304800" y="1805698"/>
            <a:ext cx="11582400" cy="3417300"/>
          </a:xfrm>
          <a:prstGeom prst="rect">
            <a:avLst/>
          </a:prstGeom>
          <a:noFill/>
          <a:ln>
            <a:noFill/>
          </a:ln>
        </p:spPr>
        <p:txBody>
          <a:bodyPr spcFirstLastPara="1" wrap="square" lIns="91425" tIns="45700" rIns="91425" bIns="45700" anchor="t" anchorCtr="0">
            <a:noAutofit/>
          </a:bodyPr>
          <a:lstStyle/>
          <a:p>
            <a:pPr marL="0" marR="0" lvl="0" indent="457200" algn="l" rtl="0">
              <a:lnSpc>
                <a:spcPct val="107000"/>
              </a:lnSpc>
              <a:spcBef>
                <a:spcPts val="0"/>
              </a:spcBef>
              <a:spcAft>
                <a:spcPts val="0"/>
              </a:spcAft>
              <a:buNone/>
            </a:pPr>
            <a:r>
              <a:rPr lang="en-IN" sz="2500">
                <a:solidFill>
                  <a:srgbClr val="000000"/>
                </a:solidFill>
                <a:latin typeface="Times New Roman"/>
                <a:ea typeface="Times New Roman"/>
                <a:cs typeface="Times New Roman"/>
                <a:sym typeface="Times New Roman"/>
              </a:rPr>
              <a:t>IF CoronaSymp is TRUE </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PRINT "Get yourself Tested ASAP!”</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ELSE </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PRINT "Keep wearing a Mask and maintain Social Distancing!" </a:t>
            </a:r>
            <a:endParaRPr sz="2500"/>
          </a:p>
          <a:p>
            <a:pPr marL="0" marR="0" lvl="0" indent="457200" algn="l" rtl="0">
              <a:lnSpc>
                <a:spcPct val="107000"/>
              </a:lnSpc>
              <a:spcBef>
                <a:spcPts val="2400"/>
              </a:spcBef>
              <a:spcAft>
                <a:spcPts val="0"/>
              </a:spcAft>
              <a:buNone/>
            </a:pPr>
            <a:r>
              <a:rPr lang="en-IN" sz="2500">
                <a:solidFill>
                  <a:srgbClr val="000000"/>
                </a:solidFill>
                <a:latin typeface="Times New Roman"/>
                <a:ea typeface="Times New Roman"/>
                <a:cs typeface="Times New Roman"/>
                <a:sym typeface="Times New Roman"/>
              </a:rPr>
              <a:t>END</a:t>
            </a:r>
            <a:endParaRPr sz="2500"/>
          </a:p>
          <a:p>
            <a:pPr marL="0" marR="0" lvl="0" indent="0" algn="l" rtl="0">
              <a:spcBef>
                <a:spcPts val="1200"/>
              </a:spcBef>
              <a:spcAft>
                <a:spcPts val="0"/>
              </a:spcAft>
              <a:buNone/>
            </a:pP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19">
                                            <p:txEl>
                                              <p:pRg st="0" end="0"/>
                                            </p:txEl>
                                          </p:spTgt>
                                        </p:tgtEl>
                                        <p:attrNameLst>
                                          <p:attrName>style.visibility</p:attrName>
                                        </p:attrNameLst>
                                      </p:cBhvr>
                                      <p:to>
                                        <p:strVal val="visible"/>
                                      </p:to>
                                    </p:set>
                                    <p:anim calcmode="lin" valueType="num">
                                      <p:cBhvr additive="base">
                                        <p:cTn id="7" dur="500"/>
                                        <p:tgtEl>
                                          <p:spTgt spid="61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619">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19">
                                            <p:txEl>
                                              <p:pRg st="1" end="1"/>
                                            </p:txEl>
                                          </p:spTgt>
                                        </p:tgtEl>
                                        <p:attrNameLst>
                                          <p:attrName>style.visibility</p:attrName>
                                        </p:attrNameLst>
                                      </p:cBhvr>
                                      <p:to>
                                        <p:strVal val="visible"/>
                                      </p:to>
                                    </p:set>
                                    <p:anim calcmode="lin" valueType="num">
                                      <p:cBhvr additive="base">
                                        <p:cTn id="11" dur="500"/>
                                        <p:tgtEl>
                                          <p:spTgt spid="619">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619">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19">
                                            <p:txEl>
                                              <p:pRg st="2" end="2"/>
                                            </p:txEl>
                                          </p:spTgt>
                                        </p:tgtEl>
                                        <p:attrNameLst>
                                          <p:attrName>style.visibility</p:attrName>
                                        </p:attrNameLst>
                                      </p:cBhvr>
                                      <p:to>
                                        <p:strVal val="visible"/>
                                      </p:to>
                                    </p:set>
                                    <p:anim calcmode="lin" valueType="num">
                                      <p:cBhvr additive="base">
                                        <p:cTn id="15" dur="500"/>
                                        <p:tgtEl>
                                          <p:spTgt spid="619">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619">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19">
                                            <p:txEl>
                                              <p:pRg st="3" end="3"/>
                                            </p:txEl>
                                          </p:spTgt>
                                        </p:tgtEl>
                                        <p:attrNameLst>
                                          <p:attrName>style.visibility</p:attrName>
                                        </p:attrNameLst>
                                      </p:cBhvr>
                                      <p:to>
                                        <p:strVal val="visible"/>
                                      </p:to>
                                    </p:set>
                                    <p:anim calcmode="lin" valueType="num">
                                      <p:cBhvr additive="base">
                                        <p:cTn id="19" dur="500"/>
                                        <p:tgtEl>
                                          <p:spTgt spid="619">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619">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19">
                                            <p:txEl>
                                              <p:pRg st="4" end="4"/>
                                            </p:txEl>
                                          </p:spTgt>
                                        </p:tgtEl>
                                        <p:attrNameLst>
                                          <p:attrName>style.visibility</p:attrName>
                                        </p:attrNameLst>
                                      </p:cBhvr>
                                      <p:to>
                                        <p:strVal val="visible"/>
                                      </p:to>
                                    </p:set>
                                    <p:anim calcmode="lin" valueType="num">
                                      <p:cBhvr additive="base">
                                        <p:cTn id="23" dur="500"/>
                                        <p:tgtEl>
                                          <p:spTgt spid="619">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619">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19">
                                            <p:txEl>
                                              <p:pRg st="5" end="5"/>
                                            </p:txEl>
                                          </p:spTgt>
                                        </p:tgtEl>
                                        <p:attrNameLst>
                                          <p:attrName>style.visibility</p:attrName>
                                        </p:attrNameLst>
                                      </p:cBhvr>
                                      <p:to>
                                        <p:strVal val="visible"/>
                                      </p:to>
                                    </p:set>
                                    <p:anim calcmode="lin" valueType="num">
                                      <p:cBhvr additive="base">
                                        <p:cTn id="27" dur="500"/>
                                        <p:tgtEl>
                                          <p:spTgt spid="619">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619">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6"/>
          <p:cNvSpPr txBox="1"/>
          <p:nvPr/>
        </p:nvSpPr>
        <p:spPr>
          <a:xfrm>
            <a:off x="2590800" y="2644168"/>
            <a:ext cx="70104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9600">
                <a:solidFill>
                  <a:schemeClr val="dk1"/>
                </a:solidFill>
                <a:latin typeface="Century Gothic"/>
                <a:ea typeface="Century Gothic"/>
                <a:cs typeface="Century Gothic"/>
                <a:sym typeface="Century Gothic"/>
              </a:rPr>
              <a:t>Thank You</a:t>
            </a:r>
            <a:endParaRPr sz="96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949960" y="2346960"/>
            <a:ext cx="10657840" cy="23083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i="1">
                <a:solidFill>
                  <a:srgbClr val="000000"/>
                </a:solidFill>
                <a:latin typeface="Times New Roman"/>
                <a:ea typeface="Times New Roman"/>
                <a:cs typeface="Times New Roman"/>
                <a:sym typeface="Times New Roman"/>
              </a:rPr>
              <a:t>The Abstract for our program includes the functions it performs as well as how it can be improved in the future in order to serve a larger purpose.</a:t>
            </a:r>
            <a:endParaRPr sz="36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 calcmode="lin" valueType="num">
                                      <p:cBhvr additive="base">
                                        <p:cTn id="7" dur="500"/>
                                        <p:tgtEl>
                                          <p:spTgt spid="207">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07">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07">
                                            <p:txEl>
                                              <p:pRg st="1" end="1"/>
                                            </p:txEl>
                                          </p:spTgt>
                                        </p:tgtEl>
                                        <p:attrNameLst>
                                          <p:attrName>style.visibility</p:attrName>
                                        </p:attrNameLst>
                                      </p:cBhvr>
                                      <p:to>
                                        <p:strVal val="visible"/>
                                      </p:to>
                                    </p:set>
                                    <p:anim calcmode="lin" valueType="num">
                                      <p:cBhvr additive="base">
                                        <p:cTn id="11" dur="500"/>
                                        <p:tgtEl>
                                          <p:spTgt spid="207">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207">
                                            <p:txEl>
                                              <p:pRg st="1" end="1"/>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p:nvPr/>
        </p:nvSpPr>
        <p:spPr>
          <a:xfrm>
            <a:off x="608400" y="1738500"/>
            <a:ext cx="10975200" cy="33810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IN" sz="2500">
                <a:solidFill>
                  <a:schemeClr val="dk1"/>
                </a:solidFill>
                <a:latin typeface="Times New Roman"/>
                <a:ea typeface="Times New Roman"/>
                <a:cs typeface="Times New Roman"/>
                <a:sym typeface="Times New Roman"/>
              </a:rPr>
              <a:t>“To keep the body in good health is a duty otherwise we shall not be able to keep our mind strong and clear.”- Buddha.</a:t>
            </a:r>
            <a:endParaRPr sz="2500"/>
          </a:p>
          <a:p>
            <a:pPr marL="0" marR="0" lvl="0" indent="0" algn="ctr" rtl="0">
              <a:lnSpc>
                <a:spcPct val="150000"/>
              </a:lnSpc>
              <a:spcBef>
                <a:spcPts val="2400"/>
              </a:spcBef>
              <a:spcAft>
                <a:spcPts val="0"/>
              </a:spcAft>
              <a:buNone/>
            </a:pPr>
            <a:r>
              <a:rPr lang="en-IN" sz="2500">
                <a:solidFill>
                  <a:schemeClr val="dk1"/>
                </a:solidFill>
                <a:latin typeface="Times New Roman"/>
                <a:ea typeface="Times New Roman"/>
                <a:cs typeface="Times New Roman"/>
                <a:sym typeface="Times New Roman"/>
              </a:rPr>
              <a:t>Keeping this saying in mind which was given by Lord Buddha himself, our topic – ‘Health Tracker’ focuses on one of the most essential things in our life – </a:t>
            </a:r>
            <a:r>
              <a:rPr lang="en-IN" sz="2500" u="sng">
                <a:solidFill>
                  <a:schemeClr val="dk1"/>
                </a:solidFill>
                <a:latin typeface="Times New Roman"/>
                <a:ea typeface="Times New Roman"/>
                <a:cs typeface="Times New Roman"/>
                <a:sym typeface="Times New Roman"/>
              </a:rPr>
              <a:t>health</a:t>
            </a:r>
            <a:r>
              <a:rPr lang="en-IN" sz="2500">
                <a:solidFill>
                  <a:schemeClr val="dk1"/>
                </a:solidFill>
                <a:latin typeface="Times New Roman"/>
                <a:ea typeface="Times New Roman"/>
                <a:cs typeface="Times New Roman"/>
                <a:sym typeface="Times New Roman"/>
              </a:rPr>
              <a:t>. </a:t>
            </a:r>
            <a:endParaRPr sz="2500">
              <a:solidFill>
                <a:schemeClr val="dk1"/>
              </a:solidFill>
              <a:latin typeface="Times New Roman"/>
              <a:ea typeface="Times New Roman"/>
              <a:cs typeface="Times New Roman"/>
              <a:sym typeface="Times New Roman"/>
            </a:endParaRPr>
          </a:p>
          <a:p>
            <a:pPr marL="0" marR="0" lvl="0" indent="0" algn="ctr" rtl="0">
              <a:lnSpc>
                <a:spcPct val="150000"/>
              </a:lnSpc>
              <a:spcBef>
                <a:spcPts val="2400"/>
              </a:spcBef>
              <a:spcAft>
                <a:spcPts val="0"/>
              </a:spcAft>
              <a:buNone/>
            </a:pPr>
            <a:r>
              <a:rPr lang="en-IN" sz="2500">
                <a:solidFill>
                  <a:schemeClr val="dk1"/>
                </a:solidFill>
                <a:latin typeface="Times New Roman"/>
                <a:ea typeface="Times New Roman"/>
                <a:cs typeface="Times New Roman"/>
                <a:sym typeface="Times New Roman"/>
              </a:rPr>
              <a:t>Health is the key to both happiness and success in our life.</a:t>
            </a:r>
            <a:endParaRPr sz="2500"/>
          </a:p>
          <a:p>
            <a:pPr marL="0" marR="0" lvl="0" indent="0" algn="ctr" rtl="0">
              <a:lnSpc>
                <a:spcPct val="150000"/>
              </a:lnSpc>
              <a:spcBef>
                <a:spcPts val="1200"/>
              </a:spcBef>
              <a:spcAft>
                <a:spcPts val="0"/>
              </a:spcAft>
              <a:buNone/>
            </a:pPr>
            <a:endParaRPr sz="25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anim calcmode="lin" valueType="num">
                                      <p:cBhvr additive="base">
                                        <p:cTn id="7" dur="500"/>
                                        <p:tgtEl>
                                          <p:spTgt spid="212">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12">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anim calcmode="lin" valueType="num">
                                      <p:cBhvr additive="base">
                                        <p:cTn id="11" dur="500"/>
                                        <p:tgtEl>
                                          <p:spTgt spid="212">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212">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anim calcmode="lin" valueType="num">
                                      <p:cBhvr additive="base">
                                        <p:cTn id="15" dur="500"/>
                                        <p:tgtEl>
                                          <p:spTgt spid="212">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212">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anim calcmode="lin" valueType="num">
                                      <p:cBhvr additive="base">
                                        <p:cTn id="19" dur="500"/>
                                        <p:tgtEl>
                                          <p:spTgt spid="212">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212">
                                            <p:txEl>
                                              <p:pRg st="3" end="3"/>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p:nvPr/>
        </p:nvSpPr>
        <p:spPr>
          <a:xfrm>
            <a:off x="411000" y="1777800"/>
            <a:ext cx="11370000" cy="3302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IN" sz="2500">
                <a:solidFill>
                  <a:schemeClr val="dk1"/>
                </a:solidFill>
                <a:latin typeface="Times New Roman"/>
                <a:ea typeface="Times New Roman"/>
                <a:cs typeface="Times New Roman"/>
                <a:sym typeface="Times New Roman"/>
              </a:rPr>
              <a:t>Now, there are various methods and measures to ensure good health. One of the factors which inform us whether a person is healthy or not is his/her </a:t>
            </a:r>
            <a:r>
              <a:rPr lang="en-IN" sz="2500" u="sng">
                <a:solidFill>
                  <a:schemeClr val="dk1"/>
                </a:solidFill>
                <a:latin typeface="Times New Roman"/>
                <a:ea typeface="Times New Roman"/>
                <a:cs typeface="Times New Roman"/>
                <a:sym typeface="Times New Roman"/>
              </a:rPr>
              <a:t>BODY MASS INDEX (BMI).</a:t>
            </a:r>
            <a:r>
              <a:rPr lang="en-IN" sz="2500">
                <a:solidFill>
                  <a:schemeClr val="dk1"/>
                </a:solidFill>
                <a:latin typeface="Times New Roman"/>
                <a:ea typeface="Times New Roman"/>
                <a:cs typeface="Times New Roman"/>
                <a:sym typeface="Times New Roman"/>
              </a:rPr>
              <a:t> </a:t>
            </a:r>
            <a:endParaRPr sz="2500">
              <a:solidFill>
                <a:schemeClr val="dk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None/>
            </a:pPr>
            <a:r>
              <a:rPr lang="en-IN" sz="2500">
                <a:solidFill>
                  <a:schemeClr val="dk1"/>
                </a:solidFill>
                <a:latin typeface="Times New Roman"/>
                <a:ea typeface="Times New Roman"/>
                <a:cs typeface="Times New Roman"/>
                <a:sym typeface="Times New Roman"/>
              </a:rPr>
              <a:t>BMI is a person’s weight in kilograms divided by the square of his/her height in meters. It was basically designed to be used as a simple means of classifying average sedentary populations, with an average body composition. </a:t>
            </a: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 calcmode="lin" valueType="num">
                                      <p:cBhvr additive="base">
                                        <p:cTn id="7" dur="500"/>
                                        <p:tgtEl>
                                          <p:spTgt spid="217">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17">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17">
                                            <p:txEl>
                                              <p:pRg st="1" end="1"/>
                                            </p:txEl>
                                          </p:spTgt>
                                        </p:tgtEl>
                                        <p:attrNameLst>
                                          <p:attrName>style.visibility</p:attrName>
                                        </p:attrNameLst>
                                      </p:cBhvr>
                                      <p:to>
                                        <p:strVal val="visible"/>
                                      </p:to>
                                    </p:set>
                                    <p:anim calcmode="lin" valueType="num">
                                      <p:cBhvr additive="base">
                                        <p:cTn id="11" dur="500"/>
                                        <p:tgtEl>
                                          <p:spTgt spid="217">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217">
                                            <p:txEl>
                                              <p:pRg st="1" end="1"/>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p:nvPr/>
        </p:nvSpPr>
        <p:spPr>
          <a:xfrm>
            <a:off x="1264050" y="1444650"/>
            <a:ext cx="9663900" cy="396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500">
                <a:solidFill>
                  <a:schemeClr val="dk1"/>
                </a:solidFill>
                <a:latin typeface="Times New Roman"/>
                <a:ea typeface="Times New Roman"/>
                <a:cs typeface="Times New Roman"/>
                <a:sym typeface="Times New Roman"/>
              </a:rPr>
              <a:t>Depending upon the BMI of a person, he/she is classified as:</a:t>
            </a:r>
            <a:endParaRPr sz="2500">
              <a:solidFill>
                <a:schemeClr val="dk1"/>
              </a:solidFill>
              <a:latin typeface="Times New Roman"/>
              <a:ea typeface="Times New Roman"/>
              <a:cs typeface="Times New Roman"/>
              <a:sym typeface="Times New Roman"/>
            </a:endParaRPr>
          </a:p>
          <a:p>
            <a:pPr marL="571500" marR="0" lvl="0" indent="-501650" algn="ctr" rtl="0">
              <a:spcBef>
                <a:spcPts val="240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Severely underweight – If BMI is less than 16.5 kg/m</a:t>
            </a:r>
            <a:r>
              <a:rPr lang="en-IN" sz="2500" baseline="30000">
                <a:solidFill>
                  <a:schemeClr val="dk1"/>
                </a:solidFill>
                <a:latin typeface="Times New Roman"/>
                <a:ea typeface="Times New Roman"/>
                <a:cs typeface="Times New Roman"/>
                <a:sym typeface="Times New Roman"/>
              </a:rPr>
              <a:t>2</a:t>
            </a:r>
            <a:r>
              <a:rPr lang="en-IN"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marL="571500" marR="0" lvl="0" indent="-501650" algn="ctr" rtl="0">
              <a:spcBef>
                <a:spcPts val="240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Underweight – If BMI is less than 18.5 kg/m</a:t>
            </a:r>
            <a:r>
              <a:rPr lang="en-IN" sz="2500" baseline="30000">
                <a:solidFill>
                  <a:schemeClr val="dk1"/>
                </a:solidFill>
                <a:latin typeface="Times New Roman"/>
                <a:ea typeface="Times New Roman"/>
                <a:cs typeface="Times New Roman"/>
                <a:sym typeface="Times New Roman"/>
              </a:rPr>
              <a:t>2</a:t>
            </a:r>
            <a:r>
              <a:rPr lang="en-IN"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marL="571500" marR="0" lvl="0" indent="-501650" algn="ctr" rtl="0">
              <a:spcBef>
                <a:spcPts val="240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Normal Weight – If BMI is greater than or equal to 18.5 – 24.9 kg/m</a:t>
            </a:r>
            <a:r>
              <a:rPr lang="en-IN" sz="2500" baseline="30000">
                <a:solidFill>
                  <a:schemeClr val="dk1"/>
                </a:solidFill>
                <a:latin typeface="Times New Roman"/>
                <a:ea typeface="Times New Roman"/>
                <a:cs typeface="Times New Roman"/>
                <a:sym typeface="Times New Roman"/>
              </a:rPr>
              <a:t>2</a:t>
            </a:r>
            <a:r>
              <a:rPr lang="en-IN"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marL="571500" marR="0" lvl="0" indent="-501650" algn="ctr" rtl="0">
              <a:spcBef>
                <a:spcPts val="240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Overweight – If BMI is greater than or equal to 25 – 29.9 kg/m</a:t>
            </a:r>
            <a:r>
              <a:rPr lang="en-IN" sz="2500" baseline="30000">
                <a:solidFill>
                  <a:schemeClr val="dk1"/>
                </a:solidFill>
                <a:latin typeface="Times New Roman"/>
                <a:ea typeface="Times New Roman"/>
                <a:cs typeface="Times New Roman"/>
                <a:sym typeface="Times New Roman"/>
              </a:rPr>
              <a:t>2</a:t>
            </a:r>
            <a:r>
              <a:rPr lang="en-IN"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marL="571500" marR="0" lvl="0" indent="-501650" algn="ctr" rtl="0">
              <a:spcBef>
                <a:spcPts val="240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Obesity – If BMI is greater than or equal to 30 kg/m</a:t>
            </a:r>
            <a:r>
              <a:rPr lang="en-IN" sz="2500" baseline="30000">
                <a:solidFill>
                  <a:schemeClr val="dk1"/>
                </a:solidFill>
                <a:latin typeface="Times New Roman"/>
                <a:ea typeface="Times New Roman"/>
                <a:cs typeface="Times New Roman"/>
                <a:sym typeface="Times New Roman"/>
              </a:rPr>
              <a:t>2</a:t>
            </a:r>
            <a:r>
              <a:rPr lang="en-IN" sz="2500">
                <a:solidFill>
                  <a:schemeClr val="dk1"/>
                </a:solidFill>
                <a:latin typeface="Times New Roman"/>
                <a:ea typeface="Times New Roman"/>
                <a:cs typeface="Times New Roman"/>
                <a:sym typeface="Times New Roman"/>
              </a:rPr>
              <a:t>.</a:t>
            </a:r>
            <a:endParaRPr sz="2500"/>
          </a:p>
          <a:p>
            <a:pPr marL="0" marR="0" lvl="0" indent="0" algn="ctr" rtl="0">
              <a:spcBef>
                <a:spcPts val="1200"/>
              </a:spcBef>
              <a:spcAft>
                <a:spcPts val="0"/>
              </a:spcAft>
              <a:buNone/>
            </a:pP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 calcmode="lin" valueType="num">
                                      <p:cBhvr additive="base">
                                        <p:cTn id="7" dur="500"/>
                                        <p:tgtEl>
                                          <p:spTgt spid="222">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22">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22">
                                            <p:txEl>
                                              <p:pRg st="1" end="1"/>
                                            </p:txEl>
                                          </p:spTgt>
                                        </p:tgtEl>
                                        <p:attrNameLst>
                                          <p:attrName>style.visibility</p:attrName>
                                        </p:attrNameLst>
                                      </p:cBhvr>
                                      <p:to>
                                        <p:strVal val="visible"/>
                                      </p:to>
                                    </p:set>
                                    <p:anim calcmode="lin" valueType="num">
                                      <p:cBhvr additive="base">
                                        <p:cTn id="11" dur="500"/>
                                        <p:tgtEl>
                                          <p:spTgt spid="222">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222">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22">
                                            <p:txEl>
                                              <p:pRg st="2" end="2"/>
                                            </p:txEl>
                                          </p:spTgt>
                                        </p:tgtEl>
                                        <p:attrNameLst>
                                          <p:attrName>style.visibility</p:attrName>
                                        </p:attrNameLst>
                                      </p:cBhvr>
                                      <p:to>
                                        <p:strVal val="visible"/>
                                      </p:to>
                                    </p:set>
                                    <p:anim calcmode="lin" valueType="num">
                                      <p:cBhvr additive="base">
                                        <p:cTn id="15" dur="500"/>
                                        <p:tgtEl>
                                          <p:spTgt spid="222">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222">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22">
                                            <p:txEl>
                                              <p:pRg st="3" end="3"/>
                                            </p:txEl>
                                          </p:spTgt>
                                        </p:tgtEl>
                                        <p:attrNameLst>
                                          <p:attrName>style.visibility</p:attrName>
                                        </p:attrNameLst>
                                      </p:cBhvr>
                                      <p:to>
                                        <p:strVal val="visible"/>
                                      </p:to>
                                    </p:set>
                                    <p:anim calcmode="lin" valueType="num">
                                      <p:cBhvr additive="base">
                                        <p:cTn id="19" dur="500"/>
                                        <p:tgtEl>
                                          <p:spTgt spid="222">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222">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22">
                                            <p:txEl>
                                              <p:pRg st="4" end="4"/>
                                            </p:txEl>
                                          </p:spTgt>
                                        </p:tgtEl>
                                        <p:attrNameLst>
                                          <p:attrName>style.visibility</p:attrName>
                                        </p:attrNameLst>
                                      </p:cBhvr>
                                      <p:to>
                                        <p:strVal val="visible"/>
                                      </p:to>
                                    </p:set>
                                    <p:anim calcmode="lin" valueType="num">
                                      <p:cBhvr additive="base">
                                        <p:cTn id="23" dur="500"/>
                                        <p:tgtEl>
                                          <p:spTgt spid="222">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222">
                                            <p:txEl>
                                              <p:pRg st="4" end="4"/>
                                            </p:txEl>
                                          </p:spTgt>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22">
                                            <p:txEl>
                                              <p:pRg st="5" end="5"/>
                                            </p:txEl>
                                          </p:spTgt>
                                        </p:tgtEl>
                                        <p:attrNameLst>
                                          <p:attrName>style.visibility</p:attrName>
                                        </p:attrNameLst>
                                      </p:cBhvr>
                                      <p:to>
                                        <p:strVal val="visible"/>
                                      </p:to>
                                    </p:set>
                                    <p:anim calcmode="lin" valueType="num">
                                      <p:cBhvr additive="base">
                                        <p:cTn id="27" dur="500"/>
                                        <p:tgtEl>
                                          <p:spTgt spid="222">
                                            <p:txEl>
                                              <p:pRg st="5" end="5"/>
                                            </p:txEl>
                                          </p:spTgt>
                                        </p:tgtEl>
                                        <p:attrNameLst>
                                          <p:attrName>ppt_w</p:attrName>
                                        </p:attrNameLst>
                                      </p:cBhvr>
                                      <p:tavLst>
                                        <p:tav tm="0">
                                          <p:val>
                                            <p:strVal val="0"/>
                                          </p:val>
                                        </p:tav>
                                        <p:tav tm="100000">
                                          <p:val>
                                            <p:strVal val="#ppt_w"/>
                                          </p:val>
                                        </p:tav>
                                      </p:tavLst>
                                    </p:anim>
                                    <p:anim calcmode="lin" valueType="num">
                                      <p:cBhvr additive="base">
                                        <p:cTn id="28" dur="500"/>
                                        <p:tgtEl>
                                          <p:spTgt spid="222">
                                            <p:txEl>
                                              <p:pRg st="5" end="5"/>
                                            </p:txEl>
                                          </p:spTgt>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22">
                                            <p:txEl>
                                              <p:pRg st="6" end="6"/>
                                            </p:txEl>
                                          </p:spTgt>
                                        </p:tgtEl>
                                        <p:attrNameLst>
                                          <p:attrName>style.visibility</p:attrName>
                                        </p:attrNameLst>
                                      </p:cBhvr>
                                      <p:to>
                                        <p:strVal val="visible"/>
                                      </p:to>
                                    </p:set>
                                    <p:anim calcmode="lin" valueType="num">
                                      <p:cBhvr additive="base">
                                        <p:cTn id="31" dur="500"/>
                                        <p:tgtEl>
                                          <p:spTgt spid="222">
                                            <p:txEl>
                                              <p:pRg st="6" end="6"/>
                                            </p:txEl>
                                          </p:spTgt>
                                        </p:tgtEl>
                                        <p:attrNameLst>
                                          <p:attrName>ppt_w</p:attrName>
                                        </p:attrNameLst>
                                      </p:cBhvr>
                                      <p:tavLst>
                                        <p:tav tm="0">
                                          <p:val>
                                            <p:strVal val="0"/>
                                          </p:val>
                                        </p:tav>
                                        <p:tav tm="100000">
                                          <p:val>
                                            <p:strVal val="#ppt_w"/>
                                          </p:val>
                                        </p:tav>
                                      </p:tavLst>
                                    </p:anim>
                                    <p:anim calcmode="lin" valueType="num">
                                      <p:cBhvr additive="base">
                                        <p:cTn id="32" dur="500"/>
                                        <p:tgtEl>
                                          <p:spTgt spid="222">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p:nvPr/>
        </p:nvSpPr>
        <p:spPr>
          <a:xfrm>
            <a:off x="621450" y="1551600"/>
            <a:ext cx="10949100" cy="375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500">
                <a:solidFill>
                  <a:schemeClr val="dk1"/>
                </a:solidFill>
                <a:latin typeface="Times New Roman"/>
                <a:ea typeface="Times New Roman"/>
                <a:cs typeface="Times New Roman"/>
                <a:sym typeface="Times New Roman"/>
              </a:rPr>
              <a:t>Also, there are several diseases associated with the different BMI ranges. These diseases may necessarily not be present but there is a possibility for these diseases to be present.</a:t>
            </a:r>
            <a:endParaRPr sz="2500"/>
          </a:p>
          <a:p>
            <a:pPr marL="0" marR="0" lvl="0" indent="0" algn="ctr" rtl="0">
              <a:spcBef>
                <a:spcPts val="2400"/>
              </a:spcBef>
              <a:spcAft>
                <a:spcPts val="0"/>
              </a:spcAft>
              <a:buNone/>
            </a:pPr>
            <a:r>
              <a:rPr lang="en-IN" sz="2500">
                <a:solidFill>
                  <a:schemeClr val="dk1"/>
                </a:solidFill>
                <a:latin typeface="Times New Roman"/>
                <a:ea typeface="Times New Roman"/>
                <a:cs typeface="Times New Roman"/>
                <a:sym typeface="Times New Roman"/>
              </a:rPr>
              <a:t>Some of these diseases are:</a:t>
            </a:r>
            <a:endParaRPr sz="2500">
              <a:solidFill>
                <a:schemeClr val="dk1"/>
              </a:solidFill>
              <a:latin typeface="Times New Roman"/>
              <a:ea typeface="Times New Roman"/>
              <a:cs typeface="Times New Roman"/>
              <a:sym typeface="Times New Roman"/>
            </a:endParaRPr>
          </a:p>
          <a:p>
            <a:pPr marL="857250" marR="0" lvl="0" indent="-787400" algn="ctr" rtl="0">
              <a:spcBef>
                <a:spcPts val="2400"/>
              </a:spcBef>
              <a:spcAft>
                <a:spcPts val="0"/>
              </a:spcAft>
              <a:buClr>
                <a:schemeClr val="dk1"/>
              </a:buClr>
              <a:buSzPts val="2500"/>
              <a:buFont typeface="Century Gothic"/>
              <a:buAutoNum type="romanLcPeriod"/>
            </a:pPr>
            <a:r>
              <a:rPr lang="en-IN" sz="2500">
                <a:solidFill>
                  <a:schemeClr val="dk1"/>
                </a:solidFill>
                <a:latin typeface="Times New Roman"/>
                <a:ea typeface="Times New Roman"/>
                <a:cs typeface="Times New Roman"/>
                <a:sym typeface="Times New Roman"/>
              </a:rPr>
              <a:t>Underweight – Malnutrition, osteoporosis, etc.</a:t>
            </a:r>
            <a:endParaRPr sz="2500">
              <a:solidFill>
                <a:schemeClr val="dk1"/>
              </a:solidFill>
              <a:latin typeface="Times New Roman"/>
              <a:ea typeface="Times New Roman"/>
              <a:cs typeface="Times New Roman"/>
              <a:sym typeface="Times New Roman"/>
            </a:endParaRPr>
          </a:p>
          <a:p>
            <a:pPr marL="857250" marR="0" lvl="0" indent="-787400" algn="ctr" rtl="0">
              <a:spcBef>
                <a:spcPts val="2400"/>
              </a:spcBef>
              <a:spcAft>
                <a:spcPts val="0"/>
              </a:spcAft>
              <a:buClr>
                <a:schemeClr val="dk1"/>
              </a:buClr>
              <a:buSzPts val="2500"/>
              <a:buFont typeface="Century Gothic"/>
              <a:buAutoNum type="romanLcPeriod"/>
            </a:pPr>
            <a:r>
              <a:rPr lang="en-IN" sz="2500">
                <a:solidFill>
                  <a:schemeClr val="dk1"/>
                </a:solidFill>
                <a:latin typeface="Times New Roman"/>
                <a:ea typeface="Times New Roman"/>
                <a:cs typeface="Times New Roman"/>
                <a:sym typeface="Times New Roman"/>
              </a:rPr>
              <a:t>Overweight/Obesity – Back pain, diabetes, gout, asthma, etc.</a:t>
            </a:r>
            <a:endParaRPr sz="2500"/>
          </a:p>
          <a:p>
            <a:pPr marL="0" marR="0" lvl="0" indent="0" algn="ctr" rtl="0">
              <a:spcBef>
                <a:spcPts val="2400"/>
              </a:spcBef>
              <a:spcAft>
                <a:spcPts val="0"/>
              </a:spcAft>
              <a:buNone/>
            </a:pPr>
            <a:r>
              <a:rPr lang="en-IN" sz="2500">
                <a:solidFill>
                  <a:schemeClr val="dk1"/>
                </a:solidFill>
                <a:latin typeface="Times New Roman"/>
                <a:ea typeface="Times New Roman"/>
                <a:cs typeface="Times New Roman"/>
                <a:sym typeface="Times New Roman"/>
              </a:rPr>
              <a:t>In order to remain healthy, we need to have a balance of everything. One must have a proper diet as well as a proper fitness regime.</a:t>
            </a: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anim calcmode="lin" valueType="num">
                                      <p:cBhvr additive="base">
                                        <p:cTn id="7" dur="500"/>
                                        <p:tgtEl>
                                          <p:spTgt spid="227">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27">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27">
                                            <p:txEl>
                                              <p:pRg st="1" end="1"/>
                                            </p:txEl>
                                          </p:spTgt>
                                        </p:tgtEl>
                                        <p:attrNameLst>
                                          <p:attrName>style.visibility</p:attrName>
                                        </p:attrNameLst>
                                      </p:cBhvr>
                                      <p:to>
                                        <p:strVal val="visible"/>
                                      </p:to>
                                    </p:set>
                                    <p:anim calcmode="lin" valueType="num">
                                      <p:cBhvr additive="base">
                                        <p:cTn id="11" dur="500"/>
                                        <p:tgtEl>
                                          <p:spTgt spid="227">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227">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27">
                                            <p:txEl>
                                              <p:pRg st="2" end="2"/>
                                            </p:txEl>
                                          </p:spTgt>
                                        </p:tgtEl>
                                        <p:attrNameLst>
                                          <p:attrName>style.visibility</p:attrName>
                                        </p:attrNameLst>
                                      </p:cBhvr>
                                      <p:to>
                                        <p:strVal val="visible"/>
                                      </p:to>
                                    </p:set>
                                    <p:anim calcmode="lin" valueType="num">
                                      <p:cBhvr additive="base">
                                        <p:cTn id="15" dur="500"/>
                                        <p:tgtEl>
                                          <p:spTgt spid="227">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227">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27">
                                            <p:txEl>
                                              <p:pRg st="3" end="3"/>
                                            </p:txEl>
                                          </p:spTgt>
                                        </p:tgtEl>
                                        <p:attrNameLst>
                                          <p:attrName>style.visibility</p:attrName>
                                        </p:attrNameLst>
                                      </p:cBhvr>
                                      <p:to>
                                        <p:strVal val="visible"/>
                                      </p:to>
                                    </p:set>
                                    <p:anim calcmode="lin" valueType="num">
                                      <p:cBhvr additive="base">
                                        <p:cTn id="19" dur="500"/>
                                        <p:tgtEl>
                                          <p:spTgt spid="227">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227">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27">
                                            <p:txEl>
                                              <p:pRg st="4" end="4"/>
                                            </p:txEl>
                                          </p:spTgt>
                                        </p:tgtEl>
                                        <p:attrNameLst>
                                          <p:attrName>style.visibility</p:attrName>
                                        </p:attrNameLst>
                                      </p:cBhvr>
                                      <p:to>
                                        <p:strVal val="visible"/>
                                      </p:to>
                                    </p:set>
                                    <p:anim calcmode="lin" valueType="num">
                                      <p:cBhvr additive="base">
                                        <p:cTn id="23" dur="500"/>
                                        <p:tgtEl>
                                          <p:spTgt spid="227">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227">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1811</Words>
  <Application>Microsoft Office PowerPoint</Application>
  <PresentationFormat>Widescreen</PresentationFormat>
  <Paragraphs>208</Paragraphs>
  <Slides>42</Slides>
  <Notes>42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Garamond</vt:lpstr>
      <vt:lpstr>Century Gothic</vt:lpstr>
      <vt:lpstr>Times New Roman</vt:lpstr>
      <vt:lpstr>Arial</vt:lpstr>
      <vt:lpstr>Calibri</vt:lpstr>
      <vt:lpstr>Savon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Roshan Upadhyay</cp:lastModifiedBy>
  <cp:revision>1</cp:revision>
  <dcterms:modified xsi:type="dcterms:W3CDTF">2021-01-27T09:05:30Z</dcterms:modified>
</cp:coreProperties>
</file>