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64" r:id="rId8"/>
    <p:sldId id="265" r:id="rId9"/>
    <p:sldId id="266" r:id="rId10"/>
    <p:sldId id="267" r:id="rId11"/>
    <p:sldId id="268" r:id="rId12"/>
    <p:sldId id="269" r:id="rId13"/>
    <p:sldId id="270" r:id="rId14"/>
    <p:sldId id="259" r:id="rId15"/>
    <p:sldId id="260" r:id="rId16"/>
    <p:sldId id="261" r:id="rId17"/>
    <p:sldId id="263"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404040"/>
    <a:srgbClr val="7030A0"/>
    <a:srgbClr val="00B0F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8415" autoAdjust="0"/>
  </p:normalViewPr>
  <p:slideViewPr>
    <p:cSldViewPr snapToGrid="0" showGuides="1">
      <p:cViewPr varScale="1">
        <p:scale>
          <a:sx n="74" d="100"/>
          <a:sy n="74" d="100"/>
        </p:scale>
        <p:origin x="576" y="54"/>
      </p:cViewPr>
      <p:guideLst>
        <p:guide orient="horz" pos="2160"/>
        <p:guide pos="3840"/>
      </p:guideLst>
    </p:cSldViewPr>
  </p:slideViewPr>
  <p:notesTextViewPr>
    <p:cViewPr>
      <p:scale>
        <a:sx n="1" d="1"/>
        <a:sy n="1" d="1"/>
      </p:scale>
      <p:origin x="0" y="0"/>
    </p:cViewPr>
  </p:notesTextViewPr>
  <p:sorterViewPr>
    <p:cViewPr>
      <p:scale>
        <a:sx n="114" d="100"/>
        <a:sy n="114" d="100"/>
      </p:scale>
      <p:origin x="0" y="-1476"/>
    </p:cViewPr>
  </p:sorterViewPr>
  <p:notesViewPr>
    <p:cSldViewPr snapToGrid="0" showGuides="1">
      <p:cViewPr>
        <p:scale>
          <a:sx n="50" d="100"/>
          <a:sy n="50" d="100"/>
        </p:scale>
        <p:origin x="2640"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US" smtClean="0"/>
              <a:t>1/5/2023</a:t>
            </a:fld>
            <a:endParaRPr lang="en-US" dirty="0"/>
          </a:p>
        </p:txBody>
      </p:sp>
      <p:sp>
        <p:nvSpPr>
          <p:cNvPr id="4" name="Footer Placeholder 3">
            <a:extLst>
              <a:ext uri="{FF2B5EF4-FFF2-40B4-BE49-F238E27FC236}">
                <a16:creationId xmlns="" xmlns:a16="http://schemas.microsoft.com/office/drawing/2014/main"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US" smtClean="0"/>
              <a:t>‹#›</a:t>
            </a:fld>
            <a:endParaRPr lang="en-US"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US" noProof="0" smtClean="0"/>
              <a:t>1/5/2023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US" noProof="0" smtClean="0"/>
              <a:t>‹#›</a:t>
            </a:fld>
            <a:endParaRPr lang="en-US" noProof="0"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a:t>
            </a:fld>
            <a:endParaRPr lang="en-US"/>
          </a:p>
        </p:txBody>
      </p:sp>
    </p:spTree>
    <p:extLst>
      <p:ext uri="{BB962C8B-B14F-4D97-AF65-F5344CB8AC3E}">
        <p14:creationId xmlns:p14="http://schemas.microsoft.com/office/powerpoint/2010/main" val="369923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1/5/2023</a:t>
            </a:fld>
            <a:endParaRPr lang="en-US" noProof="0" dirty="0"/>
          </a:p>
        </p:txBody>
      </p:sp>
      <p:cxnSp>
        <p:nvCxnSpPr>
          <p:cNvPr id="7" name="Straight Connector 6">
            <a:extLst>
              <a:ext uri="{FF2B5EF4-FFF2-40B4-BE49-F238E27FC236}">
                <a16:creationId xmlns=""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Picture Placeholder 13">
            <a:extLst>
              <a:ext uri="{FF2B5EF4-FFF2-40B4-BE49-F238E27FC236}">
                <a16:creationId xmlns=""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smtClean="0"/>
              <a:t>Click icon to add picture</a:t>
            </a:r>
            <a:endParaRPr lang="en-US" noProof="0" dirty="0"/>
          </a:p>
        </p:txBody>
      </p:sp>
      <p:sp>
        <p:nvSpPr>
          <p:cNvPr id="15" name="Oval 14">
            <a:extLst>
              <a:ext uri="{FF2B5EF4-FFF2-40B4-BE49-F238E27FC236}">
                <a16:creationId xmlns=""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994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Text Placeholder 2">
            <a:extLst>
              <a:ext uri="{FF2B5EF4-FFF2-40B4-BE49-F238E27FC236}">
                <a16:creationId xmlns="" xmlns:a16="http://schemas.microsoft.com/office/drawing/2014/main"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 xmlns:a16="http://schemas.microsoft.com/office/drawing/2014/main" id="{FF9B990C-5D9C-4A90-AC73-5889BC9F755C}"/>
              </a:ext>
            </a:extLst>
          </p:cNvPr>
          <p:cNvSpPr>
            <a:spLocks noGrp="1"/>
          </p:cNvSpPr>
          <p:nvPr>
            <p:ph type="title" hasCustomPrompt="1"/>
          </p:nvPr>
        </p:nvSpPr>
        <p:spPr/>
        <p:txBody>
          <a:bodyPr/>
          <a:lstStyle/>
          <a:p>
            <a:r>
              <a:rPr lang="en-US" noProof="0"/>
              <a:t>CLICK TO EDIT MASTER TITLE STYLE</a:t>
            </a:r>
          </a:p>
        </p:txBody>
      </p:sp>
      <p:sp>
        <p:nvSpPr>
          <p:cNvPr id="16" name="Oval 15">
            <a:extLst>
              <a:ext uri="{FF2B5EF4-FFF2-40B4-BE49-F238E27FC236}">
                <a16:creationId xmlns="" xmlns:a16="http://schemas.microsoft.com/office/drawing/2014/main"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 xmlns:a16="http://schemas.microsoft.com/office/drawing/2014/main"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Content Placeholder 3">
            <a:extLst>
              <a:ext uri="{FF2B5EF4-FFF2-40B4-BE49-F238E27FC236}">
                <a16:creationId xmlns="" xmlns:a16="http://schemas.microsoft.com/office/drawing/2014/main" id="{6E22FA8C-3243-4716-A6BD-F37D6058FB43}"/>
              </a:ext>
            </a:extLst>
          </p:cNvPr>
          <p:cNvSpPr>
            <a:spLocks noGrp="1"/>
          </p:cNvSpPr>
          <p:nvPr>
            <p:ph sz="half" idx="2" hasCustomPrompt="1"/>
          </p:nvPr>
        </p:nvSpPr>
        <p:spPr>
          <a:xfrm>
            <a:off x="6347381"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 xmlns:a16="http://schemas.microsoft.com/office/drawing/2014/main" id="{8ABE3FD8-339C-4F75-876F-8347ADE67E94}"/>
              </a:ext>
            </a:extLst>
          </p:cNvPr>
          <p:cNvSpPr>
            <a:spLocks noGrp="1"/>
          </p:cNvSpPr>
          <p:nvPr>
            <p:ph sz="half" idx="1" hasCustomPrompt="1"/>
          </p:nvPr>
        </p:nvSpPr>
        <p:spPr>
          <a:xfrm>
            <a:off x="363416"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Oval 24">
            <a:extLst>
              <a:ext uri="{FF2B5EF4-FFF2-40B4-BE49-F238E27FC236}">
                <a16:creationId xmlns="" xmlns:a16="http://schemas.microsoft.com/office/drawing/2014/main"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 xmlns:a16="http://schemas.microsoft.com/office/drawing/2014/main"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7" name="Text Placeholder 4">
            <a:extLst>
              <a:ext uri="{FF2B5EF4-FFF2-40B4-BE49-F238E27FC236}">
                <a16:creationId xmlns="" xmlns:a16="http://schemas.microsoft.com/office/drawing/2014/main" id="{9F73353B-C50B-4A8A-87CF-657C1EB8940F}"/>
              </a:ext>
            </a:extLst>
          </p:cNvPr>
          <p:cNvSpPr>
            <a:spLocks noGrp="1"/>
          </p:cNvSpPr>
          <p:nvPr>
            <p:ph type="body" sz="quarter" idx="3" hasCustomPrompt="1"/>
          </p:nvPr>
        </p:nvSpPr>
        <p:spPr>
          <a:xfrm>
            <a:off x="6347380" y="1681163"/>
            <a:ext cx="548120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8" name="Content Placeholder 5">
            <a:extLst>
              <a:ext uri="{FF2B5EF4-FFF2-40B4-BE49-F238E27FC236}">
                <a16:creationId xmlns="" xmlns:a16="http://schemas.microsoft.com/office/drawing/2014/main" id="{5EFF7F5E-3221-4390-9B17-D1944365BF12}"/>
              </a:ext>
            </a:extLst>
          </p:cNvPr>
          <p:cNvSpPr>
            <a:spLocks noGrp="1"/>
          </p:cNvSpPr>
          <p:nvPr>
            <p:ph sz="quarter" idx="4" hasCustomPrompt="1"/>
          </p:nvPr>
        </p:nvSpPr>
        <p:spPr>
          <a:xfrm>
            <a:off x="6347379" y="2586215"/>
            <a:ext cx="5481203"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2">
            <a:extLst>
              <a:ext uri="{FF2B5EF4-FFF2-40B4-BE49-F238E27FC236}">
                <a16:creationId xmlns="" xmlns:a16="http://schemas.microsoft.com/office/drawing/2014/main" id="{9506B516-77C1-431B-A8A5-68FA5D4B6D7E}"/>
              </a:ext>
            </a:extLst>
          </p:cNvPr>
          <p:cNvSpPr>
            <a:spLocks noGrp="1"/>
          </p:cNvSpPr>
          <p:nvPr>
            <p:ph type="body" idx="1" hasCustomPrompt="1"/>
          </p:nvPr>
        </p:nvSpPr>
        <p:spPr>
          <a:xfrm>
            <a:off x="363416" y="1681163"/>
            <a:ext cx="54812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30" name="Content Placeholder 3">
            <a:extLst>
              <a:ext uri="{FF2B5EF4-FFF2-40B4-BE49-F238E27FC236}">
                <a16:creationId xmlns="" xmlns:a16="http://schemas.microsoft.com/office/drawing/2014/main" id="{860F1452-CAB9-4154-ADCC-9245E71D0D2C}"/>
              </a:ext>
            </a:extLst>
          </p:cNvPr>
          <p:cNvSpPr>
            <a:spLocks noGrp="1"/>
          </p:cNvSpPr>
          <p:nvPr>
            <p:ph sz="half" idx="2" hasCustomPrompt="1"/>
          </p:nvPr>
        </p:nvSpPr>
        <p:spPr>
          <a:xfrm>
            <a:off x="363416" y="2586215"/>
            <a:ext cx="54812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Oval 30">
            <a:extLst>
              <a:ext uri="{FF2B5EF4-FFF2-40B4-BE49-F238E27FC236}">
                <a16:creationId xmlns="" xmlns:a16="http://schemas.microsoft.com/office/drawing/2014/main"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 xmlns:a16="http://schemas.microsoft.com/office/drawing/2014/main"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6" name="Slide Number Placeholder 5">
            <a:extLst>
              <a:ext uri="{FF2B5EF4-FFF2-40B4-BE49-F238E27FC236}">
                <a16:creationId xmlns=""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Text Placeholder 3">
            <a:extLst>
              <a:ext uri="{FF2B5EF4-FFF2-40B4-BE49-F238E27FC236}">
                <a16:creationId xmlns="" xmlns:a16="http://schemas.microsoft.com/office/drawing/2014/main"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p>
        </p:txBody>
      </p:sp>
      <p:sp>
        <p:nvSpPr>
          <p:cNvPr id="15" name="Picture Placeholder 2">
            <a:extLst>
              <a:ext uri="{FF2B5EF4-FFF2-40B4-BE49-F238E27FC236}">
                <a16:creationId xmlns="" xmlns:a16="http://schemas.microsoft.com/office/drawing/2014/main"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6" name="Group 5">
            <a:extLst>
              <a:ext uri="{FF2B5EF4-FFF2-40B4-BE49-F238E27FC236}">
                <a16:creationId xmlns=""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a:extLst>
              <a:ext uri="{FF2B5EF4-FFF2-40B4-BE49-F238E27FC236}">
                <a16:creationId xmlns=""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0" name="Text Placeholder 3">
            <a:extLst>
              <a:ext uri="{FF2B5EF4-FFF2-40B4-BE49-F238E27FC236}">
                <a16:creationId xmlns="" xmlns:a16="http://schemas.microsoft.com/office/drawing/2014/main" id="{1B247C0B-04BA-4D5C-A41D-AEA60217241B}"/>
              </a:ext>
            </a:extLst>
          </p:cNvPr>
          <p:cNvSpPr>
            <a:spLocks noGrp="1"/>
          </p:cNvSpPr>
          <p:nvPr>
            <p:ph type="body" sz="half" idx="2" hasCustomPrompt="1"/>
          </p:nvPr>
        </p:nvSpPr>
        <p:spPr>
          <a:xfrm>
            <a:off x="363416" y="2057400"/>
            <a:ext cx="3206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1" name="Content Placeholder 2">
            <a:extLst>
              <a:ext uri="{FF2B5EF4-FFF2-40B4-BE49-F238E27FC236}">
                <a16:creationId xmlns="" xmlns:a16="http://schemas.microsoft.com/office/drawing/2014/main" id="{194C619D-34F6-4A29-857A-D76007218728}"/>
              </a:ext>
            </a:extLst>
          </p:cNvPr>
          <p:cNvSpPr>
            <a:spLocks noGrp="1"/>
          </p:cNvSpPr>
          <p:nvPr>
            <p:ph idx="1" hasCustomPrompt="1"/>
          </p:nvPr>
        </p:nvSpPr>
        <p:spPr>
          <a:xfrm>
            <a:off x="3888084" y="246187"/>
            <a:ext cx="7467304"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Oval 12">
            <a:extLst>
              <a:ext uri="{FF2B5EF4-FFF2-40B4-BE49-F238E27FC236}">
                <a16:creationId xmlns="" xmlns:a16="http://schemas.microsoft.com/office/drawing/2014/main"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 xmlns:a16="http://schemas.microsoft.com/office/drawing/2014/main"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4" name="Group 3">
            <a:extLst>
              <a:ext uri="{FF2B5EF4-FFF2-40B4-BE49-F238E27FC236}">
                <a16:creationId xmlns="" xmlns:a16="http://schemas.microsoft.com/office/drawing/2014/main" id="{8DCE8039-0D05-4A75-878A-907B8D44B9E7}"/>
              </a:ext>
            </a:extLst>
          </p:cNvPr>
          <p:cNvGrpSpPr/>
          <p:nvPr userDrawn="1"/>
        </p:nvGrpSpPr>
        <p:grpSpPr>
          <a:xfrm>
            <a:off x="363416" y="421045"/>
            <a:ext cx="748798" cy="134113"/>
            <a:chOff x="4827813" y="2534636"/>
            <a:chExt cx="996651" cy="178504"/>
          </a:xfrm>
        </p:grpSpPr>
        <p:sp>
          <p:nvSpPr>
            <p:cNvPr id="5" name="Oval 4">
              <a:extLst>
                <a:ext uri="{FF2B5EF4-FFF2-40B4-BE49-F238E27FC236}">
                  <a16:creationId xmlns="" xmlns:a16="http://schemas.microsoft.com/office/drawing/2014/main"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 xmlns:a16="http://schemas.microsoft.com/office/drawing/2014/main"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 xmlns:a16="http://schemas.microsoft.com/office/drawing/2014/main"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Oval 7">
              <a:extLst>
                <a:ext uri="{FF2B5EF4-FFF2-40B4-BE49-F238E27FC236}">
                  <a16:creationId xmlns="" xmlns:a16="http://schemas.microsoft.com/office/drawing/2014/main"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C16441-0F1F-453B-BACF-543CEDE2AE72}"/>
              </a:ext>
            </a:extLst>
          </p:cNvPr>
          <p:cNvSpPr>
            <a:spLocks noGrp="1"/>
          </p:cNvSpPr>
          <p:nvPr>
            <p:ph type="title"/>
          </p:nvPr>
        </p:nvSpPr>
        <p:spPr>
          <a:xfrm>
            <a:off x="5908430" y="1046163"/>
            <a:ext cx="5445369" cy="1114784"/>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61EC9302-80D9-4A88-8591-DE2D4BA1F91A}"/>
              </a:ext>
            </a:extLst>
          </p:cNvPr>
          <p:cNvSpPr>
            <a:spLocks noGrp="1"/>
          </p:cNvSpPr>
          <p:nvPr>
            <p:ph idx="1" hasCustomPrompt="1"/>
          </p:nvPr>
        </p:nvSpPr>
        <p:spPr>
          <a:xfrm>
            <a:off x="5908430" y="2506662"/>
            <a:ext cx="5445370"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 xmlns:a16="http://schemas.microsoft.com/office/drawing/2014/main"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cxnSp>
        <p:nvCxnSpPr>
          <p:cNvPr id="11" name="Straight Connector 10">
            <a:extLst>
              <a:ext uri="{FF2B5EF4-FFF2-40B4-BE49-F238E27FC236}">
                <a16:creationId xmlns=""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C16441-0F1F-453B-BACF-543CEDE2AE72}"/>
              </a:ext>
            </a:extLst>
          </p:cNvPr>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61EC9302-80D9-4A88-8591-DE2D4BA1F91A}"/>
              </a:ext>
            </a:extLst>
          </p:cNvPr>
          <p:cNvSpPr>
            <a:spLocks noGrp="1"/>
          </p:cNvSpPr>
          <p:nvPr>
            <p:ph idx="1" hasCustomPrompt="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 xmlns:a16="http://schemas.microsoft.com/office/drawing/2014/main"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cxnSp>
        <p:nvCxnSpPr>
          <p:cNvPr id="11" name="Straight Connector 10">
            <a:extLst>
              <a:ext uri="{FF2B5EF4-FFF2-40B4-BE49-F238E27FC236}">
                <a16:creationId xmlns="" xmlns:a16="http://schemas.microsoft.com/office/drawing/2014/main" id="{8888A4FD-81F4-4588-9E6D-70E57577D8BF}"/>
              </a:ext>
            </a:extLst>
          </p:cNvPr>
          <p:cNvCxnSpPr>
            <a:cxnSpLocks/>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 xmlns:a16="http://schemas.microsoft.com/office/drawing/2014/main" id="{4CF1D2ED-7B25-4251-BF07-47FBAA534810}"/>
              </a:ext>
            </a:extLst>
          </p:cNvPr>
          <p:cNvGrpSpPr/>
          <p:nvPr userDrawn="1"/>
        </p:nvGrpSpPr>
        <p:grpSpPr>
          <a:xfrm>
            <a:off x="363416" y="421045"/>
            <a:ext cx="748798" cy="134113"/>
            <a:chOff x="4827813" y="2534636"/>
            <a:chExt cx="996651" cy="178504"/>
          </a:xfrm>
        </p:grpSpPr>
        <p:sp>
          <p:nvSpPr>
            <p:cNvPr id="13" name="Oval 12">
              <a:extLst>
                <a:ext uri="{FF2B5EF4-FFF2-40B4-BE49-F238E27FC236}">
                  <a16:creationId xmlns=""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 xmlns:a16="http://schemas.microsoft.com/office/drawing/2014/main"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 xmlns:a16="http://schemas.microsoft.com/office/drawing/2014/main"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43B45974-F6C7-40D3-9399-E05FA19C565E}"/>
              </a:ext>
            </a:extLst>
          </p:cNvPr>
          <p:cNvCxnSpPr>
            <a:cxnSpLocks/>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 xmlns:a16="http://schemas.microsoft.com/office/drawing/2014/main"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
        <p:nvSpPr>
          <p:cNvPr id="21" name="Picture Placeholder 9">
            <a:extLst>
              <a:ext uri="{FF2B5EF4-FFF2-40B4-BE49-F238E27FC236}">
                <a16:creationId xmlns="" xmlns:a16="http://schemas.microsoft.com/office/drawing/2014/main"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3" name="Text Placeholder 2">
            <a:extLst>
              <a:ext uri="{FF2B5EF4-FFF2-40B4-BE49-F238E27FC236}">
                <a16:creationId xmlns="" xmlns:a16="http://schemas.microsoft.com/office/drawing/2014/main"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p>
        </p:txBody>
      </p:sp>
      <p:sp>
        <p:nvSpPr>
          <p:cNvPr id="6" name="Slide Number Placeholder 5">
            <a:extLst>
              <a:ext uri="{FF2B5EF4-FFF2-40B4-BE49-F238E27FC236}">
                <a16:creationId xmlns=""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4" name="Picture Placeholder 13">
            <a:extLst>
              <a:ext uri="{FF2B5EF4-FFF2-40B4-BE49-F238E27FC236}">
                <a16:creationId xmlns="" xmlns:a16="http://schemas.microsoft.com/office/drawing/2014/main"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noProof="0" smtClean="0"/>
              <a:t>Click icon to add picture</a:t>
            </a:r>
            <a:endParaRPr lang="en-US" noProof="0" dirty="0"/>
          </a:p>
        </p:txBody>
      </p:sp>
      <p:cxnSp>
        <p:nvCxnSpPr>
          <p:cNvPr id="7" name="Straight Connector 6">
            <a:extLst>
              <a:ext uri="{FF2B5EF4-FFF2-40B4-BE49-F238E27FC236}">
                <a16:creationId xmlns=""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8" name="Group 17">
            <a:extLst>
              <a:ext uri="{FF2B5EF4-FFF2-40B4-BE49-F238E27FC236}">
                <a16:creationId xmlns=""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3" name="Text Placeholder 2">
            <a:extLst>
              <a:ext uri="{FF2B5EF4-FFF2-40B4-BE49-F238E27FC236}">
                <a16:creationId xmlns="" xmlns:a16="http://schemas.microsoft.com/office/drawing/2014/main" id="{712D9B6D-CE43-4FB1-87C0-D3565E730242}"/>
              </a:ext>
            </a:extLst>
          </p:cNvPr>
          <p:cNvSpPr>
            <a:spLocks noGrp="1"/>
          </p:cNvSpPr>
          <p:nvPr>
            <p:ph type="body" idx="1" hasCustomPrompt="1"/>
          </p:nvPr>
        </p:nvSpPr>
        <p:spPr>
          <a:xfrm>
            <a:off x="4080986"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 xmlns:a16="http://schemas.microsoft.com/office/drawing/2014/main" id="{249D73CD-EB11-4ED6-80CF-B68320D57E91}"/>
              </a:ext>
            </a:extLst>
          </p:cNvPr>
          <p:cNvSpPr>
            <a:spLocks noGrp="1"/>
          </p:cNvSpPr>
          <p:nvPr>
            <p:ph sz="half" idx="2" hasCustomPrompt="1"/>
          </p:nvPr>
        </p:nvSpPr>
        <p:spPr>
          <a:xfrm>
            <a:off x="4080986"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Slide Number Placeholder 5">
            <a:extLst>
              <a:ext uri="{FF2B5EF4-FFF2-40B4-BE49-F238E27FC236}">
                <a16:creationId xmlns=""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1" name="Content Placeholder 16">
            <a:extLst>
              <a:ext uri="{FF2B5EF4-FFF2-40B4-BE49-F238E27FC236}">
                <a16:creationId xmlns="" xmlns:a16="http://schemas.microsoft.com/office/drawing/2014/main"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6" name="Group 5">
            <a:extLst>
              <a:ext uri="{FF2B5EF4-FFF2-40B4-BE49-F238E27FC236}">
                <a16:creationId xmlns=""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 xmlns:a16="http://schemas.microsoft.com/office/drawing/2014/main"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 xmlns:a16="http://schemas.microsoft.com/office/drawing/2014/main" id="{A09F60F9-61AE-4464-B369-1CF86DB708DA}"/>
              </a:ext>
            </a:extLst>
          </p:cNvPr>
          <p:cNvSpPr>
            <a:spLocks noGrp="1"/>
          </p:cNvSpPr>
          <p:nvPr>
            <p:ph type="body" idx="15" hasCustomPrompt="1"/>
          </p:nvPr>
        </p:nvSpPr>
        <p:spPr>
          <a:xfrm>
            <a:off x="7870582"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 xmlns:a16="http://schemas.microsoft.com/office/drawing/2014/main" id="{124CEF01-2C7C-4568-8A45-5F5A058ECFC1}"/>
              </a:ext>
            </a:extLst>
          </p:cNvPr>
          <p:cNvSpPr>
            <a:spLocks noGrp="1"/>
          </p:cNvSpPr>
          <p:nvPr>
            <p:ph sz="half" idx="16" hasCustomPrompt="1"/>
          </p:nvPr>
        </p:nvSpPr>
        <p:spPr>
          <a:xfrm>
            <a:off x="7870582"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Picture Placeholder 8">
            <a:extLst>
              <a:ext uri="{FF2B5EF4-FFF2-40B4-BE49-F238E27FC236}">
                <a16:creationId xmlns="" xmlns:a16="http://schemas.microsoft.com/office/drawing/2014/main" id="{BAF86618-E012-4E70-91E3-A72E71C63E64}"/>
              </a:ext>
            </a:extLst>
          </p:cNvPr>
          <p:cNvSpPr>
            <a:spLocks noGrp="1"/>
          </p:cNvSpPr>
          <p:nvPr>
            <p:ph type="pic" sz="quarter" idx="18" hasCustomPrompt="1"/>
          </p:nvPr>
        </p:nvSpPr>
        <p:spPr>
          <a:xfrm>
            <a:off x="4080986"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4" name="Picture Placeholder 8">
            <a:extLst>
              <a:ext uri="{FF2B5EF4-FFF2-40B4-BE49-F238E27FC236}">
                <a16:creationId xmlns="" xmlns:a16="http://schemas.microsoft.com/office/drawing/2014/main" id="{4FF378B9-734E-4C43-836C-CB80566DDB15}"/>
              </a:ext>
            </a:extLst>
          </p:cNvPr>
          <p:cNvSpPr>
            <a:spLocks noGrp="1"/>
          </p:cNvSpPr>
          <p:nvPr>
            <p:ph type="pic" sz="quarter" idx="19" hasCustomPrompt="1"/>
          </p:nvPr>
        </p:nvSpPr>
        <p:spPr>
          <a:xfrm>
            <a:off x="7868008"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5" name="Oval 24">
            <a:extLst>
              <a:ext uri="{FF2B5EF4-FFF2-40B4-BE49-F238E27FC236}">
                <a16:creationId xmlns=""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Text Placeholder 2">
            <a:extLst>
              <a:ext uri="{FF2B5EF4-FFF2-40B4-BE49-F238E27FC236}">
                <a16:creationId xmlns="" xmlns:a16="http://schemas.microsoft.com/office/drawing/2014/main" id="{76F2CCF2-293A-49CA-B2A9-134BB5DEF98E}"/>
              </a:ext>
            </a:extLst>
          </p:cNvPr>
          <p:cNvSpPr>
            <a:spLocks noGrp="1"/>
          </p:cNvSpPr>
          <p:nvPr>
            <p:ph type="body" idx="20" hasCustomPrompt="1"/>
          </p:nvPr>
        </p:nvSpPr>
        <p:spPr>
          <a:xfrm>
            <a:off x="4080985" y="480157"/>
            <a:ext cx="6944563"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grpSp>
        <p:nvGrpSpPr>
          <p:cNvPr id="27" name="Group 26">
            <a:extLst>
              <a:ext uri="{FF2B5EF4-FFF2-40B4-BE49-F238E27FC236}">
                <a16:creationId xmlns=""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 xmlns:a16="http://schemas.microsoft.com/office/drawing/2014/main"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4" name="Rectangle 3">
            <a:extLst>
              <a:ext uri="{FF2B5EF4-FFF2-40B4-BE49-F238E27FC236}">
                <a16:creationId xmlns="" xmlns:a16="http://schemas.microsoft.com/office/drawing/2014/main"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 xmlns:a16="http://schemas.microsoft.com/office/drawing/2014/main"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p>
        </p:txBody>
      </p:sp>
      <p:sp>
        <p:nvSpPr>
          <p:cNvPr id="3" name="Text Placeholder 2">
            <a:extLst>
              <a:ext uri="{FF2B5EF4-FFF2-40B4-BE49-F238E27FC236}">
                <a16:creationId xmlns="" xmlns:a16="http://schemas.microsoft.com/office/drawing/2014/main"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p>
        </p:txBody>
      </p:sp>
      <p:sp>
        <p:nvSpPr>
          <p:cNvPr id="6" name="Slide Number Placeholder 5">
            <a:extLst>
              <a:ext uri="{FF2B5EF4-FFF2-40B4-BE49-F238E27FC236}">
                <a16:creationId xmlns=""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 xmlns:a16="http://schemas.microsoft.com/office/drawing/2014/main" id="{D93E40EC-FFAE-4BC0-932E-60CC9A1785C0}"/>
              </a:ext>
            </a:extLst>
          </p:cNvPr>
          <p:cNvCxnSpPr>
            <a:cxnSpLocks/>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3" name="Group 12">
            <a:extLst>
              <a:ext uri="{FF2B5EF4-FFF2-40B4-BE49-F238E27FC236}">
                <a16:creationId xmlns="" xmlns:a16="http://schemas.microsoft.com/office/drawing/2014/main" id="{C5F2EA84-5150-479B-86D5-F4BAE1263488}"/>
              </a:ext>
            </a:extLst>
          </p:cNvPr>
          <p:cNvGrpSpPr/>
          <p:nvPr userDrawn="1"/>
        </p:nvGrpSpPr>
        <p:grpSpPr>
          <a:xfrm flipH="1">
            <a:off x="1130928" y="4803540"/>
            <a:ext cx="3616779" cy="3522776"/>
            <a:chOff x="2555621" y="3917613"/>
            <a:chExt cx="3616779" cy="3522776"/>
          </a:xfrm>
        </p:grpSpPr>
        <p:sp>
          <p:nvSpPr>
            <p:cNvPr id="15" name="Oval 14">
              <a:extLst>
                <a:ext uri="{FF2B5EF4-FFF2-40B4-BE49-F238E27FC236}">
                  <a16:creationId xmlns="" xmlns:a16="http://schemas.microsoft.com/office/drawing/2014/main"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 xmlns:a16="http://schemas.microsoft.com/office/drawing/2014/main"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3CABAC-B403-4354-A27F-4C38B08C1D3F}"/>
              </a:ext>
            </a:extLst>
          </p:cNvPr>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p>
        </p:txBody>
      </p:sp>
      <p:sp>
        <p:nvSpPr>
          <p:cNvPr id="4" name="Date Placeholder 3">
            <a:extLst>
              <a:ext uri="{FF2B5EF4-FFF2-40B4-BE49-F238E27FC236}">
                <a16:creationId xmlns=""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1/5/2023</a:t>
            </a:fld>
            <a:endParaRPr lang="en-US" noProof="0" dirty="0"/>
          </a:p>
        </p:txBody>
      </p:sp>
      <p:cxnSp>
        <p:nvCxnSpPr>
          <p:cNvPr id="7" name="Straight Connector 6">
            <a:extLst>
              <a:ext uri="{FF2B5EF4-FFF2-40B4-BE49-F238E27FC236}">
                <a16:creationId xmlns="" xmlns:a16="http://schemas.microsoft.com/office/drawing/2014/main"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smtClean="0"/>
              <a:t>Click icon to add picture</a:t>
            </a:r>
            <a:endParaRPr lang="en-US" noProof="0" dirty="0"/>
          </a:p>
        </p:txBody>
      </p:sp>
      <p:sp>
        <p:nvSpPr>
          <p:cNvPr id="15" name="Oval 14">
            <a:extLst>
              <a:ext uri="{FF2B5EF4-FFF2-40B4-BE49-F238E27FC236}">
                <a16:creationId xmlns=""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3" name="Graphic 22" descr="Envelope">
            <a:extLst>
              <a:ext uri="{FF2B5EF4-FFF2-40B4-BE49-F238E27FC236}">
                <a16:creationId xmlns="" xmlns:a16="http://schemas.microsoft.com/office/drawing/2014/main"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a:off x="4834803" y="4029040"/>
            <a:ext cx="469232" cy="469232"/>
          </a:xfrm>
          <a:prstGeom prst="rect">
            <a:avLst/>
          </a:prstGeom>
        </p:spPr>
      </p:pic>
      <p:sp>
        <p:nvSpPr>
          <p:cNvPr id="34" name="Subtitle 2">
            <a:extLst>
              <a:ext uri="{FF2B5EF4-FFF2-40B4-BE49-F238E27FC236}">
                <a16:creationId xmlns="" xmlns:a16="http://schemas.microsoft.com/office/drawing/2014/main" id="{31AD270F-1692-4526-B979-6B5945A20D90}"/>
              </a:ext>
            </a:extLst>
          </p:cNvPr>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39" name="Content Placeholder 38">
            <a:extLst>
              <a:ext uri="{FF2B5EF4-FFF2-40B4-BE49-F238E27FC236}">
                <a16:creationId xmlns="" xmlns:a16="http://schemas.microsoft.com/office/drawing/2014/main"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p>
        </p:txBody>
      </p:sp>
      <p:grpSp>
        <p:nvGrpSpPr>
          <p:cNvPr id="20" name="Group 19">
            <a:extLst>
              <a:ext uri="{FF2B5EF4-FFF2-40B4-BE49-F238E27FC236}">
                <a16:creationId xmlns="" xmlns:a16="http://schemas.microsoft.com/office/drawing/2014/main"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 xmlns:a16="http://schemas.microsoft.com/office/drawing/2014/main"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 xmlns:a16="http://schemas.microsoft.com/office/drawing/2014/main"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 xmlns:a16="http://schemas.microsoft.com/office/drawing/2014/main"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 xmlns:a16="http://schemas.microsoft.com/office/drawing/2014/main"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pic>
        <p:nvPicPr>
          <p:cNvPr id="3" name="Graphic 2" descr="Link">
            <a:extLst>
              <a:ext uri="{FF2B5EF4-FFF2-40B4-BE49-F238E27FC236}">
                <a16:creationId xmlns="" xmlns:a16="http://schemas.microsoft.com/office/drawing/2014/main"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84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1/5/2023</a:t>
            </a:fld>
            <a:endParaRPr lang="en-US" noProof="0" dirty="0"/>
          </a:p>
        </p:txBody>
      </p:sp>
      <p:cxnSp>
        <p:nvCxnSpPr>
          <p:cNvPr id="7" name="Straight Connector 6">
            <a:extLst>
              <a:ext uri="{FF2B5EF4-FFF2-40B4-BE49-F238E27FC236}">
                <a16:creationId xmlns=""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Oval 14">
            <a:extLst>
              <a:ext uri="{FF2B5EF4-FFF2-40B4-BE49-F238E27FC236}">
                <a16:creationId xmlns=""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 xmlns:a16="http://schemas.microsoft.com/office/drawing/2014/main"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6177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1" name="Straight Connector 10">
            <a:extLst>
              <a:ext uri="{FF2B5EF4-FFF2-40B4-BE49-F238E27FC236}">
                <a16:creationId xmlns=""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 xmlns:a16="http://schemas.microsoft.com/office/drawing/2014/main"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 xmlns:a16="http://schemas.microsoft.com/office/drawing/2014/main"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 xmlns:a16="http://schemas.microsoft.com/office/drawing/2014/main" id="{E39D1C78-6110-4052-8455-7E7893F7FCD3}"/>
              </a:ext>
            </a:extLst>
          </p:cNvPr>
          <p:cNvSpPr>
            <a:spLocks noGrp="1"/>
          </p:cNvSpPr>
          <p:nvPr>
            <p:ph type="title"/>
          </p:nvPr>
        </p:nvSpPr>
        <p:spPr>
          <a:xfrm>
            <a:off x="915466" y="1276857"/>
            <a:ext cx="4097778" cy="1255325"/>
          </a:xfrm>
        </p:spPr>
        <p:txBody>
          <a:bodyPr/>
          <a:lstStyle>
            <a:lvl1pPr>
              <a:defRPr lang="en-US" sz="3600" b="1" kern="1200" cap="all" baseline="0" smtClean="0">
                <a:solidFill>
                  <a:schemeClr val="bg1"/>
                </a:solidFill>
                <a:latin typeface="+mj-lt"/>
                <a:ea typeface="+mj-ea"/>
                <a:cs typeface="+mj-cs"/>
              </a:defRPr>
            </a:lvl1pPr>
          </a:lstStyle>
          <a:p>
            <a:r>
              <a:rPr lang="en-US" noProof="0" smtClean="0"/>
              <a:t>Click to edit Master title style</a:t>
            </a:r>
            <a:endParaRPr lang="en-US" noProof="0"/>
          </a:p>
        </p:txBody>
      </p:sp>
      <p:sp>
        <p:nvSpPr>
          <p:cNvPr id="24" name="Text Placeholder 2">
            <a:extLst>
              <a:ext uri="{FF2B5EF4-FFF2-40B4-BE49-F238E27FC236}">
                <a16:creationId xmlns="" xmlns:a16="http://schemas.microsoft.com/office/drawing/2014/main"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p>
        </p:txBody>
      </p:sp>
    </p:spTree>
    <p:extLst>
      <p:ext uri="{BB962C8B-B14F-4D97-AF65-F5344CB8AC3E}">
        <p14:creationId xmlns:p14="http://schemas.microsoft.com/office/powerpoint/2010/main"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 xmlns:a16="http://schemas.microsoft.com/office/drawing/2014/main"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 xmlns:a16="http://schemas.microsoft.com/office/drawing/2014/main"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US" noProof="0" smtClean="0"/>
              <a:pPr/>
              <a:t>‹#›</a:t>
            </a:fld>
            <a:endParaRPr lang="en-US" noProof="0" dirty="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0359CD-8DFF-4AF2-B957-630ED2A60E8D}"/>
              </a:ext>
            </a:extLst>
          </p:cNvPr>
          <p:cNvSpPr>
            <a:spLocks noGrp="1"/>
          </p:cNvSpPr>
          <p:nvPr>
            <p:ph type="ctrTitle"/>
          </p:nvPr>
        </p:nvSpPr>
        <p:spPr>
          <a:xfrm>
            <a:off x="4824323" y="2737303"/>
            <a:ext cx="7233557" cy="832077"/>
          </a:xfrm>
        </p:spPr>
        <p:txBody>
          <a:bodyPr/>
          <a:lstStyle/>
          <a:p>
            <a:r>
              <a:rPr lang="en-US" dirty="0" err="1" smtClean="0"/>
              <a:t>Myntra</a:t>
            </a:r>
            <a:r>
              <a:rPr lang="en-US" dirty="0" smtClean="0"/>
              <a:t> fashion</a:t>
            </a:r>
            <a:endParaRPr lang="en-IN" dirty="0"/>
          </a:p>
        </p:txBody>
      </p:sp>
      <p:sp>
        <p:nvSpPr>
          <p:cNvPr id="3" name="Subtitle 2">
            <a:extLst>
              <a:ext uri="{FF2B5EF4-FFF2-40B4-BE49-F238E27FC236}">
                <a16:creationId xmlns="" xmlns:a16="http://schemas.microsoft.com/office/drawing/2014/main" id="{F1DF7D53-1D50-48D8-B3B4-B9632324B2AB}"/>
              </a:ext>
            </a:extLst>
          </p:cNvPr>
          <p:cNvSpPr>
            <a:spLocks noGrp="1"/>
          </p:cNvSpPr>
          <p:nvPr>
            <p:ph type="subTitle" idx="1"/>
          </p:nvPr>
        </p:nvSpPr>
        <p:spPr>
          <a:xfrm>
            <a:off x="4824322" y="3569380"/>
            <a:ext cx="7233557" cy="365125"/>
          </a:xfrm>
        </p:spPr>
        <p:txBody>
          <a:bodyPr/>
          <a:lstStyle/>
          <a:p>
            <a:r>
              <a:rPr lang="en-US" dirty="0" smtClean="0"/>
              <a:t>Exploratory data analysis</a:t>
            </a:r>
          </a:p>
          <a:p>
            <a:endParaRPr lang="en-IN" dirty="0"/>
          </a:p>
        </p:txBody>
      </p:sp>
      <p:sp>
        <p:nvSpPr>
          <p:cNvPr id="4" name="TextBox 3"/>
          <p:cNvSpPr txBox="1"/>
          <p:nvPr/>
        </p:nvSpPr>
        <p:spPr>
          <a:xfrm>
            <a:off x="4824322" y="5934974"/>
            <a:ext cx="3273717" cy="369332"/>
          </a:xfrm>
          <a:prstGeom prst="rect">
            <a:avLst/>
          </a:prstGeom>
          <a:noFill/>
        </p:spPr>
        <p:txBody>
          <a:bodyPr wrap="none" rtlCol="0">
            <a:spAutoFit/>
          </a:bodyPr>
          <a:lstStyle/>
          <a:p>
            <a:r>
              <a:rPr lang="en-IN" dirty="0" smtClean="0"/>
              <a:t>Submitted By: </a:t>
            </a:r>
            <a:r>
              <a:rPr lang="en-IN" dirty="0" err="1" smtClean="0"/>
              <a:t>Roshani</a:t>
            </a:r>
            <a:r>
              <a:rPr lang="en-IN" dirty="0" smtClean="0"/>
              <a:t> Srivastava</a:t>
            </a:r>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8797"/>
            <a:ext cx="4686300" cy="61403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64406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BB047D-A6CD-43AB-96F0-683C726B586B}" type="slidenum">
              <a:rPr lang="en-US" noProof="0" smtClean="0"/>
              <a:pPr/>
              <a:t>10</a:t>
            </a:fld>
            <a:endParaRPr lang="en-US" noProof="0" dirty="0"/>
          </a:p>
        </p:txBody>
      </p:sp>
      <p:sp>
        <p:nvSpPr>
          <p:cNvPr id="3" name="Content Placeholder 2"/>
          <p:cNvSpPr>
            <a:spLocks noGrp="1"/>
          </p:cNvSpPr>
          <p:nvPr>
            <p:ph idx="1"/>
          </p:nvPr>
        </p:nvSpPr>
        <p:spPr/>
        <p:txBody>
          <a:bodyPr/>
          <a:lstStyle/>
          <a:p>
            <a:r>
              <a:rPr lang="en-GB" dirty="0" smtClean="0"/>
              <a:t>There </a:t>
            </a:r>
            <a:r>
              <a:rPr lang="en-GB" dirty="0"/>
              <a:t>is a column that needs string strip operation. Identify that and apply it.</a:t>
            </a:r>
          </a:p>
          <a:p>
            <a:r>
              <a:rPr lang="en-GB" dirty="0" smtClean="0"/>
              <a:t>Fill </a:t>
            </a:r>
            <a:r>
              <a:rPr lang="en-GB" dirty="0"/>
              <a:t>the missing value by ‘Others’ in the column containing it</a:t>
            </a:r>
          </a:p>
          <a:p>
            <a:r>
              <a:rPr lang="en-GB" dirty="0" smtClean="0"/>
              <a:t>Since </a:t>
            </a:r>
            <a:r>
              <a:rPr lang="en-GB" dirty="0"/>
              <a:t>all the column names are single word so you can convert the ‘Price (INR)’ also to single name ‘Price</a:t>
            </a:r>
            <a:r>
              <a:rPr lang="en-GB" dirty="0" smtClean="0"/>
              <a:t>’.</a:t>
            </a:r>
          </a:p>
          <a:p>
            <a:r>
              <a:rPr lang="en-GB" dirty="0" smtClean="0"/>
              <a:t>Analyse </a:t>
            </a:r>
            <a:r>
              <a:rPr lang="en-GB" dirty="0"/>
              <a:t>the Gender column and include your viewpoints how to make it useful.</a:t>
            </a:r>
          </a:p>
          <a:p>
            <a:endParaRPr lang="en-IN" dirty="0"/>
          </a:p>
        </p:txBody>
      </p:sp>
      <p:sp>
        <p:nvSpPr>
          <p:cNvPr id="4" name="Title 3"/>
          <p:cNvSpPr>
            <a:spLocks noGrp="1"/>
          </p:cNvSpPr>
          <p:nvPr>
            <p:ph type="title"/>
          </p:nvPr>
        </p:nvSpPr>
        <p:spPr/>
        <p:txBody>
          <a:bodyPr/>
          <a:lstStyle/>
          <a:p>
            <a:r>
              <a:rPr lang="en-IN" dirty="0" smtClean="0"/>
              <a:t>Task 3</a:t>
            </a:r>
            <a:endParaRPr lang="en-IN" dirty="0"/>
          </a:p>
        </p:txBody>
      </p:sp>
    </p:spTree>
    <p:extLst>
      <p:ext uri="{BB962C8B-B14F-4D97-AF65-F5344CB8AC3E}">
        <p14:creationId xmlns:p14="http://schemas.microsoft.com/office/powerpoint/2010/main" val="610331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BB047D-A6CD-43AB-96F0-683C726B586B}" type="slidenum">
              <a:rPr lang="en-US" noProof="0" smtClean="0"/>
              <a:pPr/>
              <a:t>11</a:t>
            </a:fld>
            <a:endParaRPr lang="en-US" noProof="0" dirty="0"/>
          </a:p>
        </p:txBody>
      </p:sp>
      <p:sp>
        <p:nvSpPr>
          <p:cNvPr id="3" name="Content Placeholder 2"/>
          <p:cNvSpPr>
            <a:spLocks noGrp="1"/>
          </p:cNvSpPr>
          <p:nvPr>
            <p:ph idx="1"/>
          </p:nvPr>
        </p:nvSpPr>
        <p:spPr/>
        <p:txBody>
          <a:bodyPr/>
          <a:lstStyle/>
          <a:p>
            <a:pPr marL="0" indent="0">
              <a:buNone/>
            </a:pPr>
            <a:r>
              <a:rPr lang="en-IN" dirty="0" smtClean="0"/>
              <a:t>Performed EDA On the various column in the dataset with following analysis:</a:t>
            </a:r>
          </a:p>
          <a:p>
            <a:r>
              <a:rPr lang="en-IN" dirty="0" smtClean="0"/>
              <a:t>Top 10 Brands</a:t>
            </a:r>
          </a:p>
          <a:p>
            <a:r>
              <a:rPr lang="en-IN" dirty="0" smtClean="0"/>
              <a:t>Top 10 Expensive brands</a:t>
            </a:r>
          </a:p>
          <a:p>
            <a:r>
              <a:rPr lang="en-IN" dirty="0" smtClean="0"/>
              <a:t>Most preferable </a:t>
            </a:r>
            <a:r>
              <a:rPr lang="en-IN" dirty="0" err="1" smtClean="0"/>
              <a:t>color</a:t>
            </a:r>
            <a:endParaRPr lang="en-IN" dirty="0" smtClean="0"/>
          </a:p>
          <a:p>
            <a:endParaRPr lang="en-IN" dirty="0"/>
          </a:p>
        </p:txBody>
      </p:sp>
      <p:sp>
        <p:nvSpPr>
          <p:cNvPr id="4" name="Title 3"/>
          <p:cNvSpPr>
            <a:spLocks noGrp="1"/>
          </p:cNvSpPr>
          <p:nvPr>
            <p:ph type="title"/>
          </p:nvPr>
        </p:nvSpPr>
        <p:spPr/>
        <p:txBody>
          <a:bodyPr/>
          <a:lstStyle/>
          <a:p>
            <a:r>
              <a:rPr lang="en-IN" dirty="0" smtClean="0"/>
              <a:t>Exploratory Data Analysis </a:t>
            </a:r>
            <a:endParaRPr lang="en-IN" dirty="0"/>
          </a:p>
        </p:txBody>
      </p:sp>
    </p:spTree>
    <p:extLst>
      <p:ext uri="{BB962C8B-B14F-4D97-AF65-F5344CB8AC3E}">
        <p14:creationId xmlns:p14="http://schemas.microsoft.com/office/powerpoint/2010/main" val="2602981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BB047D-A6CD-43AB-96F0-683C726B586B}" type="slidenum">
              <a:rPr lang="en-US" noProof="0" smtClean="0"/>
              <a:pPr/>
              <a:t>12</a:t>
            </a:fld>
            <a:endParaRPr lang="en-US" noProof="0" dirty="0"/>
          </a:p>
        </p:txBody>
      </p:sp>
      <p:sp>
        <p:nvSpPr>
          <p:cNvPr id="3" name="Content Placeholder 2"/>
          <p:cNvSpPr>
            <a:spLocks noGrp="1"/>
          </p:cNvSpPr>
          <p:nvPr>
            <p:ph idx="1"/>
          </p:nvPr>
        </p:nvSpPr>
        <p:spPr/>
        <p:txBody>
          <a:bodyPr/>
          <a:lstStyle/>
          <a:p>
            <a:pPr marL="0" indent="0">
              <a:buNone/>
            </a:pPr>
            <a:r>
              <a:rPr lang="en-IN" dirty="0" smtClean="0"/>
              <a:t>Top 10 Brands are:</a:t>
            </a:r>
          </a:p>
          <a:p>
            <a:r>
              <a:rPr lang="en-IN" dirty="0" smtClean="0"/>
              <a:t>Indian Terrain</a:t>
            </a:r>
          </a:p>
          <a:p>
            <a:r>
              <a:rPr lang="en-IN" dirty="0" smtClean="0"/>
              <a:t>Puma</a:t>
            </a:r>
          </a:p>
          <a:p>
            <a:r>
              <a:rPr lang="en-IN" dirty="0" err="1" smtClean="0"/>
              <a:t>Pepe</a:t>
            </a:r>
            <a:r>
              <a:rPr lang="en-IN" dirty="0" smtClean="0"/>
              <a:t> Jeans</a:t>
            </a:r>
            <a:endParaRPr lang="en-IN" dirty="0"/>
          </a:p>
          <a:p>
            <a:r>
              <a:rPr lang="en-IN" dirty="0" smtClean="0"/>
              <a:t>Aurelia</a:t>
            </a:r>
          </a:p>
          <a:p>
            <a:r>
              <a:rPr lang="en-IN" dirty="0" smtClean="0"/>
              <a:t>Flying Machine </a:t>
            </a:r>
          </a:p>
          <a:p>
            <a:r>
              <a:rPr lang="en-IN" dirty="0" smtClean="0"/>
              <a:t>W</a:t>
            </a:r>
          </a:p>
          <a:p>
            <a:r>
              <a:rPr lang="en-IN" dirty="0" smtClean="0"/>
              <a:t>U.S. Polo Assn. Kids</a:t>
            </a:r>
          </a:p>
          <a:p>
            <a:r>
              <a:rPr lang="en-IN" dirty="0" smtClean="0"/>
              <a:t>Roadster</a:t>
            </a:r>
          </a:p>
          <a:p>
            <a:r>
              <a:rPr lang="en-IN" dirty="0" smtClean="0"/>
              <a:t>Gap</a:t>
            </a:r>
          </a:p>
          <a:p>
            <a:r>
              <a:rPr lang="en-IN" dirty="0" err="1" smtClean="0"/>
              <a:t>Wrogn</a:t>
            </a:r>
            <a:endParaRPr lang="en-IN" dirty="0"/>
          </a:p>
        </p:txBody>
      </p:sp>
      <p:sp>
        <p:nvSpPr>
          <p:cNvPr id="4" name="Title 3"/>
          <p:cNvSpPr>
            <a:spLocks noGrp="1"/>
          </p:cNvSpPr>
          <p:nvPr>
            <p:ph type="title"/>
          </p:nvPr>
        </p:nvSpPr>
        <p:spPr/>
        <p:txBody>
          <a:bodyPr/>
          <a:lstStyle/>
          <a:p>
            <a:r>
              <a:rPr lang="en-IN" dirty="0" smtClean="0"/>
              <a:t>Top 10 Brands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2755" y="2057529"/>
            <a:ext cx="7037643" cy="3887530"/>
          </a:xfrm>
          <a:prstGeom prst="rect">
            <a:avLst/>
          </a:prstGeom>
        </p:spPr>
      </p:pic>
    </p:spTree>
    <p:extLst>
      <p:ext uri="{BB962C8B-B14F-4D97-AF65-F5344CB8AC3E}">
        <p14:creationId xmlns:p14="http://schemas.microsoft.com/office/powerpoint/2010/main" val="481506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BB047D-A6CD-43AB-96F0-683C726B586B}" type="slidenum">
              <a:rPr lang="en-US" noProof="0" smtClean="0"/>
              <a:pPr/>
              <a:t>13</a:t>
            </a:fld>
            <a:endParaRPr lang="en-US" noProof="0" dirty="0"/>
          </a:p>
        </p:txBody>
      </p:sp>
      <p:sp>
        <p:nvSpPr>
          <p:cNvPr id="3" name="Content Placeholder 2"/>
          <p:cNvSpPr>
            <a:spLocks noGrp="1"/>
          </p:cNvSpPr>
          <p:nvPr>
            <p:ph idx="1"/>
          </p:nvPr>
        </p:nvSpPr>
        <p:spPr/>
        <p:txBody>
          <a:bodyPr/>
          <a:lstStyle/>
          <a:p>
            <a:r>
              <a:rPr lang="en-IN" dirty="0" smtClean="0"/>
              <a:t>Garmin</a:t>
            </a:r>
          </a:p>
          <a:p>
            <a:r>
              <a:rPr lang="en-IN" dirty="0" smtClean="0"/>
              <a:t>Movado</a:t>
            </a:r>
          </a:p>
          <a:p>
            <a:r>
              <a:rPr lang="en-IN" dirty="0" smtClean="0"/>
              <a:t>Maserati</a:t>
            </a:r>
          </a:p>
          <a:p>
            <a:r>
              <a:rPr lang="en-IN" dirty="0" smtClean="0"/>
              <a:t>Seiko</a:t>
            </a:r>
          </a:p>
          <a:p>
            <a:r>
              <a:rPr lang="en-IN" dirty="0" smtClean="0"/>
              <a:t>Bering</a:t>
            </a:r>
          </a:p>
          <a:p>
            <a:r>
              <a:rPr lang="en-IN" dirty="0" smtClean="0"/>
              <a:t>DKNY</a:t>
            </a:r>
          </a:p>
          <a:p>
            <a:r>
              <a:rPr lang="en-IN" dirty="0" smtClean="0"/>
              <a:t>Jacques Lemans</a:t>
            </a:r>
          </a:p>
          <a:p>
            <a:r>
              <a:rPr lang="en-IN" dirty="0" smtClean="0"/>
              <a:t>Presto</a:t>
            </a:r>
          </a:p>
          <a:p>
            <a:r>
              <a:rPr lang="en-IN" dirty="0" err="1" smtClean="0"/>
              <a:t>Maspar</a:t>
            </a:r>
            <a:endParaRPr lang="en-IN" dirty="0" smtClean="0"/>
          </a:p>
          <a:p>
            <a:r>
              <a:rPr lang="en-IN" dirty="0" smtClean="0"/>
              <a:t>Calvin Klein</a:t>
            </a:r>
          </a:p>
          <a:p>
            <a:pPr marL="0" indent="0">
              <a:buNone/>
            </a:pPr>
            <a:endParaRPr lang="en-IN" dirty="0"/>
          </a:p>
        </p:txBody>
      </p:sp>
      <p:sp>
        <p:nvSpPr>
          <p:cNvPr id="4" name="Title 3"/>
          <p:cNvSpPr>
            <a:spLocks noGrp="1"/>
          </p:cNvSpPr>
          <p:nvPr>
            <p:ph type="title"/>
          </p:nvPr>
        </p:nvSpPr>
        <p:spPr/>
        <p:txBody>
          <a:bodyPr/>
          <a:lstStyle/>
          <a:p>
            <a:r>
              <a:rPr lang="en-IN" dirty="0" smtClean="0"/>
              <a:t>Top 10 Expensive Brands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7453" y="2093932"/>
            <a:ext cx="7315199" cy="3814723"/>
          </a:xfrm>
          <a:prstGeom prst="rect">
            <a:avLst/>
          </a:prstGeom>
        </p:spPr>
      </p:pic>
    </p:spTree>
    <p:extLst>
      <p:ext uri="{BB962C8B-B14F-4D97-AF65-F5344CB8AC3E}">
        <p14:creationId xmlns:p14="http://schemas.microsoft.com/office/powerpoint/2010/main" val="712206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BB047D-A6CD-43AB-96F0-683C726B586B}" type="slidenum">
              <a:rPr lang="en-US" noProof="0" smtClean="0"/>
              <a:pPr/>
              <a:t>14</a:t>
            </a:fld>
            <a:endParaRPr lang="en-US" noProof="0" dirty="0"/>
          </a:p>
        </p:txBody>
      </p:sp>
      <p:sp>
        <p:nvSpPr>
          <p:cNvPr id="3" name="Content Placeholder 2"/>
          <p:cNvSpPr>
            <a:spLocks noGrp="1"/>
          </p:cNvSpPr>
          <p:nvPr>
            <p:ph idx="1"/>
          </p:nvPr>
        </p:nvSpPr>
        <p:spPr>
          <a:xfrm>
            <a:off x="363416" y="1712890"/>
            <a:ext cx="10828325" cy="4464073"/>
          </a:xfrm>
        </p:spPr>
        <p:txBody>
          <a:bodyPr/>
          <a:lstStyle/>
          <a:p>
            <a:r>
              <a:rPr lang="en-GB" dirty="0"/>
              <a:t>Most of the product category in data belongs to </a:t>
            </a:r>
            <a:r>
              <a:rPr lang="en-GB" dirty="0" smtClean="0"/>
              <a:t>women(almost 41%)</a:t>
            </a:r>
          </a:p>
          <a:p>
            <a:pPr marL="0" indent="0">
              <a:buNone/>
            </a:pPr>
            <a:endParaRPr lang="en-IN" dirty="0"/>
          </a:p>
        </p:txBody>
      </p:sp>
      <p:sp>
        <p:nvSpPr>
          <p:cNvPr id="4" name="Title 3"/>
          <p:cNvSpPr>
            <a:spLocks noGrp="1"/>
          </p:cNvSpPr>
          <p:nvPr>
            <p:ph type="title"/>
          </p:nvPr>
        </p:nvSpPr>
        <p:spPr/>
        <p:txBody>
          <a:bodyPr/>
          <a:lstStyle/>
          <a:p>
            <a:r>
              <a:rPr lang="en-GB" dirty="0"/>
              <a:t>Lets see which product belongs to which category according to gender</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1386" y="2537138"/>
            <a:ext cx="4454737" cy="3221413"/>
          </a:xfrm>
          <a:prstGeom prst="rect">
            <a:avLst/>
          </a:prstGeom>
        </p:spPr>
      </p:pic>
    </p:spTree>
    <p:extLst>
      <p:ext uri="{BB962C8B-B14F-4D97-AF65-F5344CB8AC3E}">
        <p14:creationId xmlns:p14="http://schemas.microsoft.com/office/powerpoint/2010/main" val="949533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BB047D-A6CD-43AB-96F0-683C726B586B}" type="slidenum">
              <a:rPr lang="en-US" noProof="0" smtClean="0"/>
              <a:pPr/>
              <a:t>15</a:t>
            </a:fld>
            <a:endParaRPr lang="en-US" noProof="0" dirty="0"/>
          </a:p>
        </p:txBody>
      </p:sp>
      <p:sp>
        <p:nvSpPr>
          <p:cNvPr id="3" name="Content Placeholder 2"/>
          <p:cNvSpPr>
            <a:spLocks noGrp="1"/>
          </p:cNvSpPr>
          <p:nvPr>
            <p:ph idx="1"/>
          </p:nvPr>
        </p:nvSpPr>
        <p:spPr>
          <a:xfrm>
            <a:off x="363416" y="2111869"/>
            <a:ext cx="11465168" cy="4351338"/>
          </a:xfrm>
        </p:spPr>
        <p:txBody>
          <a:bodyPr/>
          <a:lstStyle/>
          <a:p>
            <a:r>
              <a:rPr lang="en-IN" dirty="0" smtClean="0">
                <a:solidFill>
                  <a:srgbClr val="0070C0"/>
                </a:solidFill>
              </a:rPr>
              <a:t>Blue</a:t>
            </a:r>
            <a:r>
              <a:rPr lang="en-IN" dirty="0" smtClean="0"/>
              <a:t> </a:t>
            </a:r>
          </a:p>
          <a:p>
            <a:r>
              <a:rPr lang="en-IN" dirty="0" smtClean="0"/>
              <a:t>Black </a:t>
            </a:r>
          </a:p>
          <a:p>
            <a:r>
              <a:rPr lang="en-IN" dirty="0" smtClean="0">
                <a:solidFill>
                  <a:srgbClr val="FF0000"/>
                </a:solidFill>
              </a:rPr>
              <a:t>Red </a:t>
            </a:r>
          </a:p>
          <a:p>
            <a:r>
              <a:rPr lang="en-IN" dirty="0" smtClean="0">
                <a:solidFill>
                  <a:srgbClr val="00B050"/>
                </a:solidFill>
              </a:rPr>
              <a:t>Green</a:t>
            </a:r>
          </a:p>
          <a:p>
            <a:r>
              <a:rPr lang="en-IN" dirty="0" smtClean="0">
                <a:solidFill>
                  <a:schemeClr val="tx1">
                    <a:lumMod val="95000"/>
                    <a:lumOff val="5000"/>
                  </a:schemeClr>
                </a:solidFill>
              </a:rPr>
              <a:t>Rest Come in Others</a:t>
            </a:r>
            <a:endParaRPr lang="en-IN" dirty="0">
              <a:solidFill>
                <a:schemeClr val="tx1">
                  <a:lumMod val="95000"/>
                  <a:lumOff val="5000"/>
                </a:schemeClr>
              </a:solidFill>
            </a:endParaRPr>
          </a:p>
        </p:txBody>
      </p:sp>
      <p:sp>
        <p:nvSpPr>
          <p:cNvPr id="4" name="Title 3"/>
          <p:cNvSpPr>
            <a:spLocks noGrp="1"/>
          </p:cNvSpPr>
          <p:nvPr>
            <p:ph type="title"/>
          </p:nvPr>
        </p:nvSpPr>
        <p:spPr/>
        <p:txBody>
          <a:bodyPr/>
          <a:lstStyle/>
          <a:p>
            <a:r>
              <a:rPr lang="en-IN" dirty="0" smtClean="0"/>
              <a:t>Most Preferable </a:t>
            </a:r>
            <a:r>
              <a:rPr lang="en-IN" dirty="0" err="1" smtClean="0"/>
              <a:t>Color</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34" y="2225050"/>
            <a:ext cx="7450396" cy="3528918"/>
          </a:xfrm>
          <a:prstGeom prst="rect">
            <a:avLst/>
          </a:prstGeom>
        </p:spPr>
      </p:pic>
    </p:spTree>
    <p:extLst>
      <p:ext uri="{BB962C8B-B14F-4D97-AF65-F5344CB8AC3E}">
        <p14:creationId xmlns:p14="http://schemas.microsoft.com/office/powerpoint/2010/main" val="2632271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BB047D-A6CD-43AB-96F0-683C726B586B}" type="slidenum">
              <a:rPr lang="en-US" noProof="0" smtClean="0"/>
              <a:pPr/>
              <a:t>2</a:t>
            </a:fld>
            <a:endParaRPr lang="en-US" noProof="0" dirty="0"/>
          </a:p>
        </p:txBody>
      </p:sp>
      <p:sp>
        <p:nvSpPr>
          <p:cNvPr id="3" name="Content Placeholder 2"/>
          <p:cNvSpPr>
            <a:spLocks noGrp="1"/>
          </p:cNvSpPr>
          <p:nvPr>
            <p:ph idx="1"/>
          </p:nvPr>
        </p:nvSpPr>
        <p:spPr/>
        <p:txBody>
          <a:bodyPr>
            <a:normAutofit/>
          </a:bodyPr>
          <a:lstStyle/>
          <a:p>
            <a:r>
              <a:rPr lang="en-GB" sz="2400" dirty="0" err="1"/>
              <a:t>Myntra</a:t>
            </a:r>
            <a:r>
              <a:rPr lang="en-GB" sz="2400" dirty="0"/>
              <a:t> is a major Indian fashion e-commerce company headquartered in Bengaluru, Karnataka, India</a:t>
            </a:r>
            <a:r>
              <a:rPr lang="en-GB" sz="2400" dirty="0" smtClean="0"/>
              <a:t>. </a:t>
            </a:r>
            <a:r>
              <a:rPr lang="en-GB" sz="2400" dirty="0"/>
              <a:t>The company was founded in 2007-2008 to sell personalized gift </a:t>
            </a:r>
            <a:r>
              <a:rPr lang="en-GB" sz="2400" dirty="0" smtClean="0"/>
              <a:t>items. In </a:t>
            </a:r>
            <a:r>
              <a:rPr lang="en-GB" sz="2400" dirty="0"/>
              <a:t>May 2014, Myntra.com was acquired by </a:t>
            </a:r>
            <a:r>
              <a:rPr lang="en-GB" sz="2400" dirty="0" err="1" smtClean="0"/>
              <a:t>Flipkart</a:t>
            </a:r>
            <a:endParaRPr lang="en-GB" sz="2400" dirty="0"/>
          </a:p>
          <a:p>
            <a:r>
              <a:rPr lang="en-GB" sz="2400" dirty="0"/>
              <a:t>In May 2022, </a:t>
            </a:r>
            <a:r>
              <a:rPr lang="en-GB" sz="2400" dirty="0" err="1"/>
              <a:t>Myntra</a:t>
            </a:r>
            <a:r>
              <a:rPr lang="en-GB" sz="2400" dirty="0"/>
              <a:t> launched an express delivery service on its app to offer one of a kind of experience by fashion &amp; beauty platform. This service allow shoppers to receive their orders for products marked with ‘M-express tag’ on the listing page within 24–48 hours of purchase</a:t>
            </a:r>
            <a:r>
              <a:rPr lang="en-GB" sz="2400" dirty="0" smtClean="0"/>
              <a:t>.</a:t>
            </a:r>
          </a:p>
          <a:p>
            <a:endParaRPr lang="en-IN" sz="2400" dirty="0"/>
          </a:p>
        </p:txBody>
      </p:sp>
      <p:sp>
        <p:nvSpPr>
          <p:cNvPr id="4" name="Title 3"/>
          <p:cNvSpPr>
            <a:spLocks noGrp="1"/>
          </p:cNvSpPr>
          <p:nvPr>
            <p:ph type="title"/>
          </p:nvPr>
        </p:nvSpPr>
        <p:spPr/>
        <p:txBody>
          <a:bodyPr/>
          <a:lstStyle/>
          <a:p>
            <a:r>
              <a:rPr lang="en-IN" dirty="0" smtClean="0"/>
              <a:t>About</a:t>
            </a:r>
            <a:endParaRPr lang="en-IN" dirty="0"/>
          </a:p>
        </p:txBody>
      </p:sp>
    </p:spTree>
    <p:extLst>
      <p:ext uri="{BB962C8B-B14F-4D97-AF65-F5344CB8AC3E}">
        <p14:creationId xmlns:p14="http://schemas.microsoft.com/office/powerpoint/2010/main" val="998663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BB047D-A6CD-43AB-96F0-683C726B586B}" type="slidenum">
              <a:rPr lang="en-US" noProof="0" smtClean="0"/>
              <a:pPr/>
              <a:t>3</a:t>
            </a:fld>
            <a:endParaRPr lang="en-US" noProof="0" dirty="0"/>
          </a:p>
        </p:txBody>
      </p:sp>
      <p:sp>
        <p:nvSpPr>
          <p:cNvPr id="3" name="Content Placeholder 2"/>
          <p:cNvSpPr>
            <a:spLocks noGrp="1"/>
          </p:cNvSpPr>
          <p:nvPr>
            <p:ph idx="1"/>
          </p:nvPr>
        </p:nvSpPr>
        <p:spPr/>
        <p:txBody>
          <a:bodyPr>
            <a:noAutofit/>
          </a:bodyPr>
          <a:lstStyle/>
          <a:p>
            <a:r>
              <a:rPr lang="en-IN" sz="2000" dirty="0">
                <a:latin typeface="Arial Black" panose="020B0A04020102020204" pitchFamily="34" charset="0"/>
              </a:rPr>
              <a:t>Type of </a:t>
            </a:r>
            <a:r>
              <a:rPr lang="en-IN" sz="2000" dirty="0" smtClean="0">
                <a:latin typeface="Arial Black" panose="020B0A04020102020204" pitchFamily="34" charset="0"/>
              </a:rPr>
              <a:t>site : E-Commerce</a:t>
            </a:r>
            <a:endParaRPr lang="en-IN" sz="2000" dirty="0">
              <a:latin typeface="Arial Black" panose="020B0A04020102020204" pitchFamily="34" charset="0"/>
            </a:endParaRPr>
          </a:p>
          <a:p>
            <a:r>
              <a:rPr lang="en-IN" sz="2000" dirty="0">
                <a:latin typeface="Arial Black" panose="020B0A04020102020204" pitchFamily="34" charset="0"/>
              </a:rPr>
              <a:t>Available </a:t>
            </a:r>
            <a:r>
              <a:rPr lang="en-IN" sz="2000" dirty="0" smtClean="0">
                <a:latin typeface="Arial Black" panose="020B0A04020102020204" pitchFamily="34" charset="0"/>
              </a:rPr>
              <a:t>in : English</a:t>
            </a:r>
            <a:endParaRPr lang="en-IN" sz="2000" dirty="0">
              <a:latin typeface="Arial Black" panose="020B0A04020102020204" pitchFamily="34" charset="0"/>
            </a:endParaRPr>
          </a:p>
          <a:p>
            <a:r>
              <a:rPr lang="en-IN" sz="2000" dirty="0">
                <a:latin typeface="Arial Black" panose="020B0A04020102020204" pitchFamily="34" charset="0"/>
              </a:rPr>
              <a:t>Area </a:t>
            </a:r>
            <a:r>
              <a:rPr lang="en-IN" sz="2000" dirty="0" smtClean="0">
                <a:latin typeface="Arial Black" panose="020B0A04020102020204" pitchFamily="34" charset="0"/>
              </a:rPr>
              <a:t>served : India</a:t>
            </a:r>
            <a:endParaRPr lang="en-IN" sz="2000" dirty="0">
              <a:latin typeface="Arial Black" panose="020B0A04020102020204" pitchFamily="34" charset="0"/>
            </a:endParaRPr>
          </a:p>
          <a:p>
            <a:r>
              <a:rPr lang="en-IN" sz="2000" dirty="0">
                <a:latin typeface="Arial Black" panose="020B0A04020102020204" pitchFamily="34" charset="0"/>
              </a:rPr>
              <a:t>Founder(s</a:t>
            </a:r>
            <a:r>
              <a:rPr lang="en-IN" sz="2000" dirty="0" smtClean="0">
                <a:latin typeface="Arial Black" panose="020B0A04020102020204" pitchFamily="34" charset="0"/>
              </a:rPr>
              <a:t>) : </a:t>
            </a:r>
            <a:r>
              <a:rPr lang="en-IN" sz="2000" dirty="0" err="1" smtClean="0">
                <a:latin typeface="Arial Black" panose="020B0A04020102020204" pitchFamily="34" charset="0"/>
              </a:rPr>
              <a:t>Mukesh</a:t>
            </a:r>
            <a:r>
              <a:rPr lang="en-IN" sz="2000" dirty="0" smtClean="0">
                <a:latin typeface="Arial Black" panose="020B0A04020102020204" pitchFamily="34" charset="0"/>
              </a:rPr>
              <a:t> </a:t>
            </a:r>
            <a:r>
              <a:rPr lang="en-IN" sz="2000" dirty="0">
                <a:latin typeface="Arial Black" panose="020B0A04020102020204" pitchFamily="34" charset="0"/>
              </a:rPr>
              <a:t>Bansal, </a:t>
            </a:r>
            <a:r>
              <a:rPr lang="en-IN" sz="2000" dirty="0" err="1">
                <a:latin typeface="Arial Black" panose="020B0A04020102020204" pitchFamily="34" charset="0"/>
              </a:rPr>
              <a:t>Vineet</a:t>
            </a:r>
            <a:r>
              <a:rPr lang="en-IN" sz="2000" dirty="0">
                <a:latin typeface="Arial Black" panose="020B0A04020102020204" pitchFamily="34" charset="0"/>
              </a:rPr>
              <a:t> </a:t>
            </a:r>
            <a:r>
              <a:rPr lang="en-IN" sz="2000" dirty="0" err="1">
                <a:latin typeface="Arial Black" panose="020B0A04020102020204" pitchFamily="34" charset="0"/>
              </a:rPr>
              <a:t>Saxena</a:t>
            </a:r>
            <a:r>
              <a:rPr lang="en-IN" sz="2000" dirty="0">
                <a:latin typeface="Arial Black" panose="020B0A04020102020204" pitchFamily="34" charset="0"/>
              </a:rPr>
              <a:t>, </a:t>
            </a:r>
            <a:r>
              <a:rPr lang="en-IN" sz="2000" dirty="0" err="1">
                <a:latin typeface="Arial Black" panose="020B0A04020102020204" pitchFamily="34" charset="0"/>
              </a:rPr>
              <a:t>Ashutosh</a:t>
            </a:r>
            <a:r>
              <a:rPr lang="en-IN" sz="2000" dirty="0">
                <a:latin typeface="Arial Black" panose="020B0A04020102020204" pitchFamily="34" charset="0"/>
              </a:rPr>
              <a:t> </a:t>
            </a:r>
            <a:r>
              <a:rPr lang="en-IN" sz="2000" dirty="0" err="1">
                <a:latin typeface="Arial Black" panose="020B0A04020102020204" pitchFamily="34" charset="0"/>
              </a:rPr>
              <a:t>Lawania</a:t>
            </a:r>
            <a:endParaRPr lang="en-IN" sz="2000" dirty="0">
              <a:latin typeface="Arial Black" panose="020B0A04020102020204" pitchFamily="34" charset="0"/>
            </a:endParaRPr>
          </a:p>
          <a:p>
            <a:r>
              <a:rPr lang="en-IN" sz="2000" dirty="0" smtClean="0">
                <a:latin typeface="Arial Black" panose="020B0A04020102020204" pitchFamily="34" charset="0"/>
              </a:rPr>
              <a:t>CEO : </a:t>
            </a:r>
            <a:r>
              <a:rPr lang="en-IN" sz="2000" dirty="0" err="1" smtClean="0">
                <a:latin typeface="Arial Black" panose="020B0A04020102020204" pitchFamily="34" charset="0"/>
              </a:rPr>
              <a:t>Nandita</a:t>
            </a:r>
            <a:r>
              <a:rPr lang="en-IN" sz="2000" dirty="0" smtClean="0">
                <a:latin typeface="Arial Black" panose="020B0A04020102020204" pitchFamily="34" charset="0"/>
              </a:rPr>
              <a:t> </a:t>
            </a:r>
            <a:r>
              <a:rPr lang="en-IN" sz="2000" dirty="0">
                <a:latin typeface="Arial Black" panose="020B0A04020102020204" pitchFamily="34" charset="0"/>
              </a:rPr>
              <a:t>Sinha</a:t>
            </a:r>
          </a:p>
          <a:p>
            <a:r>
              <a:rPr lang="en-IN" sz="2000" dirty="0" smtClean="0">
                <a:latin typeface="Arial Black" panose="020B0A04020102020204" pitchFamily="34" charset="0"/>
              </a:rPr>
              <a:t>Parent : </a:t>
            </a:r>
            <a:r>
              <a:rPr lang="en-IN" sz="2000" dirty="0" err="1" smtClean="0">
                <a:latin typeface="Arial Black" panose="020B0A04020102020204" pitchFamily="34" charset="0"/>
              </a:rPr>
              <a:t>Flipkart</a:t>
            </a:r>
            <a:endParaRPr lang="en-IN" sz="2000" dirty="0">
              <a:latin typeface="Arial Black" panose="020B0A04020102020204" pitchFamily="34" charset="0"/>
            </a:endParaRPr>
          </a:p>
          <a:p>
            <a:r>
              <a:rPr lang="en-IN" sz="2000" dirty="0" smtClean="0">
                <a:latin typeface="Arial Black" panose="020B0A04020102020204" pitchFamily="34" charset="0"/>
              </a:rPr>
              <a:t>Subsidiaries : </a:t>
            </a:r>
            <a:r>
              <a:rPr lang="en-IN" sz="2000" dirty="0" err="1" smtClean="0">
                <a:latin typeface="Arial Black" panose="020B0A04020102020204" pitchFamily="34" charset="0"/>
              </a:rPr>
              <a:t>Fitiquette</a:t>
            </a:r>
            <a:r>
              <a:rPr lang="en-IN" sz="2000" dirty="0">
                <a:latin typeface="Arial Black" panose="020B0A04020102020204" pitchFamily="34" charset="0"/>
              </a:rPr>
              <a:t>, Roadster</a:t>
            </a:r>
          </a:p>
          <a:p>
            <a:r>
              <a:rPr lang="en-IN" sz="2000" dirty="0" smtClean="0">
                <a:latin typeface="Arial Black" panose="020B0A04020102020204" pitchFamily="34" charset="0"/>
              </a:rPr>
              <a:t>URL : www.myntra.com</a:t>
            </a:r>
            <a:endParaRPr lang="en-IN" sz="2000" dirty="0">
              <a:latin typeface="Arial Black" panose="020B0A04020102020204" pitchFamily="34" charset="0"/>
            </a:endParaRPr>
          </a:p>
          <a:p>
            <a:r>
              <a:rPr lang="en-IN" sz="2000" dirty="0" smtClean="0">
                <a:latin typeface="Arial Black" panose="020B0A04020102020204" pitchFamily="34" charset="0"/>
              </a:rPr>
              <a:t>Commercial : Yes</a:t>
            </a:r>
            <a:endParaRPr lang="en-IN" sz="2000" dirty="0">
              <a:latin typeface="Arial Black" panose="020B0A04020102020204" pitchFamily="34" charset="0"/>
            </a:endParaRPr>
          </a:p>
          <a:p>
            <a:r>
              <a:rPr lang="en-IN" sz="2000" dirty="0" smtClean="0">
                <a:latin typeface="Arial Black" panose="020B0A04020102020204" pitchFamily="34" charset="0"/>
              </a:rPr>
              <a:t>Registration : Required</a:t>
            </a:r>
            <a:endParaRPr lang="en-IN" sz="2000" dirty="0">
              <a:latin typeface="Arial Black" panose="020B0A04020102020204" pitchFamily="34" charset="0"/>
            </a:endParaRPr>
          </a:p>
          <a:p>
            <a:r>
              <a:rPr lang="en-IN" sz="2000" dirty="0" smtClean="0">
                <a:latin typeface="Arial Black" panose="020B0A04020102020204" pitchFamily="34" charset="0"/>
              </a:rPr>
              <a:t>Launched :</a:t>
            </a:r>
            <a:r>
              <a:rPr lang="en-IN" sz="2000" dirty="0">
                <a:latin typeface="Arial Black" panose="020B0A04020102020204" pitchFamily="34" charset="0"/>
              </a:rPr>
              <a:t>	</a:t>
            </a:r>
            <a:r>
              <a:rPr lang="en-IN" sz="2000" dirty="0" smtClean="0">
                <a:latin typeface="Arial Black" panose="020B0A04020102020204" pitchFamily="34" charset="0"/>
              </a:rPr>
              <a:t>2007, 15 years </a:t>
            </a:r>
            <a:r>
              <a:rPr lang="en-IN" sz="2000" dirty="0">
                <a:latin typeface="Arial Black" panose="020B0A04020102020204" pitchFamily="34" charset="0"/>
              </a:rPr>
              <a:t>ago</a:t>
            </a:r>
          </a:p>
          <a:p>
            <a:r>
              <a:rPr lang="en-IN" sz="2000" dirty="0">
                <a:latin typeface="Arial Black" panose="020B0A04020102020204" pitchFamily="34" charset="0"/>
              </a:rPr>
              <a:t>Current </a:t>
            </a:r>
            <a:r>
              <a:rPr lang="en-IN" sz="2000" dirty="0" smtClean="0">
                <a:latin typeface="Arial Black" panose="020B0A04020102020204" pitchFamily="34" charset="0"/>
              </a:rPr>
              <a:t>status : Active</a:t>
            </a:r>
            <a:endParaRPr lang="en-IN" sz="2000" dirty="0">
              <a:latin typeface="Arial Black" panose="020B0A04020102020204" pitchFamily="34" charset="0"/>
            </a:endParaRPr>
          </a:p>
        </p:txBody>
      </p:sp>
      <p:sp>
        <p:nvSpPr>
          <p:cNvPr id="4" name="Title 3"/>
          <p:cNvSpPr>
            <a:spLocks noGrp="1"/>
          </p:cNvSpPr>
          <p:nvPr>
            <p:ph type="title"/>
          </p:nvPr>
        </p:nvSpPr>
        <p:spPr/>
        <p:txBody>
          <a:bodyPr/>
          <a:lstStyle/>
          <a:p>
            <a:r>
              <a:rPr lang="en-IN" dirty="0" smtClean="0"/>
              <a:t>About</a:t>
            </a:r>
            <a:endParaRPr lang="en-IN" dirty="0"/>
          </a:p>
        </p:txBody>
      </p:sp>
    </p:spTree>
    <p:extLst>
      <p:ext uri="{BB962C8B-B14F-4D97-AF65-F5344CB8AC3E}">
        <p14:creationId xmlns:p14="http://schemas.microsoft.com/office/powerpoint/2010/main" val="914925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BB047D-A6CD-43AB-96F0-683C726B586B}" type="slidenum">
              <a:rPr lang="en-US" noProof="0" smtClean="0"/>
              <a:pPr/>
              <a:t>4</a:t>
            </a:fld>
            <a:endParaRPr lang="en-US" noProof="0" dirty="0"/>
          </a:p>
        </p:txBody>
      </p:sp>
      <p:sp>
        <p:nvSpPr>
          <p:cNvPr id="3" name="Content Placeholder 2"/>
          <p:cNvSpPr>
            <a:spLocks noGrp="1"/>
          </p:cNvSpPr>
          <p:nvPr>
            <p:ph idx="1"/>
          </p:nvPr>
        </p:nvSpPr>
        <p:spPr/>
        <p:txBody>
          <a:bodyPr/>
          <a:lstStyle/>
          <a:p>
            <a:r>
              <a:rPr lang="en-GB" dirty="0" err="1"/>
              <a:t>Myntra</a:t>
            </a:r>
            <a:r>
              <a:rPr lang="en-GB" dirty="0"/>
              <a:t> is a major Indian fashion e-commerce company headquartered in Bengaluru, Karnataka, India.] The company was founded in 2007 to sell personalized gift items. In May 2014, Myntra.com was acquired by </a:t>
            </a:r>
            <a:r>
              <a:rPr lang="en-GB" dirty="0" err="1"/>
              <a:t>Flipkart</a:t>
            </a:r>
            <a:r>
              <a:rPr lang="en-GB" dirty="0"/>
              <a:t>.</a:t>
            </a:r>
          </a:p>
          <a:p>
            <a:r>
              <a:rPr lang="en-GB" dirty="0"/>
              <a:t>We will be using data science skills to identify the apparel type that customers favours and their prices. To identify the parameter that attracts customers to make purchase. </a:t>
            </a:r>
          </a:p>
          <a:p>
            <a:r>
              <a:rPr lang="en-GB" dirty="0"/>
              <a:t>Is it number of images, or colours, or brand name or price?</a:t>
            </a:r>
          </a:p>
          <a:p>
            <a:endParaRPr lang="en-IN" dirty="0"/>
          </a:p>
        </p:txBody>
      </p:sp>
      <p:sp>
        <p:nvSpPr>
          <p:cNvPr id="4" name="Title 3"/>
          <p:cNvSpPr>
            <a:spLocks noGrp="1"/>
          </p:cNvSpPr>
          <p:nvPr>
            <p:ph type="title"/>
          </p:nvPr>
        </p:nvSpPr>
        <p:spPr/>
        <p:txBody>
          <a:bodyPr/>
          <a:lstStyle/>
          <a:p>
            <a:r>
              <a:rPr lang="en-IN" dirty="0" smtClean="0"/>
              <a:t>Aim</a:t>
            </a:r>
            <a:endParaRPr lang="en-IN" dirty="0"/>
          </a:p>
        </p:txBody>
      </p:sp>
    </p:spTree>
    <p:extLst>
      <p:ext uri="{BB962C8B-B14F-4D97-AF65-F5344CB8AC3E}">
        <p14:creationId xmlns:p14="http://schemas.microsoft.com/office/powerpoint/2010/main" val="286991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BB047D-A6CD-43AB-96F0-683C726B586B}" type="slidenum">
              <a:rPr lang="en-US" noProof="0" smtClean="0"/>
              <a:pPr/>
              <a:t>5</a:t>
            </a:fld>
            <a:endParaRPr lang="en-US" noProof="0" dirty="0"/>
          </a:p>
        </p:txBody>
      </p:sp>
      <p:sp>
        <p:nvSpPr>
          <p:cNvPr id="3" name="Content Placeholder 2"/>
          <p:cNvSpPr>
            <a:spLocks noGrp="1"/>
          </p:cNvSpPr>
          <p:nvPr>
            <p:ph idx="1"/>
          </p:nvPr>
        </p:nvSpPr>
        <p:spPr/>
        <p:txBody>
          <a:bodyPr/>
          <a:lstStyle/>
          <a:p>
            <a:r>
              <a:rPr lang="en-GB" dirty="0"/>
              <a:t>The </a:t>
            </a:r>
            <a:r>
              <a:rPr lang="en-GB" dirty="0" err="1"/>
              <a:t>Myntra</a:t>
            </a:r>
            <a:r>
              <a:rPr lang="en-GB" dirty="0"/>
              <a:t> have shared the dataset with you to identify the attributes to increase sales. You are working as Lead consultant and your key role is to identify the parameters that are extremely important while making a decision.</a:t>
            </a:r>
          </a:p>
          <a:p>
            <a:r>
              <a:rPr lang="en-GB" dirty="0"/>
              <a:t>As a </a:t>
            </a:r>
            <a:r>
              <a:rPr lang="en-GB" dirty="0" smtClean="0"/>
              <a:t>Lead </a:t>
            </a:r>
            <a:r>
              <a:rPr lang="en-GB" dirty="0"/>
              <a:t>consultant you also have to show the results to your client and managers so it’s advised to create charts while you perform analysis and write down the insights in some separate sheet that you can refer later on.</a:t>
            </a:r>
          </a:p>
          <a:p>
            <a:r>
              <a:rPr lang="en-GB" dirty="0"/>
              <a:t>Some of the problems can be easily identified while solving the scenarios and tasks shared here but you are also required to further share your key points in the Conclusion.</a:t>
            </a:r>
          </a:p>
          <a:p>
            <a:r>
              <a:rPr lang="en-GB" dirty="0"/>
              <a:t>Exploratory Data Analysis (EDA) is an approach to analysing data sets to summarize the main characteristics of data by often using statistical graphs and other visualization methods such as by the use of statistical graphs</a:t>
            </a:r>
            <a:r>
              <a:rPr lang="en-GB" dirty="0" smtClean="0"/>
              <a:t>.</a:t>
            </a:r>
          </a:p>
          <a:p>
            <a:pPr marL="0" indent="0">
              <a:buNone/>
            </a:pPr>
            <a:endParaRPr lang="en-GB" dirty="0"/>
          </a:p>
          <a:p>
            <a:endParaRPr lang="en-IN" dirty="0"/>
          </a:p>
        </p:txBody>
      </p:sp>
      <p:sp>
        <p:nvSpPr>
          <p:cNvPr id="4" name="Title 3"/>
          <p:cNvSpPr>
            <a:spLocks noGrp="1"/>
          </p:cNvSpPr>
          <p:nvPr>
            <p:ph type="title"/>
          </p:nvPr>
        </p:nvSpPr>
        <p:spPr/>
        <p:txBody>
          <a:bodyPr/>
          <a:lstStyle/>
          <a:p>
            <a:r>
              <a:rPr lang="en-IN" dirty="0" smtClean="0"/>
              <a:t>Problem Statement</a:t>
            </a:r>
            <a:endParaRPr lang="en-IN" dirty="0"/>
          </a:p>
        </p:txBody>
      </p:sp>
    </p:spTree>
    <p:extLst>
      <p:ext uri="{BB962C8B-B14F-4D97-AF65-F5344CB8AC3E}">
        <p14:creationId xmlns:p14="http://schemas.microsoft.com/office/powerpoint/2010/main" val="296454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BB047D-A6CD-43AB-96F0-683C726B586B}" type="slidenum">
              <a:rPr lang="en-US" noProof="0" smtClean="0"/>
              <a:pPr/>
              <a:t>6</a:t>
            </a:fld>
            <a:endParaRPr lang="en-US" noProof="0" dirty="0"/>
          </a:p>
        </p:txBody>
      </p:sp>
      <p:sp>
        <p:nvSpPr>
          <p:cNvPr id="3" name="Content Placeholder 2"/>
          <p:cNvSpPr>
            <a:spLocks noGrp="1"/>
          </p:cNvSpPr>
          <p:nvPr>
            <p:ph idx="1"/>
          </p:nvPr>
        </p:nvSpPr>
        <p:spPr/>
        <p:txBody>
          <a:bodyPr/>
          <a:lstStyle/>
          <a:p>
            <a:r>
              <a:rPr lang="en-GB" dirty="0" smtClean="0"/>
              <a:t>Pandas </a:t>
            </a:r>
            <a:r>
              <a:rPr lang="en-GB" dirty="0"/>
              <a:t>Joins and Merge</a:t>
            </a:r>
          </a:p>
          <a:p>
            <a:r>
              <a:rPr lang="en-GB" dirty="0" smtClean="0"/>
              <a:t>Data </a:t>
            </a:r>
            <a:r>
              <a:rPr lang="en-GB" dirty="0"/>
              <a:t>Manipulation</a:t>
            </a:r>
          </a:p>
          <a:p>
            <a:r>
              <a:rPr lang="en-GB" dirty="0" smtClean="0"/>
              <a:t>Data </a:t>
            </a:r>
            <a:r>
              <a:rPr lang="en-GB" dirty="0"/>
              <a:t>cleaning</a:t>
            </a:r>
          </a:p>
          <a:p>
            <a:r>
              <a:rPr lang="en-GB" dirty="0" smtClean="0"/>
              <a:t>Creating </a:t>
            </a:r>
            <a:r>
              <a:rPr lang="en-GB" dirty="0"/>
              <a:t>charts and bars</a:t>
            </a:r>
          </a:p>
          <a:p>
            <a:r>
              <a:rPr lang="en-GB" dirty="0" smtClean="0"/>
              <a:t>Perform </a:t>
            </a:r>
            <a:r>
              <a:rPr lang="en-GB" dirty="0"/>
              <a:t>wrangling operations to draw more insights</a:t>
            </a:r>
          </a:p>
          <a:p>
            <a:r>
              <a:rPr lang="en-GB" dirty="0" smtClean="0"/>
              <a:t>Evaluation </a:t>
            </a:r>
            <a:r>
              <a:rPr lang="en-GB" dirty="0"/>
              <a:t>of bi-columns on the basis of next attribute</a:t>
            </a:r>
          </a:p>
          <a:p>
            <a:r>
              <a:rPr lang="en-GB" dirty="0" smtClean="0"/>
              <a:t>Creating </a:t>
            </a:r>
            <a:r>
              <a:rPr lang="en-GB" dirty="0"/>
              <a:t>new columns to drill down on analysis</a:t>
            </a:r>
          </a:p>
          <a:p>
            <a:endParaRPr lang="en-IN" dirty="0"/>
          </a:p>
        </p:txBody>
      </p:sp>
      <p:sp>
        <p:nvSpPr>
          <p:cNvPr id="4" name="Title 3"/>
          <p:cNvSpPr>
            <a:spLocks noGrp="1"/>
          </p:cNvSpPr>
          <p:nvPr>
            <p:ph type="title"/>
          </p:nvPr>
        </p:nvSpPr>
        <p:spPr/>
        <p:txBody>
          <a:bodyPr/>
          <a:lstStyle/>
          <a:p>
            <a:r>
              <a:rPr lang="en-IN" dirty="0" smtClean="0"/>
              <a:t>Learning Outcome</a:t>
            </a:r>
            <a:endParaRPr lang="en-IN" dirty="0"/>
          </a:p>
        </p:txBody>
      </p:sp>
    </p:spTree>
    <p:extLst>
      <p:ext uri="{BB962C8B-B14F-4D97-AF65-F5344CB8AC3E}">
        <p14:creationId xmlns:p14="http://schemas.microsoft.com/office/powerpoint/2010/main" val="1422617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BB047D-A6CD-43AB-96F0-683C726B586B}" type="slidenum">
              <a:rPr lang="en-US" noProof="0" smtClean="0"/>
              <a:pPr/>
              <a:t>7</a:t>
            </a:fld>
            <a:endParaRPr lang="en-US" noProof="0" dirty="0"/>
          </a:p>
        </p:txBody>
      </p:sp>
      <p:sp>
        <p:nvSpPr>
          <p:cNvPr id="3" name="Content Placeholder 2"/>
          <p:cNvSpPr>
            <a:spLocks noGrp="1"/>
          </p:cNvSpPr>
          <p:nvPr>
            <p:ph idx="1"/>
          </p:nvPr>
        </p:nvSpPr>
        <p:spPr/>
        <p:txBody>
          <a:bodyPr/>
          <a:lstStyle/>
          <a:p>
            <a:r>
              <a:rPr lang="en-IN" dirty="0" err="1" smtClean="0"/>
              <a:t>numpy</a:t>
            </a:r>
            <a:r>
              <a:rPr lang="en-IN" dirty="0" smtClean="0"/>
              <a:t> </a:t>
            </a:r>
            <a:endParaRPr lang="en-IN" dirty="0"/>
          </a:p>
          <a:p>
            <a:r>
              <a:rPr lang="en-IN" dirty="0" smtClean="0"/>
              <a:t>pandas </a:t>
            </a:r>
            <a:endParaRPr lang="en-IN" dirty="0"/>
          </a:p>
          <a:p>
            <a:r>
              <a:rPr lang="en-IN" dirty="0" err="1" smtClean="0"/>
              <a:t>matplotlib</a:t>
            </a:r>
            <a:endParaRPr lang="en-IN" dirty="0"/>
          </a:p>
          <a:p>
            <a:r>
              <a:rPr lang="en-IN" dirty="0" err="1" smtClean="0"/>
              <a:t>seaborn</a:t>
            </a:r>
            <a:r>
              <a:rPr lang="en-IN" dirty="0" smtClean="0"/>
              <a:t> </a:t>
            </a:r>
            <a:endParaRPr lang="en-IN" dirty="0"/>
          </a:p>
          <a:p>
            <a:endParaRPr lang="en-IN" dirty="0"/>
          </a:p>
        </p:txBody>
      </p:sp>
      <p:sp>
        <p:nvSpPr>
          <p:cNvPr id="4" name="Title 3"/>
          <p:cNvSpPr>
            <a:spLocks noGrp="1"/>
          </p:cNvSpPr>
          <p:nvPr>
            <p:ph type="title"/>
          </p:nvPr>
        </p:nvSpPr>
        <p:spPr>
          <a:xfrm>
            <a:off x="234626" y="862352"/>
            <a:ext cx="11465168" cy="918553"/>
          </a:xfrm>
        </p:spPr>
        <p:txBody>
          <a:bodyPr>
            <a:normAutofit/>
          </a:bodyPr>
          <a:lstStyle/>
          <a:p>
            <a:r>
              <a:rPr lang="en-IN" dirty="0"/>
              <a:t>Skill Requirement</a:t>
            </a:r>
            <a:br>
              <a:rPr lang="en-IN" dirty="0"/>
            </a:br>
            <a:endParaRPr lang="en-IN" dirty="0"/>
          </a:p>
        </p:txBody>
      </p:sp>
    </p:spTree>
    <p:extLst>
      <p:ext uri="{BB962C8B-B14F-4D97-AF65-F5344CB8AC3E}">
        <p14:creationId xmlns:p14="http://schemas.microsoft.com/office/powerpoint/2010/main" val="2978750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BB047D-A6CD-43AB-96F0-683C726B586B}" type="slidenum">
              <a:rPr lang="en-US" noProof="0" smtClean="0"/>
              <a:pPr/>
              <a:t>8</a:t>
            </a:fld>
            <a:endParaRPr lang="en-US" noProof="0" dirty="0"/>
          </a:p>
        </p:txBody>
      </p:sp>
      <p:sp>
        <p:nvSpPr>
          <p:cNvPr id="3" name="Content Placeholder 2"/>
          <p:cNvSpPr>
            <a:spLocks noGrp="1"/>
          </p:cNvSpPr>
          <p:nvPr>
            <p:ph idx="1"/>
          </p:nvPr>
        </p:nvSpPr>
        <p:spPr/>
        <p:txBody>
          <a:bodyPr/>
          <a:lstStyle/>
          <a:p>
            <a:r>
              <a:rPr lang="en-GB" dirty="0" smtClean="0"/>
              <a:t>Import </a:t>
            </a:r>
            <a:r>
              <a:rPr lang="en-GB" dirty="0"/>
              <a:t>all the relevant packages (</a:t>
            </a:r>
            <a:r>
              <a:rPr lang="en-GB" dirty="0" err="1"/>
              <a:t>Eg</a:t>
            </a:r>
            <a:r>
              <a:rPr lang="en-GB" dirty="0"/>
              <a:t>: </a:t>
            </a:r>
            <a:r>
              <a:rPr lang="en-GB" dirty="0" err="1"/>
              <a:t>Numpy</a:t>
            </a:r>
            <a:r>
              <a:rPr lang="en-GB" dirty="0"/>
              <a:t>, </a:t>
            </a:r>
            <a:r>
              <a:rPr lang="en-GB" dirty="0" err="1"/>
              <a:t>Seaborn</a:t>
            </a:r>
            <a:r>
              <a:rPr lang="en-GB" dirty="0"/>
              <a:t>...)</a:t>
            </a:r>
          </a:p>
          <a:p>
            <a:r>
              <a:rPr lang="en-GB" dirty="0" smtClean="0"/>
              <a:t>Import </a:t>
            </a:r>
            <a:r>
              <a:rPr lang="en-GB" dirty="0"/>
              <a:t>the datasets into the python environment</a:t>
            </a:r>
            <a:r>
              <a:rPr lang="en-GB" dirty="0" smtClean="0"/>
              <a:t>.</a:t>
            </a:r>
          </a:p>
          <a:p>
            <a:r>
              <a:rPr lang="en-GB" dirty="0" smtClean="0"/>
              <a:t>Check </a:t>
            </a:r>
            <a:r>
              <a:rPr lang="en-GB" dirty="0"/>
              <a:t>the structure, statistics and other important functions. (Only observe the changes</a:t>
            </a:r>
            <a:r>
              <a:rPr lang="en-GB" dirty="0" smtClean="0"/>
              <a:t>)</a:t>
            </a:r>
          </a:p>
          <a:p>
            <a:pPr marL="0" indent="0">
              <a:buNone/>
            </a:pPr>
            <a:endParaRPr lang="en-GB" dirty="0"/>
          </a:p>
          <a:p>
            <a:endParaRPr lang="en-IN" dirty="0"/>
          </a:p>
        </p:txBody>
      </p:sp>
      <p:sp>
        <p:nvSpPr>
          <p:cNvPr id="4" name="Title 3"/>
          <p:cNvSpPr>
            <a:spLocks noGrp="1"/>
          </p:cNvSpPr>
          <p:nvPr>
            <p:ph type="title"/>
          </p:nvPr>
        </p:nvSpPr>
        <p:spPr/>
        <p:txBody>
          <a:bodyPr/>
          <a:lstStyle/>
          <a:p>
            <a:r>
              <a:rPr lang="en-IN" dirty="0" smtClean="0"/>
              <a:t>Task 1</a:t>
            </a:r>
            <a:endParaRPr lang="en-IN" dirty="0"/>
          </a:p>
        </p:txBody>
      </p:sp>
    </p:spTree>
    <p:extLst>
      <p:ext uri="{BB962C8B-B14F-4D97-AF65-F5344CB8AC3E}">
        <p14:creationId xmlns:p14="http://schemas.microsoft.com/office/powerpoint/2010/main" val="1388550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BB047D-A6CD-43AB-96F0-683C726B586B}" type="slidenum">
              <a:rPr lang="en-US" noProof="0" smtClean="0"/>
              <a:pPr/>
              <a:t>9</a:t>
            </a:fld>
            <a:endParaRPr lang="en-US" noProof="0" dirty="0"/>
          </a:p>
        </p:txBody>
      </p:sp>
      <p:sp>
        <p:nvSpPr>
          <p:cNvPr id="3" name="Content Placeholder 2"/>
          <p:cNvSpPr>
            <a:spLocks noGrp="1"/>
          </p:cNvSpPr>
          <p:nvPr>
            <p:ph idx="1"/>
          </p:nvPr>
        </p:nvSpPr>
        <p:spPr/>
        <p:txBody>
          <a:bodyPr/>
          <a:lstStyle/>
          <a:p>
            <a:r>
              <a:rPr lang="en-GB" dirty="0" smtClean="0"/>
              <a:t>Drop </a:t>
            </a:r>
            <a:r>
              <a:rPr lang="en-GB" dirty="0"/>
              <a:t>the duplicate data</a:t>
            </a:r>
          </a:p>
          <a:p>
            <a:r>
              <a:rPr lang="en-GB" dirty="0" smtClean="0"/>
              <a:t>Check </a:t>
            </a:r>
            <a:r>
              <a:rPr lang="en-GB" dirty="0"/>
              <a:t>for missing values</a:t>
            </a:r>
          </a:p>
          <a:p>
            <a:endParaRPr lang="en-IN" dirty="0"/>
          </a:p>
        </p:txBody>
      </p:sp>
      <p:sp>
        <p:nvSpPr>
          <p:cNvPr id="4" name="Title 3"/>
          <p:cNvSpPr>
            <a:spLocks noGrp="1"/>
          </p:cNvSpPr>
          <p:nvPr>
            <p:ph type="title"/>
          </p:nvPr>
        </p:nvSpPr>
        <p:spPr/>
        <p:txBody>
          <a:bodyPr/>
          <a:lstStyle/>
          <a:p>
            <a:r>
              <a:rPr lang="en-IN" dirty="0" smtClean="0"/>
              <a:t>Task 2(Data Cleaning)</a:t>
            </a:r>
            <a:endParaRPr lang="en-IN" dirty="0"/>
          </a:p>
        </p:txBody>
      </p:sp>
    </p:spTree>
    <p:extLst>
      <p:ext uri="{BB962C8B-B14F-4D97-AF65-F5344CB8AC3E}">
        <p14:creationId xmlns:p14="http://schemas.microsoft.com/office/powerpoint/2010/main" val="4207962186"/>
      </p:ext>
    </p:extLst>
  </p:cSld>
  <p:clrMapOvr>
    <a:masterClrMapping/>
  </p:clrMapOvr>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468121_Coastal presentation_RVA_v5" id="{5B652A6C-03CB-4457-ADFC-1C5BB6605FEF}" vid="{F00112C4-F9F0-4BD0-BC95-5242C8B0F7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0CE401-796E-4493-905E-4DDA5AF62AB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46D58D-B27D-4B23-AEA1-AE974AB622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Coastal presentation</Template>
  <TotalTime>0</TotalTime>
  <Words>667</Words>
  <Application>Microsoft Office PowerPoint</Application>
  <PresentationFormat>Widescreen</PresentationFormat>
  <Paragraphs>104</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Arial Black</vt:lpstr>
      <vt:lpstr>Calibri</vt:lpstr>
      <vt:lpstr>Office Theme</vt:lpstr>
      <vt:lpstr>Myntra fashion</vt:lpstr>
      <vt:lpstr>About</vt:lpstr>
      <vt:lpstr>About</vt:lpstr>
      <vt:lpstr>Aim</vt:lpstr>
      <vt:lpstr>Problem Statement</vt:lpstr>
      <vt:lpstr>Learning Outcome</vt:lpstr>
      <vt:lpstr>Skill Requirement </vt:lpstr>
      <vt:lpstr>Task 1</vt:lpstr>
      <vt:lpstr>Task 2(Data Cleaning)</vt:lpstr>
      <vt:lpstr>Task 3</vt:lpstr>
      <vt:lpstr>Exploratory Data Analysis </vt:lpstr>
      <vt:lpstr>Top 10 Brands</vt:lpstr>
      <vt:lpstr>Top 10 Expensive Brands</vt:lpstr>
      <vt:lpstr>Lets see which product belongs to which category according to gender</vt:lpstr>
      <vt:lpstr>Most Preferable Color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2022-12-30T16:01:39Z</dcterms:created>
  <dcterms:modified xsi:type="dcterms:W3CDTF">2023-01-05T17:20:12Z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