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115" d="100"/>
          <a:sy n="115" d="100"/>
        </p:scale>
        <p:origin x="-396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tableStyles" Target="tableStyles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1048710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3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70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5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65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5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</a:t>
            </a:r>
            <a:r>
              <a:rPr sz="2400" lang="en-US" smtClean="0"/>
              <a:t>NAME: </a:t>
            </a:r>
            <a:r>
              <a:rPr sz="2400" lang="en-US" smtClean="0"/>
              <a:t>R</a:t>
            </a:r>
            <a:r>
              <a:rPr sz="2400" lang="en-US" smtClean="0"/>
              <a:t>O</a:t>
            </a:r>
            <a:r>
              <a:rPr sz="2400" lang="en-US" smtClean="0"/>
              <a:t>S</a:t>
            </a:r>
            <a:r>
              <a:rPr sz="2400" lang="en-US" smtClean="0"/>
              <a:t>H</a:t>
            </a:r>
            <a:r>
              <a:rPr sz="2400" lang="en-US" smtClean="0"/>
              <a:t>A</a:t>
            </a:r>
            <a:r>
              <a:rPr sz="2400" lang="en-US" smtClean="0"/>
              <a:t>N</a:t>
            </a:r>
            <a:r>
              <a:rPr sz="2400" lang="en-US" smtClean="0"/>
              <a:t> </a:t>
            </a:r>
            <a:r>
              <a:rPr sz="2400" lang="en-US" smtClean="0"/>
              <a:t>I</a:t>
            </a:r>
            <a:r>
              <a:rPr sz="2400" lang="en-US" smtClean="0"/>
              <a:t>S</a:t>
            </a:r>
            <a:r>
              <a:rPr sz="2400" lang="en-US" smtClean="0"/>
              <a:t>S</a:t>
            </a:r>
            <a:r>
              <a:rPr sz="2400" lang="en-US" smtClean="0"/>
              <a:t>A</a:t>
            </a:r>
            <a:r>
              <a:rPr sz="2400" lang="en-US" smtClean="0"/>
              <a:t>C</a:t>
            </a:r>
            <a:r>
              <a:rPr sz="2400" lang="en-US" smtClean="0"/>
              <a:t>.</a:t>
            </a:r>
            <a:r>
              <a:rPr sz="2400" lang="en-US" smtClean="0"/>
              <a:t>V</a:t>
            </a:r>
            <a:endParaRPr dirty="0" sz="2400" lang="en-US" smtClean="0"/>
          </a:p>
          <a:p>
            <a:r>
              <a:rPr dirty="0" sz="2400" lang="en-US" smtClean="0"/>
              <a:t>REGISTER </a:t>
            </a:r>
            <a:r>
              <a:rPr dirty="0" sz="2400" lang="en-US" smtClean="0"/>
              <a:t>NO: </a:t>
            </a:r>
            <a:r>
              <a:rPr dirty="0" sz="2400" lang="en-US" smtClean="0"/>
              <a:t>31221</a:t>
            </a:r>
            <a:r>
              <a:rPr dirty="0" sz="2400" lang="en-US" smtClean="0"/>
              <a:t>6</a:t>
            </a:r>
            <a:r>
              <a:rPr dirty="0" sz="2400" lang="en-US" smtClean="0"/>
              <a:t>6</a:t>
            </a:r>
            <a:r>
              <a:rPr dirty="0" sz="2400" lang="en-US" smtClean="0"/>
              <a:t>9</a:t>
            </a:r>
            <a:r>
              <a:rPr dirty="0" sz="2400" lang="en-US" smtClean="0"/>
              <a:t>6</a:t>
            </a:r>
            <a:r>
              <a:rPr dirty="0" sz="2400" lang="en-US" smtClean="0"/>
              <a:t> (asunm1</a:t>
            </a:r>
            <a:r>
              <a:rPr dirty="0" sz="2400" lang="en-US" smtClean="0"/>
              <a:t>6</a:t>
            </a:r>
            <a:r>
              <a:rPr dirty="0" sz="2400" lang="en-US" smtClean="0"/>
              <a:t>5</a:t>
            </a:r>
            <a:r>
              <a:rPr dirty="0" sz="2400" lang="en-US" smtClean="0"/>
              <a:t>7</a:t>
            </a:r>
            <a:r>
              <a:rPr dirty="0" sz="2400" lang="en-US" smtClean="0"/>
              <a:t>3</a:t>
            </a:r>
            <a:r>
              <a:rPr dirty="0" sz="2400" lang="en-US" smtClean="0"/>
              <a:t>1</a:t>
            </a:r>
            <a:r>
              <a:rPr dirty="0" sz="2400" lang="en-US" smtClean="0"/>
              <a:t>2</a:t>
            </a:r>
            <a:r>
              <a:rPr dirty="0" sz="2400" lang="en-US" smtClean="0"/>
              <a:t>2</a:t>
            </a:r>
            <a:r>
              <a:rPr dirty="0" sz="2400" lang="en-US" smtClean="0"/>
              <a:t>1</a:t>
            </a:r>
            <a:r>
              <a:rPr dirty="0" sz="2400" lang="en-US" smtClean="0"/>
              <a:t>6</a:t>
            </a:r>
            <a:r>
              <a:rPr dirty="0" sz="2400" lang="en-US" smtClean="0"/>
              <a:t>6</a:t>
            </a:r>
            <a:r>
              <a:rPr dirty="0" sz="2400" lang="en-US" smtClean="0"/>
              <a:t>9</a:t>
            </a:r>
            <a:r>
              <a:rPr dirty="0" sz="2400" lang="en-US" smtClean="0"/>
              <a:t>6</a:t>
            </a:r>
            <a:r>
              <a:rPr dirty="0" sz="2400" lang="en-US" smtClean="0"/>
              <a:t>)</a:t>
            </a:r>
            <a:endParaRPr dirty="0" sz="2400" lang="en-US"/>
          </a:p>
          <a:p>
            <a:r>
              <a:rPr dirty="0" sz="2400" lang="en-US" smtClean="0"/>
              <a:t>DEPARTMENT: B.COM (GENERAL)</a:t>
            </a:r>
            <a:endParaRPr dirty="0" sz="2400" lang="en-US"/>
          </a:p>
          <a:p>
            <a:r>
              <a:rPr dirty="0" sz="2400" lang="en-US" smtClean="0"/>
              <a:t>COLLEGE: </a:t>
            </a:r>
            <a:r>
              <a:rPr dirty="0" sz="2400" lang="en-US" smtClean="0"/>
              <a:t>C</a:t>
            </a:r>
            <a:r>
              <a:rPr dirty="0" sz="2400" lang="en-US" smtClean="0"/>
              <a:t>H</a:t>
            </a:r>
            <a:r>
              <a:rPr dirty="0" sz="2400" lang="en-US" smtClean="0"/>
              <a:t>R</a:t>
            </a:r>
            <a:r>
              <a:rPr dirty="0" sz="2400" lang="en-US" smtClean="0"/>
              <a:t>I</a:t>
            </a:r>
            <a:r>
              <a:rPr dirty="0" sz="2400" lang="en-US" smtClean="0"/>
              <a:t>S</a:t>
            </a:r>
            <a:r>
              <a:rPr dirty="0" sz="2400" lang="en-US" smtClean="0"/>
              <a:t>T</a:t>
            </a:r>
            <a:r>
              <a:rPr dirty="0" sz="2400" lang="en-US" smtClean="0"/>
              <a:t> </a:t>
            </a:r>
            <a:r>
              <a:rPr dirty="0" sz="2400" lang="en-US" smtClean="0"/>
              <a:t>COLLEGE OF ARTS AND SCIENCE.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80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TextBox 8"/>
          <p:cNvSpPr txBox="1"/>
          <p:nvPr/>
        </p:nvSpPr>
        <p:spPr>
          <a:xfrm>
            <a:off x="2452619" y="1060192"/>
            <a:ext cx="8534018" cy="48412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 sz="2400" lang="en-US" smtClean="0"/>
              <a:t>Potential </a:t>
            </a:r>
            <a:r>
              <a:rPr b="1" dirty="0" sz="2400" lang="en-US"/>
              <a:t>Situations in the Data</a:t>
            </a:r>
          </a:p>
          <a:p>
            <a:r>
              <a:rPr b="1" dirty="0" sz="2400" lang="en-US"/>
              <a:t>Uneven Resource Distribution:</a:t>
            </a:r>
            <a:r>
              <a:rPr dirty="0" sz="2400" lang="en-US"/>
              <a:t> Departments with high or low "Count - Name" compared to "Count - Department."</a:t>
            </a:r>
          </a:p>
          <a:p>
            <a:r>
              <a:rPr b="1" dirty="0" sz="2400" lang="en-US"/>
              <a:t>Project-Oriented Departments:</a:t>
            </a:r>
            <a:r>
              <a:rPr dirty="0" sz="2400" lang="en-US"/>
              <a:t> High "Count - Name" relative to "Count - Department."</a:t>
            </a:r>
          </a:p>
          <a:p>
            <a:r>
              <a:rPr b="1" dirty="0" sz="2400" lang="en-US"/>
              <a:t>Administrative or Support Functions:</a:t>
            </a:r>
            <a:r>
              <a:rPr dirty="0" sz="2400" lang="en-US"/>
              <a:t> Low "Count - Name" relative to "Count - Department."</a:t>
            </a:r>
          </a:p>
          <a:p>
            <a:r>
              <a:rPr b="1" dirty="0" sz="2400" lang="en-US"/>
              <a:t>Inefficient Resource Utilization:</a:t>
            </a:r>
            <a:r>
              <a:rPr dirty="0" sz="2400" lang="en-US"/>
              <a:t> High "Count - Name" with low productivity.</a:t>
            </a:r>
          </a:p>
          <a:p>
            <a:r>
              <a:rPr b="1" dirty="0" sz="2400" lang="en-US"/>
              <a:t>Overburdened Departments:</a:t>
            </a:r>
            <a:r>
              <a:rPr dirty="0" sz="2400" lang="en-US"/>
              <a:t> Consistently high "Count - Name" over time.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4" name="object 8"/>
          <p:cNvSpPr txBox="1"/>
          <p:nvPr/>
        </p:nvSpPr>
        <p:spPr>
          <a:xfrm>
            <a:off x="739775" y="291147"/>
            <a:ext cx="3303904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5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6" name="TextBox 1"/>
          <p:cNvSpPr txBox="1"/>
          <p:nvPr/>
        </p:nvSpPr>
        <p:spPr>
          <a:xfrm>
            <a:off x="533400" y="1371600"/>
            <a:ext cx="10287000" cy="4247317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 smtClean="0"/>
              <a:t>Data </a:t>
            </a:r>
            <a:r>
              <a:rPr b="1" dirty="0" lang="en-US"/>
              <a:t>Cleaning and Preparation:</a:t>
            </a:r>
            <a:endParaRPr dirty="0" lang="en-US"/>
          </a:p>
          <a:p>
            <a:r>
              <a:rPr b="1" dirty="0" lang="en-US"/>
              <a:t>Handling Missing Values:</a:t>
            </a:r>
            <a:r>
              <a:rPr dirty="0" lang="en-US"/>
              <a:t> Addressing any missing data points for "Count - Department" or "Count - Name."</a:t>
            </a:r>
          </a:p>
          <a:p>
            <a:r>
              <a:rPr b="1" dirty="0" lang="en-US"/>
              <a:t>Data Normalization:</a:t>
            </a:r>
            <a:r>
              <a:rPr dirty="0" lang="en-US"/>
              <a:t> Ensuring consistency in data formats and units of measurement.</a:t>
            </a:r>
          </a:p>
          <a:p>
            <a:r>
              <a:rPr b="1" dirty="0" lang="en-US"/>
              <a:t>Outlier Detection and Correction:</a:t>
            </a:r>
            <a:r>
              <a:rPr dirty="0" lang="en-US"/>
              <a:t> Identifying and addressing any extreme or unusual values that might skew the analysis.</a:t>
            </a:r>
          </a:p>
          <a:p>
            <a:r>
              <a:rPr b="1" dirty="0" lang="en-US"/>
              <a:t>Feature Engineering:</a:t>
            </a:r>
            <a:endParaRPr dirty="0" lang="en-US"/>
          </a:p>
          <a:p>
            <a:r>
              <a:rPr b="1" dirty="0" lang="en-US"/>
              <a:t>Creating Derived Metrics:</a:t>
            </a:r>
            <a:r>
              <a:rPr dirty="0" lang="en-US"/>
              <a:t> Consider creating additional metrics such as "Resource Allocation Ratio" (Count - Name / Count - Department) to provide a more comprehensive understanding of resource utilization.</a:t>
            </a:r>
          </a:p>
          <a:p>
            <a:r>
              <a:rPr b="1" dirty="0" lang="en-US"/>
              <a:t>Categorical Encoding:</a:t>
            </a:r>
            <a:r>
              <a:rPr dirty="0" lang="en-US"/>
              <a:t> If the "Department" field is categorical, converting it into a numerical format suitable for modeling.</a:t>
            </a:r>
          </a:p>
          <a:p>
            <a:r>
              <a:rPr b="1" dirty="0" lang="en-US"/>
              <a:t>Exploratory Data Analysis (EDA):</a:t>
            </a:r>
            <a:endParaRPr dirty="0" lang="en-US"/>
          </a:p>
          <a:p>
            <a:r>
              <a:rPr b="1" dirty="0" lang="en-US"/>
              <a:t>Visualization:</a:t>
            </a:r>
            <a:r>
              <a:rPr dirty="0" lang="en-US"/>
              <a:t> Creating visualizations (e.g., histograms, scatter plots, box plots) to explore the distribution of variables, identify relationships, and detect patterns.</a:t>
            </a:r>
          </a:p>
          <a:p>
            <a:r>
              <a:rPr b="1" dirty="0" lang="en-US"/>
              <a:t>Correlation Analysis:</a:t>
            </a:r>
            <a:r>
              <a:rPr dirty="0" lang="en-US"/>
              <a:t> Assessing the correlation between "Count - Department" and "Count - Name" to understand the relationship between departmental size and resource allocation</a:t>
            </a:r>
            <a:r>
              <a:rPr dirty="0" lang="en-US" smtClean="0"/>
              <a:t>.</a:t>
            </a:r>
            <a:endParaRPr dirty="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Box 1"/>
          <p:cNvSpPr txBox="1"/>
          <p:nvPr/>
        </p:nvSpPr>
        <p:spPr>
          <a:xfrm>
            <a:off x="1143000" y="914400"/>
            <a:ext cx="8229600" cy="563231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lang="en-US"/>
              <a:t>Model Selection and Training:</a:t>
            </a:r>
            <a:endParaRPr dirty="0" lang="en-US"/>
          </a:p>
          <a:p>
            <a:r>
              <a:rPr b="1" dirty="0" lang="en-US"/>
              <a:t>Regression Analysis:</a:t>
            </a:r>
            <a:r>
              <a:rPr dirty="0" lang="en-US"/>
              <a:t> Using regression models (e.g., linear regression, multiple regression) to predict the "Count - Name" based on the "Count - Department" and other relevant features.</a:t>
            </a:r>
          </a:p>
          <a:p>
            <a:r>
              <a:rPr b="1" dirty="0" lang="en-US"/>
              <a:t>Classification Models:</a:t>
            </a:r>
            <a:r>
              <a:rPr dirty="0" lang="en-US"/>
              <a:t> If the goal is to classify departments into categories based on their resource allocation patterns, consider using classification models (e.g., decision trees, random forests, logistic regression).</a:t>
            </a:r>
          </a:p>
          <a:p>
            <a:r>
              <a:rPr b="1" dirty="0" lang="en-US"/>
              <a:t>Model Evaluation:</a:t>
            </a:r>
            <a:endParaRPr dirty="0" lang="en-US"/>
          </a:p>
          <a:p>
            <a:r>
              <a:rPr b="1" dirty="0" lang="en-US"/>
              <a:t>Performance Metrics:</a:t>
            </a:r>
            <a:r>
              <a:rPr dirty="0" lang="en-US"/>
              <a:t> Assessing the model's performance using appropriate metrics (e.g., R-squared, mean squared error, accuracy, precision, recall, F1-score).</a:t>
            </a:r>
          </a:p>
          <a:p>
            <a:r>
              <a:rPr b="1" dirty="0" lang="en-US"/>
              <a:t>Cross-Validation:</a:t>
            </a:r>
            <a:r>
              <a:rPr dirty="0" lang="en-US"/>
              <a:t> Evaluating the model's generalization ability using techniques like k-fold cross-validation.</a:t>
            </a:r>
          </a:p>
          <a:p>
            <a:r>
              <a:rPr b="1" dirty="0" lang="en-US"/>
              <a:t>Interpretation and Insights:</a:t>
            </a:r>
            <a:endParaRPr dirty="0" lang="en-US"/>
          </a:p>
          <a:p>
            <a:r>
              <a:rPr b="1" dirty="0" lang="en-US"/>
              <a:t>Understanding Model Coefficients:</a:t>
            </a:r>
            <a:r>
              <a:rPr dirty="0" lang="en-US"/>
              <a:t> Interpreting the coefficients of the regression model to understand the impact of "Count - Department" and other features on "Count - Name."</a:t>
            </a:r>
          </a:p>
          <a:p>
            <a:r>
              <a:rPr b="1" dirty="0" lang="en-US"/>
              <a:t>Identifying Significant Predictors:</a:t>
            </a:r>
            <a:r>
              <a:rPr dirty="0" lang="en-US"/>
              <a:t> Determining which features are most influential in predicting "Count - Name."</a:t>
            </a:r>
          </a:p>
          <a:p>
            <a:endParaRPr dirty="0" lang="en-US"/>
          </a:p>
          <a:p>
            <a:endParaRPr dirty="0"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92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8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2743200" y="1585998"/>
            <a:ext cx="6232525" cy="3509878"/>
          </a:xfrm>
          <a:prstGeom prst="rect"/>
          <a:noFill/>
          <a:ln>
            <a:noFill/>
          </a:ln>
          <a:effectLst/>
        </p:spPr>
      </p:pic>
      <p:sp>
        <p:nvSpPr>
          <p:cNvPr id="1048693" name="TextBox 1"/>
          <p:cNvSpPr txBox="1"/>
          <p:nvPr/>
        </p:nvSpPr>
        <p:spPr>
          <a:xfrm>
            <a:off x="4324218" y="1216666"/>
            <a:ext cx="2406493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DEPARTMENT ANALYSIS</a:t>
            </a:r>
            <a:endParaRPr dirty="0"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906383" y="1143000"/>
            <a:ext cx="7299325" cy="4112664"/>
          </a:xfrm>
          <a:prstGeom prst="rect"/>
          <a:noFill/>
          <a:ln>
            <a:noFill/>
          </a:ln>
          <a:effectLst/>
        </p:spPr>
      </p:pic>
      <p:sp>
        <p:nvSpPr>
          <p:cNvPr id="1048694" name="TextBox 1"/>
          <p:cNvSpPr txBox="1"/>
          <p:nvPr/>
        </p:nvSpPr>
        <p:spPr>
          <a:xfrm>
            <a:off x="3352800" y="609600"/>
            <a:ext cx="2406493" cy="369332"/>
          </a:xfrm>
          <a:prstGeom prst="rect"/>
          <a:noFill/>
        </p:spPr>
        <p:txBody>
          <a:bodyPr rtlCol="0" wrap="none">
            <a:spAutoFit/>
          </a:bodyPr>
          <a:p>
            <a:r>
              <a:rPr dirty="0" lang="en-US" smtClean="0"/>
              <a:t>DEPARTMENT ANALYSIS</a:t>
            </a:r>
            <a:endParaRPr dirty="0"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6" name="TextBox 2"/>
          <p:cNvSpPr txBox="1"/>
          <p:nvPr/>
        </p:nvSpPr>
        <p:spPr>
          <a:xfrm>
            <a:off x="762000" y="1447800"/>
            <a:ext cx="9372600" cy="341632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Uneven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Project-oriented focus.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Administrative and support functions.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Inefficient resource utilization.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Overburdened departments.</a:t>
            </a:r>
          </a:p>
          <a:p>
            <a:r>
              <a:rPr b="1" dirty="0" lang="en-US"/>
              <a:t>Recommendations:</a:t>
            </a:r>
            <a:endParaRPr dirty="0" lang="en-US"/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Re-evaluate resource allocation strategies.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Implement balanced resource distribution.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Promote strategic planning.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Enhance efficiency and productivity.</a:t>
            </a:r>
          </a:p>
          <a:p>
            <a:pPr indent="-285750" marL="285750">
              <a:buFont typeface="Arial" pitchFamily="34" charset="0"/>
              <a:buChar char="•"/>
            </a:pPr>
            <a:r>
              <a:rPr dirty="0" lang="en-US"/>
              <a:t>Address overburdened departments.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4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Rectangle 8"/>
          <p:cNvSpPr/>
          <p:nvPr/>
        </p:nvSpPr>
        <p:spPr>
          <a:xfrm>
            <a:off x="838200" y="1437426"/>
            <a:ext cx="8389534" cy="461665"/>
          </a:xfrm>
          <a:prstGeom prst="rect"/>
        </p:spPr>
        <p:txBody>
          <a:bodyPr wrap="square">
            <a:spAutoFit/>
          </a:bodyPr>
          <a:p>
            <a:r>
              <a:rPr b="1" dirty="0" sz="2400" lang="en-US" smtClean="0"/>
              <a:t> </a:t>
            </a:r>
            <a:endParaRPr dirty="0" sz="2400" lang="en-US"/>
          </a:p>
        </p:txBody>
      </p:sp>
      <p:sp>
        <p:nvSpPr>
          <p:cNvPr id="1048650" name="TextBox 11"/>
          <p:cNvSpPr txBox="1"/>
          <p:nvPr/>
        </p:nvSpPr>
        <p:spPr>
          <a:xfrm>
            <a:off x="765767" y="1537858"/>
            <a:ext cx="8534400" cy="46634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 smtClean="0"/>
              <a:t>Analyzing </a:t>
            </a:r>
            <a:r>
              <a:rPr b="1" dirty="0" sz="2000" lang="en-US"/>
              <a:t>Employee Type Distribution</a:t>
            </a:r>
          </a:p>
          <a:p>
            <a:r>
              <a:rPr b="1" dirty="0" sz="2000" lang="en-US"/>
              <a:t>Objective: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different departments and identify potential imbalances or disparities.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b="1" dirty="0" sz="2000" lang="en-US"/>
              <a:t>Data Analysis:</a:t>
            </a:r>
            <a:r>
              <a:rPr dirty="0" sz="2000" lang="en-US"/>
              <a:t> Examination of the provided dataset, which includes departmental names, employee type counts, and total results.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Departmental Comparison:</a:t>
            </a:r>
            <a:r>
              <a:rPr dirty="0" sz="2000" lang="en-US"/>
              <a:t> Comparison of employee type distributions across various departments to identify any patterns or trends.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Efficiency Assessment:</a:t>
            </a:r>
            <a:r>
              <a:rPr dirty="0" sz="2000" lang="en-US"/>
              <a:t> Evaluation of the balance between fixed-term, permanent, and temporary employees in each department, considering factors such as workload, project requirements, and organizational goals.</a:t>
            </a:r>
          </a:p>
          <a:p>
            <a:pPr>
              <a:buFont typeface="Arial"/>
              <a:buChar char="•"/>
            </a:pPr>
            <a:r>
              <a:rPr b="1" dirty="0" sz="2000" lang="en-US"/>
              <a:t>Recommendations:</a:t>
            </a:r>
            <a:r>
              <a:rPr dirty="0" sz="2000" lang="en-US"/>
              <a:t> Formulation of recommendations for optimizing employee type distribution and improving departmental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Rectangle 1"/>
          <p:cNvSpPr>
            <a:spLocks noChangeArrowheads="1"/>
          </p:cNvSpPr>
          <p:nvPr/>
        </p:nvSpPr>
        <p:spPr bwMode="auto">
          <a:xfrm>
            <a:off x="838201" y="1274619"/>
            <a:ext cx="9829800" cy="344424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Expected Outcomes:</a:t>
            </a: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 comprehensive understanding of the employee type distribution within the organization.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Identification of potential imbalances or disparities in employee type allocation.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improving employee type distribution and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Deliverables:</a:t>
            </a: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Data analysis report, including key metrics and findings.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Comparative analysis of employee type distributions across departments.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Assessment of employee type balance and identification of areas for improvement.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Recommendations for optimizing employee type allocation and improving departmental efficiency.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TextBox 10"/>
          <p:cNvSpPr txBox="1"/>
          <p:nvPr/>
        </p:nvSpPr>
        <p:spPr>
          <a:xfrm>
            <a:off x="457200" y="1524806"/>
            <a:ext cx="9967912" cy="52730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lang="en-US"/>
              <a:t>Purpose:</a:t>
            </a:r>
            <a:endParaRPr dirty="0" sz="2000" lang="en-US"/>
          </a:p>
          <a:p>
            <a:r>
              <a:rPr dirty="0" sz="2000" lang="en-US"/>
              <a:t>To analyze the distribution of employee types (fixed term, permanent, temporary) across departments and identify areas for improvement.</a:t>
            </a:r>
          </a:p>
          <a:p>
            <a:r>
              <a:rPr b="1" dirty="0" sz="2000" lang="en-US"/>
              <a:t>Goals: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Identify imbalances in employee type distribution.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 the balance of employee types within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Develop recommendations for optimizing employee type allocation.</a:t>
            </a:r>
          </a:p>
          <a:p>
            <a:r>
              <a:rPr b="1" dirty="0" sz="2000" lang="en-US"/>
              <a:t>Scope: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analysis of departmental information, employee type counts, and total results.</a:t>
            </a:r>
          </a:p>
          <a:p>
            <a:pPr>
              <a:buFont typeface="Arial"/>
              <a:buChar char="•"/>
            </a:pPr>
            <a:r>
              <a:rPr dirty="0" sz="2000" lang="en-US"/>
              <a:t>Comparative analysis across departments.</a:t>
            </a:r>
          </a:p>
          <a:p>
            <a:pPr>
              <a:buFont typeface="Arial"/>
              <a:buChar char="•"/>
            </a:pPr>
            <a:r>
              <a:rPr dirty="0" sz="2000" lang="en-US"/>
              <a:t>Assessment of employee type balance.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Recommendations for optimization.</a:t>
            </a:r>
          </a:p>
          <a:p>
            <a:r>
              <a:rPr b="1" dirty="0" sz="2000" lang="en-US"/>
              <a:t>Methodology:</a:t>
            </a:r>
            <a:endParaRPr dirty="0" sz="2000" lang="en-US"/>
          </a:p>
          <a:p>
            <a:pPr>
              <a:buFont typeface="Arial"/>
              <a:buChar char="•"/>
            </a:pPr>
            <a:r>
              <a:rPr dirty="0" sz="2000" lang="en-US"/>
              <a:t>Data collection and analysis.</a:t>
            </a:r>
          </a:p>
          <a:p>
            <a:pPr>
              <a:buFont typeface="Arial"/>
              <a:buChar char="•"/>
            </a:pPr>
            <a:r>
              <a:rPr dirty="0" sz="2000" lang="en-US"/>
              <a:t>Departmental comparison.</a:t>
            </a:r>
          </a:p>
          <a:p>
            <a:pPr>
              <a:buFont typeface="Arial"/>
              <a:buChar char="•"/>
            </a:pPr>
            <a:r>
              <a:rPr dirty="0" sz="2000" lang="en-US"/>
              <a:t>Balance assessment.</a:t>
            </a:r>
          </a:p>
          <a:p>
            <a:pPr>
              <a:buFont typeface="Arial"/>
              <a:buChar char="•"/>
            </a:pPr>
            <a:r>
              <a:rPr dirty="0" sz="2000" lang="en-US"/>
              <a:t>Recommendation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5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6" name="Rectangle 1"/>
          <p:cNvSpPr>
            <a:spLocks noChangeArrowheads="1"/>
          </p:cNvSpPr>
          <p:nvPr/>
        </p:nvSpPr>
        <p:spPr bwMode="auto">
          <a:xfrm>
            <a:off x="838200" y="1910557"/>
            <a:ext cx="6624637" cy="1869442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Directly affected by resource allocation decisions.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May be impacted by changes resulting from the project 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Employees working within the various departments of the organization.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0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1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8</a:t>
            </a:fld>
            <a:endParaRPr dirty="0" spc="10"/>
          </a:p>
        </p:txBody>
      </p:sp>
      <p:sp>
        <p:nvSpPr>
          <p:cNvPr id="1048672" name="Rectangle 7"/>
          <p:cNvSpPr/>
          <p:nvPr/>
        </p:nvSpPr>
        <p:spPr>
          <a:xfrm>
            <a:off x="3053542" y="1712587"/>
            <a:ext cx="6762750" cy="3647441"/>
          </a:xfrm>
          <a:prstGeom prst="rect"/>
        </p:spPr>
        <p:txBody>
          <a:bodyPr wrap="square">
            <a:spAutoFit/>
          </a:bodyPr>
          <a:p>
            <a:r>
              <a:rPr b="1" dirty="0" sz="2400" lang="en-US"/>
              <a:t>Solution and Value </a:t>
            </a:r>
            <a:r>
              <a:rPr b="1" dirty="0" sz="2400" lang="en-US" smtClean="0"/>
              <a:t>Proposition:</a:t>
            </a:r>
          </a:p>
          <a:p>
            <a:endParaRPr b="1" dirty="0" sz="2400" lang="en-US"/>
          </a:p>
          <a:p>
            <a:r>
              <a:rPr b="1" dirty="0" sz="2400" lang="en-US"/>
              <a:t>Solution:</a:t>
            </a:r>
            <a:r>
              <a:rPr dirty="0" sz="2400" lang="en-US"/>
              <a:t> Departmental Resource Allocation Optimization </a:t>
            </a:r>
            <a:r>
              <a:rPr dirty="0" sz="2400" lang="en-US" smtClean="0"/>
              <a:t>Framework.</a:t>
            </a:r>
            <a:endParaRPr dirty="0" sz="2400" lang="en-US"/>
          </a:p>
          <a:p>
            <a:r>
              <a:rPr b="1" dirty="0" sz="2400" lang="en-US"/>
              <a:t>Components:</a:t>
            </a:r>
            <a:r>
              <a:rPr dirty="0" sz="2400" lang="en-US"/>
              <a:t> Data collection, analysis, comparison, assessment, and recommendations.</a:t>
            </a:r>
          </a:p>
          <a:p>
            <a:r>
              <a:rPr b="1" dirty="0" sz="2400" lang="en-US"/>
              <a:t>Value Proposition:</a:t>
            </a:r>
            <a:r>
              <a:rPr dirty="0" sz="2400" lang="en-US"/>
              <a:t> Improved efficiency, departmental performance, productivity, reduced costs, employee satisfaction, and informed decision-making.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4" name="Rectangle 2"/>
          <p:cNvSpPr/>
          <p:nvPr/>
        </p:nvSpPr>
        <p:spPr>
          <a:xfrm>
            <a:off x="914400" y="1447800"/>
            <a:ext cx="7696200" cy="3139440"/>
          </a:xfrm>
          <a:prstGeom prst="rect"/>
        </p:spPr>
        <p:txBody>
          <a:bodyPr wrap="square">
            <a:spAutoFit/>
          </a:bodyPr>
          <a:p>
            <a:endParaRPr b="1"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Dataset:</a:t>
            </a:r>
            <a:r>
              <a:rPr dirty="0" sz="2000" lang="en-US"/>
              <a:t> Contains information about departmental resource allocation</a:t>
            </a:r>
            <a:r>
              <a:rPr dirty="0" sz="2000" lang="en-US" smtClean="0"/>
              <a:t>.</a:t>
            </a:r>
            <a:endParaRPr dirty="0" sz="2000" lang="en-US"/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Fields:</a:t>
            </a:r>
            <a:r>
              <a:rPr dirty="0" sz="2000" lang="en-US"/>
              <a:t> Department, Count - Department, Count - Name.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Assumptions:</a:t>
            </a:r>
            <a:r>
              <a:rPr dirty="0" sz="2000" lang="en-US"/>
              <a:t> "Count - Name" likely represents individuals assigned to projects.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Potential Analysis:</a:t>
            </a:r>
            <a:r>
              <a:rPr dirty="0" sz="2000" lang="en-US"/>
              <a:t> Departmental size comparison, resource allocation analysis, efficiency assessment, bottleneck identification, comparison to departmental goals.</a:t>
            </a:r>
          </a:p>
          <a:p>
            <a:pPr indent="-342900" marL="342900">
              <a:buFont typeface="Wingdings" pitchFamily="2" charset="2"/>
              <a:buChar char="q"/>
            </a:pPr>
            <a:r>
              <a:rPr b="1" dirty="0" sz="2000" lang="en-US"/>
              <a:t>Considerations:</a:t>
            </a:r>
            <a:r>
              <a:rPr dirty="0" sz="2000" lang="en-US"/>
              <a:t> Data quality, privacy, and visualization</a:t>
            </a:r>
            <a:r>
              <a:rPr dirty="0" lang="en-US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user</cp:lastModifiedBy>
  <dcterms:created xsi:type="dcterms:W3CDTF">2024-03-29T04:07:22Z</dcterms:created>
  <dcterms:modified xsi:type="dcterms:W3CDTF">2024-10-30T04:17:43Z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a1416cf10b4e433bb00e375c030a81b2</vt:lpwstr>
  </property>
</Properties>
</file>