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9" r:id="rId8"/>
    <p:sldId id="262" r:id="rId9"/>
    <p:sldId id="263" r:id="rId10"/>
    <p:sldId id="268" r:id="rId11"/>
    <p:sldId id="264" r:id="rId12"/>
    <p:sldId id="265" r:id="rId13"/>
    <p:sldId id="266" r:id="rId14"/>
    <p:sldId id="267" r:id="rId15"/>
    <p:sldId id="272" r:id="rId16"/>
    <p:sldId id="270" r:id="rId17"/>
    <p:sldId id="273" r:id="rId18"/>
    <p:sldId id="274" r:id="rId19"/>
    <p:sldId id="27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57" d="100"/>
          <a:sy n="57" d="100"/>
        </p:scale>
        <p:origin x="1680" y="5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12BED07-6713-92AA-40AF-AE58F4F83C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95400" y="4701464"/>
            <a:ext cx="8952782" cy="1204036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C9EF77-BF49-E4C1-0FC7-563354777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BD5853-25AA-1C3D-EAD2-496674792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F0DAD-5850-CAAE-CD25-4D6DDDFF3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4851B1-0B20-9549-0D70-886AA9D045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5400" y="952500"/>
            <a:ext cx="8952781" cy="3748824"/>
          </a:xfrm>
          <a:noFill/>
        </p:spPr>
        <p:txBody>
          <a:bodyPr anchor="b">
            <a:normAutofit/>
          </a:bodyPr>
          <a:lstStyle>
            <a:lvl1pPr algn="l">
              <a:defRPr sz="3200" spc="53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33227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2C3AB-851A-0D2F-B3AE-5B161CFFC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89FD6B-3621-3904-7878-A2825C6925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808AE9-D8ED-ED5D-D7B0-A43811777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EF98B-AC81-D122-3D05-9C4E2FE42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FB543-B138-6627-3714-12105D172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672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3DE16D-F1A0-DDB5-A98C-A9055C93D9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88334" y="952499"/>
            <a:ext cx="2051165" cy="4953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8A548F-8DA7-C53C-1BFE-7C720CB20F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52500" y="952499"/>
            <a:ext cx="8235834" cy="49530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EA2C8-1C90-25D0-8B0A-30B73CFD3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6FF1A4-0404-DA2D-1EA4-828091C0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57155-0F4A-F7B7-C4A8-755572E98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826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48F26-B5E3-8A90-51FC-8520D1D73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A4D95-10F3-6212-8302-5610C43E3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81BE7-A53D-441E-0393-0E59412C9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F10F0-B23F-BF4B-DB66-9BCF734DB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5DDEC-13A7-D988-D082-03076F80F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573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80CFA-45ED-71B0-EE3E-CCE6D5C19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618211"/>
            <a:ext cx="8412190" cy="3944389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37BECA-A01D-7D7A-F2A6-891EC9D229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908858"/>
            <a:ext cx="8412192" cy="676102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716478-6FAF-D420-0B87-6EABB81E8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4289B-CB0D-8AFC-7C02-F755C0DCC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7971E4-8A9E-2A30-D7FE-B3505124B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837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7F941-C3A7-545F-8046-C7A9AC803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D4277-CFAE-EEF6-3346-61F06D5A39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95401" y="2260121"/>
            <a:ext cx="4350026" cy="365688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543384-699D-84FC-C8B5-7BDE49BB44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46574" y="2260120"/>
            <a:ext cx="4350025" cy="365688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A49386-AFC8-03DA-4563-07B0A0119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AED60A-7704-31D9-7D4D-65C635EDF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6927DA-3B5E-13B8-0BA8-5DCFF001E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392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7B55A-280B-BDCB-F966-8578DDE74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966788"/>
            <a:ext cx="10059988" cy="10517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76EA03-7008-14AB-547B-E66EA4EC9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2018581"/>
            <a:ext cx="4350027" cy="544003"/>
          </a:xfrm>
        </p:spPr>
        <p:txBody>
          <a:bodyPr anchor="b"/>
          <a:lstStyle>
            <a:lvl1pPr marL="0" indent="0"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629F56-D2C8-71FE-FA59-002819D518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95400" y="2774756"/>
            <a:ext cx="4350027" cy="31507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2524D2-CA8D-75F3-D089-C2F0E20D47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46572" y="2018581"/>
            <a:ext cx="4350028" cy="544003"/>
          </a:xfrm>
        </p:spPr>
        <p:txBody>
          <a:bodyPr anchor="b"/>
          <a:lstStyle>
            <a:lvl1pPr marL="0" indent="0"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99B0E3-5AE5-0516-27BF-9F246137FE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46572" y="2774756"/>
            <a:ext cx="4350028" cy="315079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B319A7-6048-4735-B2AC-6D6043F14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15F875-F23E-D0D2-9115-CD494FDA0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B4F88F-F488-D9D5-CF99-AA1750AAF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5094593-EFC2-EEEF-74CD-BD00F4132A94}"/>
              </a:ext>
            </a:extLst>
          </p:cNvPr>
          <p:cNvCxnSpPr>
            <a:cxnSpLocks/>
          </p:cNvCxnSpPr>
          <p:nvPr/>
        </p:nvCxnSpPr>
        <p:spPr>
          <a:xfrm>
            <a:off x="6657975" y="2625552"/>
            <a:ext cx="423862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F851F6D-436C-FA47-8CD1-2C10E735764A}"/>
              </a:ext>
            </a:extLst>
          </p:cNvPr>
          <p:cNvCxnSpPr>
            <a:cxnSpLocks/>
          </p:cNvCxnSpPr>
          <p:nvPr/>
        </p:nvCxnSpPr>
        <p:spPr>
          <a:xfrm>
            <a:off x="1403684" y="2625552"/>
            <a:ext cx="42417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6957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91B86-9261-4E82-EF65-30F78154E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3A5E84-E43B-20AE-E80D-47CB0B07B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FF5797-14F1-9FEB-247C-0E325AF74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B5D7AF-1489-8F93-4828-0AE784B8B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830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6CAF1C-8901-AE05-E52C-D5B959410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CD4F90-2973-4FE2-6C2C-5C2AC5C5A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50414B-A7EC-0C14-EFD2-29C5582CC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813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378C7-A764-C5E4-A6A4-DC5B1B353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6484" y="1306484"/>
            <a:ext cx="3932237" cy="2122516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FE178-4B5D-413B-6583-AB81E8D04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312026"/>
            <a:ext cx="5143500" cy="4565651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B92F6D-71AB-9630-9DBE-46041C50C7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06484" y="3428999"/>
            <a:ext cx="3932237" cy="2133601"/>
          </a:xfrm>
        </p:spPr>
        <p:txBody>
          <a:bodyPr anchor="b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FEAAD1-C919-6E2E-32D2-E199025FB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88B5D8-E15B-BE38-2A89-BD0F02E1A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7ECC26-B78C-4CBD-6883-97E80D3E5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010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04EAA-30F7-390A-C77C-2E5BD8218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6484" y="1307185"/>
            <a:ext cx="3932237" cy="2121813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3A1C34-81AC-D534-67B1-4272122893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857702" y="1307186"/>
            <a:ext cx="5038898" cy="459831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E1012D-3524-26C6-64C1-8CE6E7A9A2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06484" y="3428999"/>
            <a:ext cx="3932237" cy="2133601"/>
          </a:xfrm>
        </p:spPr>
        <p:txBody>
          <a:bodyPr anchor="b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8FA6D7-1BE0-F14D-A2F7-4836180BC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56B5AC-3F20-FDC1-D579-7C4C6B4ED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074ACA-1D54-81FA-70B1-31AB3011B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638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792104-6F24-CD50-F55E-22A55084D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842963"/>
            <a:ext cx="9601200" cy="13096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1059CB-D00E-398D-E4D9-59792FC40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2262188"/>
            <a:ext cx="9601200" cy="3643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DFBC38-D897-7CBE-AC89-A95A2222D7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47726" y="61991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5DBDDF98-C922-483F-97E9-3E76B0201B42}" type="datetimeFigureOut">
              <a:rPr lang="en-US" smtClean="0"/>
              <a:pPr/>
              <a:t>3/5/2025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728008-2A03-D518-4A75-30816EB0D1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86625" y="6199188"/>
            <a:ext cx="34099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91D49-2BD8-1C36-B43A-CF2F917776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28107" y="6199188"/>
            <a:ext cx="6191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1B8B3671-A306-4A69-8480-FA9BE83924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438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kern="1200" cap="all" spc="5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75488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94944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152144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2D0267C2-9A87-5888-0384-969AD93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4AEFA6A-E623-CF1A-3DDF-C38D3A7E2C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2500" y="952499"/>
            <a:ext cx="5602755" cy="495582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1C07C3-DC62-F7E5-6602-E2AB20B9C5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6188" y="1152907"/>
            <a:ext cx="5139812" cy="2070330"/>
          </a:xfrm>
        </p:spPr>
        <p:txBody>
          <a:bodyPr anchor="b">
            <a:normAutofit/>
          </a:bodyPr>
          <a:lstStyle/>
          <a:p>
            <a:r>
              <a:rPr lang="en-GB" b="1" dirty="0"/>
              <a:t>Adidas sales analysis</a:t>
            </a:r>
            <a:endParaRPr lang="en-AE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5A4134-9F30-1F30-DD09-BC61C87592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87132" y="4861591"/>
            <a:ext cx="4482952" cy="843502"/>
          </a:xfrm>
        </p:spPr>
        <p:txBody>
          <a:bodyPr anchor="t">
            <a:normAutofit lnSpcReduction="10000"/>
          </a:bodyPr>
          <a:lstStyle/>
          <a:p>
            <a:r>
              <a:rPr lang="en-GB" b="1" dirty="0"/>
              <a:t>Roshan Joseph</a:t>
            </a:r>
          </a:p>
          <a:p>
            <a:r>
              <a:rPr lang="en-GB" b="1" dirty="0"/>
              <a:t>0852827</a:t>
            </a:r>
            <a:endParaRPr lang="en-AE" b="1" dirty="0"/>
          </a:p>
        </p:txBody>
      </p:sp>
      <p:pic>
        <p:nvPicPr>
          <p:cNvPr id="4" name="Picture 3" descr="An abstract genetic concept">
            <a:extLst>
              <a:ext uri="{FF2B5EF4-FFF2-40B4-BE49-F238E27FC236}">
                <a16:creationId xmlns:a16="http://schemas.microsoft.com/office/drawing/2014/main" id="{54777663-4537-41B1-6B14-77CA4325241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9004" r="13085"/>
          <a:stretch/>
        </p:blipFill>
        <p:spPr>
          <a:xfrm>
            <a:off x="7534655" y="10"/>
            <a:ext cx="4657346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542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9757C-843E-4593-77CE-4F0496128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Units sold by Year and state</a:t>
            </a:r>
            <a:endParaRPr lang="en-AE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06B11E7-CBB1-0245-BD57-11DF218083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38576" y="2371725"/>
            <a:ext cx="5854581" cy="3643312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2378E5D-D489-0F39-578B-6E97C48ABFD0}"/>
              </a:ext>
            </a:extLst>
          </p:cNvPr>
          <p:cNvSpPr txBox="1"/>
          <p:nvPr/>
        </p:nvSpPr>
        <p:spPr>
          <a:xfrm>
            <a:off x="398843" y="2439055"/>
            <a:ext cx="553973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>
                <a:latin typeface="Aharoni" panose="02010803020104030203" pitchFamily="2" charset="-79"/>
                <a:cs typeface="Aharoni" panose="02010803020104030203" pitchFamily="2" charset="-79"/>
              </a:rPr>
              <a:t>INSIGHT:</a:t>
            </a:r>
            <a:endParaRPr lang="en-A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E" dirty="0"/>
              <a:t>California shows a dramatic increase in units sold from 2020 to 2021, indicating strong growth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E" dirty="0"/>
              <a:t>New York shows a significant decline in units sold, indicating potential challenges in that market.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F19AB3-30EC-9332-60F9-749681130959}"/>
              </a:ext>
            </a:extLst>
          </p:cNvPr>
          <p:cNvSpPr txBox="1"/>
          <p:nvPr/>
        </p:nvSpPr>
        <p:spPr>
          <a:xfrm>
            <a:off x="398843" y="4042050"/>
            <a:ext cx="609765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>
                <a:latin typeface="Aharoni" panose="02010803020104030203" pitchFamily="2" charset="-79"/>
                <a:cs typeface="Aharoni" panose="02010803020104030203" pitchFamily="2" charset="-79"/>
              </a:rPr>
              <a:t>Recommendations: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cs typeface="Aharoni" panose="02010803020104030203" pitchFamily="2" charset="-79"/>
              </a:rPr>
              <a:t>For High-Growth States identify and replicate the strategies that contributed to the growth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cs typeface="Aharoni" panose="02010803020104030203" pitchFamily="2" charset="-79"/>
              </a:rPr>
              <a:t> Ensure continued investment in the high growth  states to maintain momentum and further capture market share.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cs typeface="Aharoni" panose="02010803020104030203" pitchFamily="2" charset="-79"/>
              </a:rPr>
              <a:t>For Declining States conduct detailed root cause analysis to identify reasons for the decline</a:t>
            </a:r>
          </a:p>
        </p:txBody>
      </p:sp>
    </p:spTree>
    <p:extLst>
      <p:ext uri="{BB962C8B-B14F-4D97-AF65-F5344CB8AC3E}">
        <p14:creationId xmlns:p14="http://schemas.microsoft.com/office/powerpoint/2010/main" val="31227541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49239-78EB-5171-622C-1F17A8219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8121" y="312175"/>
            <a:ext cx="9601200" cy="1309687"/>
          </a:xfrm>
        </p:spPr>
        <p:txBody>
          <a:bodyPr/>
          <a:lstStyle/>
          <a:p>
            <a:r>
              <a:rPr lang="en-GB" dirty="0"/>
              <a:t>Sales trend by retailer</a:t>
            </a:r>
            <a:endParaRPr lang="en-AE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AF7D4D7-F629-D073-2E94-FFEC2F40AE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68721" y="2371725"/>
            <a:ext cx="6039485" cy="3643312"/>
          </a:xfr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83C84C8F-9F5F-E66C-CACB-4872555E55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174" y="1720193"/>
            <a:ext cx="5436704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b="1" dirty="0">
                <a:latin typeface="Aharoni" panose="02010803020104030203" pitchFamily="2" charset="-79"/>
                <a:cs typeface="Aharoni" panose="02010803020104030203" pitchFamily="2" charset="-79"/>
              </a:rPr>
              <a:t>INSIGHT: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West Gear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and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Foot Locker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show significant spikes in sales at multiple points in time which suggests seasonality or the impact of certain campaigns.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Sports Direct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has steady growth with occasional peaks which indicates consistent performance with periodic boosts to sales.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Amazon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and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Kohl's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exhibit slower, steadier growth, while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Walmart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demonstrates a decline</a:t>
            </a:r>
            <a:r>
              <a:rPr lang="en-US" altLang="en-US" dirty="0"/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post-mid-2020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DD6EC7-40E2-523B-103A-B5221572A203}"/>
              </a:ext>
            </a:extLst>
          </p:cNvPr>
          <p:cNvSpPr txBox="1"/>
          <p:nvPr/>
        </p:nvSpPr>
        <p:spPr>
          <a:xfrm>
            <a:off x="298174" y="4761611"/>
            <a:ext cx="609765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>
                <a:latin typeface="Aharoni" panose="02010803020104030203" pitchFamily="2" charset="-79"/>
                <a:cs typeface="Aharoni" panose="02010803020104030203" pitchFamily="2" charset="-79"/>
              </a:rPr>
              <a:t>Recommendations: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Build on the success of </a:t>
            </a:r>
            <a:r>
              <a:rPr lang="en-GB" b="1" dirty="0"/>
              <a:t>West Gear</a:t>
            </a:r>
            <a:r>
              <a:rPr lang="en-GB" dirty="0"/>
              <a:t> and </a:t>
            </a:r>
            <a:r>
              <a:rPr lang="en-GB" b="1" dirty="0"/>
              <a:t>Foot Locker's</a:t>
            </a:r>
            <a:r>
              <a:rPr lang="en-GB" dirty="0"/>
              <a:t> spikes during high-sales periods by planning campaigns around these periods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Investigate why sales are declining and provide stronger merchandising and collaborative marketing support</a:t>
            </a:r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13055717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97E08-9452-C3EA-22C1-D0B8E2ABF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Sales trend by region</a:t>
            </a:r>
            <a:endParaRPr lang="en-AE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86CD646-C7EA-BE6A-F60C-2DCC07A35E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89099" y="2484507"/>
            <a:ext cx="6000112" cy="3643312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34EEE94-936E-A01E-B065-BDBA3A6E3192}"/>
              </a:ext>
            </a:extLst>
          </p:cNvPr>
          <p:cNvSpPr txBox="1"/>
          <p:nvPr/>
        </p:nvSpPr>
        <p:spPr>
          <a:xfrm>
            <a:off x="302789" y="2641289"/>
            <a:ext cx="558631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>
                <a:latin typeface="Aharoni" panose="02010803020104030203" pitchFamily="2" charset="-79"/>
                <a:cs typeface="Aharoni" panose="02010803020104030203" pitchFamily="2" charset="-79"/>
              </a:rPr>
              <a:t>INSIGHT:</a:t>
            </a:r>
            <a:r>
              <a:rPr lang="en-AE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E" dirty="0"/>
              <a:t>Sales trends for all regions are highly fluctuating over time which suggests seasonal variations or the impact of other factors like promotions, holidays, or economic conditions.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E" dirty="0"/>
              <a:t>The Northeast, South, and Southeast regions show more moderate fluctuations, while the West region exhibits more dramatic spikes and drops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928636-1C23-511C-C55D-A53C93F44200}"/>
              </a:ext>
            </a:extLst>
          </p:cNvPr>
          <p:cNvSpPr txBox="1"/>
          <p:nvPr/>
        </p:nvSpPr>
        <p:spPr>
          <a:xfrm>
            <a:off x="302789" y="5189137"/>
            <a:ext cx="609765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>
                <a:latin typeface="Aharoni" panose="02010803020104030203" pitchFamily="2" charset="-79"/>
                <a:cs typeface="Aharoni" panose="02010803020104030203" pitchFamily="2" charset="-79"/>
              </a:rPr>
              <a:t>Recommendations: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cs typeface="Aharoni" panose="02010803020104030203" pitchFamily="2" charset="-79"/>
              </a:rPr>
              <a:t>Analyse the factors driving the sharp peaks and implement these strategies during other periods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cs typeface="Aharoni" panose="02010803020104030203" pitchFamily="2" charset="-79"/>
              </a:rPr>
              <a:t>Use historical data trends to predict seasonal highs and lows and plan campaigns or inventory accordingly</a:t>
            </a:r>
          </a:p>
        </p:txBody>
      </p:sp>
    </p:spTree>
    <p:extLst>
      <p:ext uri="{BB962C8B-B14F-4D97-AF65-F5344CB8AC3E}">
        <p14:creationId xmlns:p14="http://schemas.microsoft.com/office/powerpoint/2010/main" val="36618525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BC95F-15EC-A16A-46D2-960A0B7F4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Pareto analysis by retailer</a:t>
            </a:r>
            <a:endParaRPr lang="en-AE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8AF1BB9-9D41-2116-8232-2C32FB08B5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0914" y="2371725"/>
            <a:ext cx="5279085" cy="3643312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8C6BA0E-AAD8-8DD9-4CDB-A07744B0E906}"/>
              </a:ext>
            </a:extLst>
          </p:cNvPr>
          <p:cNvSpPr txBox="1"/>
          <p:nvPr/>
        </p:nvSpPr>
        <p:spPr>
          <a:xfrm>
            <a:off x="216175" y="2274838"/>
            <a:ext cx="609765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>
                <a:latin typeface="Aharoni" panose="02010803020104030203" pitchFamily="2" charset="-79"/>
                <a:cs typeface="Aharoni" panose="02010803020104030203" pitchFamily="2" charset="-79"/>
              </a:rPr>
              <a:t>INSIGHT:</a:t>
            </a:r>
            <a:endParaRPr lang="en-GB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West Gear</a:t>
            </a:r>
            <a:r>
              <a:rPr lang="en-GB" dirty="0"/>
              <a:t>, </a:t>
            </a:r>
            <a:r>
              <a:rPr lang="en-GB" b="1" dirty="0"/>
              <a:t>Foot Locker</a:t>
            </a:r>
            <a:r>
              <a:rPr lang="en-GB" dirty="0"/>
              <a:t>, and </a:t>
            </a:r>
            <a:r>
              <a:rPr lang="en-GB" b="1" dirty="0"/>
              <a:t>Sports Direct</a:t>
            </a:r>
            <a:r>
              <a:rPr lang="en-GB" dirty="0"/>
              <a:t> collectively contribute over 80% of total sales. These are the top-performing retailers generating critical contribution to the revenue.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Kohl's</a:t>
            </a:r>
            <a:r>
              <a:rPr lang="en-GB" dirty="0"/>
              <a:t>, </a:t>
            </a:r>
            <a:r>
              <a:rPr lang="en-GB" b="1" dirty="0"/>
              <a:t>Amazon</a:t>
            </a:r>
            <a:r>
              <a:rPr lang="en-GB" dirty="0"/>
              <a:t>, and </a:t>
            </a:r>
            <a:r>
              <a:rPr lang="en-GB" b="1" dirty="0"/>
              <a:t>Walmart</a:t>
            </a:r>
            <a:r>
              <a:rPr lang="en-GB" dirty="0"/>
              <a:t> contribute comparatively less, with their cumulative contribution falling under the 80% mark.</a:t>
            </a:r>
            <a:endParaRPr lang="en-A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242DED-D7B1-EF1F-7FF9-2E8766F943A8}"/>
              </a:ext>
            </a:extLst>
          </p:cNvPr>
          <p:cNvSpPr txBox="1"/>
          <p:nvPr/>
        </p:nvSpPr>
        <p:spPr>
          <a:xfrm>
            <a:off x="216175" y="4583162"/>
            <a:ext cx="6097656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>
                <a:latin typeface="Aharoni" panose="02010803020104030203" pitchFamily="2" charset="-79"/>
                <a:cs typeface="Aharoni" panose="02010803020104030203" pitchFamily="2" charset="-79"/>
              </a:rPr>
              <a:t>Recommendations: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Strengthen Partnerships with Top Performers by offering exclusive deals, promotions, or incentives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Collaborate on co-marketing campaigns to further boost sales.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Evaluate the reasons for their lower performance and implement targeted marketing initiatives tailored to their customer bases</a:t>
            </a:r>
            <a:endParaRPr lang="en-GB" b="1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endParaRPr lang="en-GB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9688910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61D7E-A1FE-F202-5C0F-FE3D72249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Pareto analysis by product categories</a:t>
            </a:r>
            <a:endParaRPr lang="en-AE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92BB041-7504-508F-912D-B9132C9DBE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94835" y="2463155"/>
            <a:ext cx="5133757" cy="3643312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73CDACB-BCF4-A8F3-8B9F-2290E7069B60}"/>
              </a:ext>
            </a:extLst>
          </p:cNvPr>
          <p:cNvSpPr txBox="1"/>
          <p:nvPr/>
        </p:nvSpPr>
        <p:spPr>
          <a:xfrm>
            <a:off x="345385" y="2728796"/>
            <a:ext cx="609765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>
                <a:latin typeface="Aharoni" panose="02010803020104030203" pitchFamily="2" charset="-79"/>
                <a:cs typeface="Aharoni" panose="02010803020104030203" pitchFamily="2" charset="-79"/>
              </a:rPr>
              <a:t>INSIGHT:</a:t>
            </a:r>
            <a:endParaRPr lang="en-GB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Men's Street Footwear</a:t>
            </a:r>
            <a:r>
              <a:rPr lang="en-GB" dirty="0"/>
              <a:t> and </a:t>
            </a:r>
            <a:r>
              <a:rPr lang="en-GB" b="1" dirty="0"/>
              <a:t>Women's Apparel</a:t>
            </a:r>
            <a:r>
              <a:rPr lang="en-GB" dirty="0"/>
              <a:t> are the top two contributors to total sales, making up a significant portion of overall revenue.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These products cross the 80% cumulative sales threshold, indicating they are critical to the business's revenue</a:t>
            </a:r>
            <a:endParaRPr lang="en-A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B51575-B6CF-4733-DDC9-E28DC380C189}"/>
              </a:ext>
            </a:extLst>
          </p:cNvPr>
          <p:cNvSpPr txBox="1"/>
          <p:nvPr/>
        </p:nvSpPr>
        <p:spPr>
          <a:xfrm>
            <a:off x="345385" y="4760121"/>
            <a:ext cx="609765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>
                <a:latin typeface="Aharoni" panose="02010803020104030203" pitchFamily="2" charset="-79"/>
                <a:cs typeface="Aharoni" panose="02010803020104030203" pitchFamily="2" charset="-79"/>
              </a:rPr>
              <a:t>Recommendations: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Allocate more resources to </a:t>
            </a:r>
            <a:r>
              <a:rPr lang="en-GB" b="1" dirty="0"/>
              <a:t>Men's Street Footwear</a:t>
            </a:r>
            <a:r>
              <a:rPr lang="en-GB" dirty="0"/>
              <a:t> and </a:t>
            </a:r>
            <a:r>
              <a:rPr lang="en-GB" b="1" dirty="0"/>
              <a:t>Women's Apparel</a:t>
            </a:r>
            <a:r>
              <a:rPr lang="en-GB" dirty="0"/>
              <a:t>, as they are driving most of the sales.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Consider reducing focus or repositioning </a:t>
            </a:r>
            <a:r>
              <a:rPr lang="en-GB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Women's Athletic Footwear </a:t>
            </a:r>
            <a:r>
              <a:rPr lang="en-GB" dirty="0"/>
              <a:t>line.</a:t>
            </a:r>
            <a:endParaRPr lang="en-GB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8946433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778D4-7244-6A40-0C3A-B1C1EA635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3053" y="289821"/>
            <a:ext cx="10050956" cy="1309687"/>
          </a:xfrm>
        </p:spPr>
        <p:txBody>
          <a:bodyPr/>
          <a:lstStyle/>
          <a:p>
            <a:r>
              <a:rPr lang="en-GB" dirty="0"/>
              <a:t>Sales forecasting using </a:t>
            </a:r>
            <a:r>
              <a:rPr lang="en-GB" dirty="0" err="1"/>
              <a:t>arima</a:t>
            </a:r>
            <a:r>
              <a:rPr lang="en-GB" dirty="0"/>
              <a:t> model</a:t>
            </a:r>
            <a:endParaRPr lang="en-A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759804-A6AB-0D0F-F3CA-3349C51D24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053" y="1607795"/>
            <a:ext cx="9845893" cy="4833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7776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CEBC0-6DA4-4E56-DE6E-2910AE8EF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Clustering cities</a:t>
            </a: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36408F-98BC-615E-CB16-D6FF797B4A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5756702"/>
            <a:ext cx="9601200" cy="1101298"/>
          </a:xfrm>
        </p:spPr>
        <p:txBody>
          <a:bodyPr/>
          <a:lstStyle/>
          <a:p>
            <a:r>
              <a:rPr lang="en-GB" dirty="0"/>
              <a:t>Clustering cities based on sales, operating profit and units sold</a:t>
            </a:r>
            <a:endParaRPr lang="en-A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E41FD07-0541-EDFF-FA06-C2B6E9D06B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553" y="2240781"/>
            <a:ext cx="9624894" cy="3515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7883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B9C8E-03FD-78DF-3DC2-7A256B3D1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Rfm</a:t>
            </a:r>
            <a:r>
              <a:rPr lang="en-GB" dirty="0"/>
              <a:t> analysis on retailers</a:t>
            </a:r>
            <a:endParaRPr lang="en-A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E08B75-A956-FB6D-A21D-65329E2E9F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4984" y="2152650"/>
            <a:ext cx="9602032" cy="4147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393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FBCCA-1500-BFB4-1DBD-7CFFC1CCE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035" y="521416"/>
            <a:ext cx="10408024" cy="1309687"/>
          </a:xfrm>
        </p:spPr>
        <p:txBody>
          <a:bodyPr/>
          <a:lstStyle/>
          <a:p>
            <a:r>
              <a:rPr lang="en-GB" dirty="0"/>
              <a:t>Price optimization using minimize scalar</a:t>
            </a:r>
            <a:endParaRPr lang="en-A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64A7EB-80BF-1CAC-782C-41A3CCF991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980" y="2373714"/>
            <a:ext cx="8109857" cy="3398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7534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A346AC-6CAA-48B7-B67C-C75E04928B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5004078"/>
            <a:ext cx="9601200" cy="901421"/>
          </a:xfrm>
        </p:spPr>
        <p:txBody>
          <a:bodyPr/>
          <a:lstStyle/>
          <a:p>
            <a:r>
              <a:rPr lang="en-GB" dirty="0"/>
              <a:t>The optimal price for the </a:t>
            </a:r>
            <a:r>
              <a:rPr lang="en-GB" dirty="0" err="1"/>
              <a:t>mens</a:t>
            </a:r>
            <a:r>
              <a:rPr lang="en-GB" dirty="0"/>
              <a:t> street footwear category is 94.99 dollars </a:t>
            </a:r>
            <a:endParaRPr lang="en-A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9D6965-920D-DD92-1376-4FEF00E333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746" y="619820"/>
            <a:ext cx="11400508" cy="3749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656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DE341-CBDE-C672-8C99-DEC78F2D3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4868" y="320449"/>
            <a:ext cx="9601200" cy="1309687"/>
          </a:xfrm>
        </p:spPr>
        <p:txBody>
          <a:bodyPr/>
          <a:lstStyle/>
          <a:p>
            <a:r>
              <a:rPr lang="en-GB" dirty="0"/>
              <a:t>Top Performing Quarters</a:t>
            </a:r>
            <a:endParaRPr lang="en-AE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CF3AC9D-0EFF-44E8-65B9-9956F3D2AC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32395" y="1890399"/>
            <a:ext cx="5315578" cy="401803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DF6A9ED-3040-7E91-45D5-FBA705A7034B}"/>
              </a:ext>
            </a:extLst>
          </p:cNvPr>
          <p:cNvSpPr txBox="1"/>
          <p:nvPr/>
        </p:nvSpPr>
        <p:spPr>
          <a:xfrm>
            <a:off x="271305" y="1721341"/>
            <a:ext cx="629664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Aharoni" panose="02010803020104030203" pitchFamily="2" charset="-79"/>
                <a:cs typeface="Aharoni" panose="02010803020104030203" pitchFamily="2" charset="-79"/>
              </a:rPr>
              <a:t>INSIGHT: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All four quarters in 2020 had relatively low performance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All quarters show a substantial rise in performance in 2021 compared to the previous year.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Q3 is the dominant quarter in both the years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Sales in 2021 has quadrupled compared to 2020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E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BF9188-E9A6-D26C-FDF2-D779DBBF4D23}"/>
              </a:ext>
            </a:extLst>
          </p:cNvPr>
          <p:cNvSpPr txBox="1"/>
          <p:nvPr/>
        </p:nvSpPr>
        <p:spPr>
          <a:xfrm>
            <a:off x="271305" y="3649047"/>
            <a:ext cx="606620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Aharoni" panose="02010803020104030203" pitchFamily="2" charset="-79"/>
                <a:cs typeface="Aharoni" panose="02010803020104030203" pitchFamily="2" charset="-79"/>
              </a:rPr>
              <a:t>Recommendations: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Allocate more resources during Q3 to maximize sales.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Analyse Q3 performance drivers to replicate the success to other quarters.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Invest in customer retention strategies to ensure sustained engagement with new customers acquired during the growth phase.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Identify factors contributing to lower performance in these quarters and develop targeted strategies (e.g., discount offers, partnerships, or new product releases) to boost sales.</a:t>
            </a:r>
            <a:endParaRPr lang="en-AE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917842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0201C-B2DA-16AB-E4F5-95A0BE599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3997" y="240062"/>
            <a:ext cx="9601200" cy="1309687"/>
          </a:xfrm>
        </p:spPr>
        <p:txBody>
          <a:bodyPr/>
          <a:lstStyle/>
          <a:p>
            <a:r>
              <a:rPr lang="en-GB" dirty="0"/>
              <a:t>Sales by retailer and region</a:t>
            </a:r>
            <a:endParaRPr lang="en-A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7FFF1E-535E-4B9C-A020-7B232CDE88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902233"/>
            <a:ext cx="5958522" cy="421721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30E5F4C-1D29-E35E-159C-14ABA440D33A}"/>
              </a:ext>
            </a:extLst>
          </p:cNvPr>
          <p:cNvSpPr txBox="1"/>
          <p:nvPr/>
        </p:nvSpPr>
        <p:spPr>
          <a:xfrm>
            <a:off x="305627" y="1570032"/>
            <a:ext cx="609765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>
                <a:latin typeface="Aharoni" panose="02010803020104030203" pitchFamily="2" charset="-79"/>
                <a:cs typeface="Aharoni" panose="02010803020104030203" pitchFamily="2" charset="-79"/>
              </a:rPr>
              <a:t>INSIGHT:</a:t>
            </a:r>
            <a:endParaRPr lang="en-GB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West Gear</a:t>
            </a:r>
            <a:r>
              <a:rPr lang="en-GB" dirty="0"/>
              <a:t> is the top-performing retailer, heavily dominated by sales in the West region.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Foot Locker</a:t>
            </a:r>
            <a:r>
              <a:rPr lang="en-GB" dirty="0"/>
              <a:t> and </a:t>
            </a:r>
            <a:r>
              <a:rPr lang="en-GB" b="1" dirty="0"/>
              <a:t>Sports Direct</a:t>
            </a:r>
            <a:r>
              <a:rPr lang="en-GB" dirty="0"/>
              <a:t> are the next highest-performing retailers. Their sales are more evenly distributed across multiple regions.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Amazon</a:t>
            </a:r>
            <a:r>
              <a:rPr lang="en-GB" dirty="0"/>
              <a:t> and </a:t>
            </a:r>
            <a:r>
              <a:rPr lang="en-GB" b="1" dirty="0"/>
              <a:t>Walmart</a:t>
            </a:r>
            <a:r>
              <a:rPr lang="en-GB" dirty="0"/>
              <a:t> have the lowest total sales among the listed retailers</a:t>
            </a:r>
            <a:endParaRPr lang="en-A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7EA940-7AB0-E795-8B57-7CA48E82DA15}"/>
              </a:ext>
            </a:extLst>
          </p:cNvPr>
          <p:cNvSpPr txBox="1"/>
          <p:nvPr/>
        </p:nvSpPr>
        <p:spPr>
          <a:xfrm>
            <a:off x="305627" y="4010839"/>
            <a:ext cx="609765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>
                <a:latin typeface="Aharoni" panose="02010803020104030203" pitchFamily="2" charset="-79"/>
                <a:cs typeface="Aharoni" panose="02010803020104030203" pitchFamily="2" charset="-79"/>
              </a:rPr>
              <a:t>Recommendations: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As West Gear dominates in the West region, Adidas should prioritize product placement and exclusive collaborations here.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Collaborate with West Gear to expand their reach to other high-potential regions.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Focus on boosting Adidas's product visibility on Amazon leveraging Amazon’s technological features.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Work with Walmart to ensure affordable Adidas product lines are available.</a:t>
            </a:r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2492387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4DBB1-B7A1-7904-E024-519F61652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Sales by product and retailer</a:t>
            </a:r>
            <a:endParaRPr lang="en-AE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E3BFE8F-C145-C32A-0DE4-8D22360F51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99693" y="2371725"/>
            <a:ext cx="5968104" cy="3643312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7CA5CAF-2CE8-45B1-BCFA-124B248115F7}"/>
              </a:ext>
            </a:extLst>
          </p:cNvPr>
          <p:cNvSpPr txBox="1"/>
          <p:nvPr/>
        </p:nvSpPr>
        <p:spPr>
          <a:xfrm>
            <a:off x="216176" y="2906404"/>
            <a:ext cx="609765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>
                <a:latin typeface="Aharoni" panose="02010803020104030203" pitchFamily="2" charset="-79"/>
                <a:cs typeface="Aharoni" panose="02010803020104030203" pitchFamily="2" charset="-79"/>
              </a:rPr>
              <a:t>INSIGHT: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cs typeface="Aharoni" panose="02010803020104030203" pitchFamily="2" charset="-79"/>
              </a:rPr>
              <a:t>All product categories has sales in each retailer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cs typeface="Aharoni" panose="02010803020104030203" pitchFamily="2" charset="-79"/>
              </a:rPr>
              <a:t>There is not much difference in the sale of product categories in each retailers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5D9657-BD4F-D612-2269-077C4BBE7723}"/>
              </a:ext>
            </a:extLst>
          </p:cNvPr>
          <p:cNvSpPr txBox="1"/>
          <p:nvPr/>
        </p:nvSpPr>
        <p:spPr>
          <a:xfrm>
            <a:off x="216176" y="4272080"/>
            <a:ext cx="609765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>
                <a:latin typeface="Aharoni" panose="02010803020104030203" pitchFamily="2" charset="-79"/>
                <a:cs typeface="Aharoni" panose="02010803020104030203" pitchFamily="2" charset="-79"/>
              </a:rPr>
              <a:t>Recommendations: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offer </a:t>
            </a:r>
            <a:r>
              <a:rPr lang="en-GB" b="1" dirty="0"/>
              <a:t>exclusive product lines</a:t>
            </a:r>
            <a:r>
              <a:rPr lang="en-GB" dirty="0"/>
              <a:t> tailored to their audience</a:t>
            </a:r>
          </a:p>
          <a:p>
            <a:r>
              <a:rPr lang="en-GB" dirty="0">
                <a:cs typeface="Aharoni" panose="02010803020104030203" pitchFamily="2" charset="-79"/>
              </a:rPr>
              <a:t>     like limited edition sneakers or apparels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cs typeface="Aharoni" panose="02010803020104030203" pitchFamily="2" charset="-79"/>
              </a:rPr>
              <a:t>Premium products can be introduced to create excitement and attract loyal customers</a:t>
            </a:r>
          </a:p>
        </p:txBody>
      </p:sp>
    </p:spTree>
    <p:extLst>
      <p:ext uri="{BB962C8B-B14F-4D97-AF65-F5344CB8AC3E}">
        <p14:creationId xmlns:p14="http://schemas.microsoft.com/office/powerpoint/2010/main" val="1639890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2E269-BE86-1C7F-BFE1-EAE384382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Market share of retailers</a:t>
            </a:r>
            <a:endParaRPr lang="en-AE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7159048-AFCA-A928-0842-486C7996EA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71138" y="2371725"/>
            <a:ext cx="5474660" cy="3643312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1895D04-AAF5-B1C8-DEBD-5330E5731905}"/>
              </a:ext>
            </a:extLst>
          </p:cNvPr>
          <p:cNvSpPr txBox="1"/>
          <p:nvPr/>
        </p:nvSpPr>
        <p:spPr>
          <a:xfrm>
            <a:off x="246202" y="2265834"/>
            <a:ext cx="6097656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>
                <a:latin typeface="Aharoni" panose="02010803020104030203" pitchFamily="2" charset="-79"/>
                <a:cs typeface="Aharoni" panose="02010803020104030203" pitchFamily="2" charset="-79"/>
              </a:rPr>
              <a:t>INSIGHT: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With </a:t>
            </a:r>
            <a:r>
              <a:rPr lang="en-GB" b="1" dirty="0"/>
              <a:t>27%</a:t>
            </a:r>
            <a:r>
              <a:rPr lang="en-GB" dirty="0"/>
              <a:t> market share, West Gear is the leader in this sector.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Foot Locker holds </a:t>
            </a:r>
            <a:r>
              <a:rPr lang="en-GB" b="1" dirty="0"/>
              <a:t>24.5% </a:t>
            </a:r>
            <a:r>
              <a:rPr lang="en-GB" dirty="0"/>
              <a:t>and is the second leading retailer.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Sports Direct accounts for </a:t>
            </a:r>
            <a:r>
              <a:rPr lang="en-GB" b="1" dirty="0"/>
              <a:t>20.3%</a:t>
            </a:r>
            <a:r>
              <a:rPr lang="en-GB" dirty="0"/>
              <a:t>, placing it third in the retailer hierarchy.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Kohl's (</a:t>
            </a:r>
            <a:r>
              <a:rPr lang="en-GB" b="1" dirty="0"/>
              <a:t>11.3%</a:t>
            </a:r>
            <a:r>
              <a:rPr lang="en-GB" dirty="0"/>
              <a:t>), Amazon (</a:t>
            </a:r>
            <a:r>
              <a:rPr lang="en-GB" b="1" dirty="0"/>
              <a:t>8.63%</a:t>
            </a:r>
            <a:r>
              <a:rPr lang="en-GB" dirty="0"/>
              <a:t>), and Walmart (</a:t>
            </a:r>
            <a:r>
              <a:rPr lang="en-GB" b="1" dirty="0"/>
              <a:t>8.29%</a:t>
            </a:r>
            <a:r>
              <a:rPr lang="en-GB" dirty="0"/>
              <a:t>) collectively represent a smaller portion of the market.</a:t>
            </a:r>
            <a:endParaRPr lang="en-A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A686E9-A695-C2C3-B993-758CD0B6C992}"/>
              </a:ext>
            </a:extLst>
          </p:cNvPr>
          <p:cNvSpPr txBox="1"/>
          <p:nvPr/>
        </p:nvSpPr>
        <p:spPr>
          <a:xfrm>
            <a:off x="246202" y="4964341"/>
            <a:ext cx="609765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>
                <a:latin typeface="Aharoni" panose="02010803020104030203" pitchFamily="2" charset="-79"/>
                <a:cs typeface="Aharoni" panose="02010803020104030203" pitchFamily="2" charset="-79"/>
              </a:rPr>
              <a:t>Recommendations: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maintain leadership for west gear by investing in customer retention strategies and expanding its product portfolio.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Focus on aggressive marketing and promotional campaigns for foot locker</a:t>
            </a:r>
            <a:endParaRPr lang="en-GB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05712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21A75-E2AB-5789-3140-CFA55F4ED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Geographic distribution of sales</a:t>
            </a:r>
            <a:endParaRPr lang="en-AE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346E847-87E8-D5A0-C2C3-183FE7B4B5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31912" y="2371725"/>
            <a:ext cx="5259900" cy="3643312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31F9212-D0C8-5F84-2723-1F482F439516}"/>
              </a:ext>
            </a:extLst>
          </p:cNvPr>
          <p:cNvSpPr txBox="1"/>
          <p:nvPr/>
        </p:nvSpPr>
        <p:spPr>
          <a:xfrm>
            <a:off x="534256" y="2782669"/>
            <a:ext cx="609765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>
                <a:latin typeface="Aharoni" panose="02010803020104030203" pitchFamily="2" charset="-79"/>
                <a:cs typeface="Aharoni" panose="02010803020104030203" pitchFamily="2" charset="-79"/>
              </a:rPr>
              <a:t>INSIGHT: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States like New York, California and Florida appear to have the </a:t>
            </a:r>
            <a:r>
              <a:rPr lang="en-GB" b="1" dirty="0"/>
              <a:t>highest sales (60M)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States like Texas</a:t>
            </a:r>
            <a:r>
              <a:rPr lang="en-GB" b="1" dirty="0"/>
              <a:t> </a:t>
            </a:r>
            <a:r>
              <a:rPr lang="en-GB" dirty="0"/>
              <a:t>has medium sales</a:t>
            </a:r>
            <a:r>
              <a:rPr lang="en-GB" b="1" dirty="0"/>
              <a:t> (46M).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States like Nebraska have the </a:t>
            </a:r>
            <a:r>
              <a:rPr lang="en-GB" b="1" dirty="0"/>
              <a:t>lowest sales (6M)</a:t>
            </a:r>
            <a:endParaRPr lang="en-A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5AEF45-1160-EBD1-261F-848097C32C0D}"/>
              </a:ext>
            </a:extLst>
          </p:cNvPr>
          <p:cNvSpPr txBox="1"/>
          <p:nvPr/>
        </p:nvSpPr>
        <p:spPr>
          <a:xfrm>
            <a:off x="534256" y="4756070"/>
            <a:ext cx="609765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>
                <a:latin typeface="Aharoni" panose="02010803020104030203" pitchFamily="2" charset="-79"/>
                <a:cs typeface="Aharoni" panose="02010803020104030203" pitchFamily="2" charset="-79"/>
              </a:rPr>
              <a:t>Recommendations:</a:t>
            </a:r>
            <a:endParaRPr lang="en-GB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Focus on high-performing states with targeted advertising campaigns, especially in urban areas.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Focus marketing campaigns and offer discounts to increase market share in regions with moderate sales.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Run awareness campaigns to build brand and product familiarity in regions with low sales.</a:t>
            </a:r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800017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3FC45-F544-1176-AE01-57977BFF5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Sales by region and state</a:t>
            </a:r>
            <a:endParaRPr lang="en-AE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127EFC5-6EB7-498B-CABC-3774AA85DE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10848" y="2313947"/>
            <a:ext cx="5621549" cy="3643312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4865A5A-049F-8EE4-090F-FE6C8F05AB66}"/>
              </a:ext>
            </a:extLst>
          </p:cNvPr>
          <p:cNvSpPr txBox="1"/>
          <p:nvPr/>
        </p:nvSpPr>
        <p:spPr>
          <a:xfrm>
            <a:off x="159603" y="2413337"/>
            <a:ext cx="609765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>
                <a:latin typeface="Aharoni" panose="02010803020104030203" pitchFamily="2" charset="-79"/>
                <a:cs typeface="Aharoni" panose="02010803020104030203" pitchFamily="2" charset="-79"/>
              </a:rPr>
              <a:t>INSIGHT: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West region leads with </a:t>
            </a:r>
            <a:r>
              <a:rPr lang="en-GB" b="1" dirty="0"/>
              <a:t>250M+ total sales</a:t>
            </a:r>
            <a:r>
              <a:rPr lang="en-GB" dirty="0"/>
              <a:t>, driven primarily by California and other high-performing states.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Northeast region is the second-largest contributor, with New York dominating.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Midwest lags behind, contributing the least among regions</a:t>
            </a:r>
            <a:endParaRPr lang="en-A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9C2B13-A5CA-5073-876B-D8FF2A45BC2F}"/>
              </a:ext>
            </a:extLst>
          </p:cNvPr>
          <p:cNvSpPr txBox="1"/>
          <p:nvPr/>
        </p:nvSpPr>
        <p:spPr>
          <a:xfrm>
            <a:off x="159603" y="4479931"/>
            <a:ext cx="609765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>
                <a:latin typeface="Aharoni" panose="02010803020104030203" pitchFamily="2" charset="-79"/>
                <a:cs typeface="Aharoni" panose="02010803020104030203" pitchFamily="2" charset="-79"/>
              </a:rPr>
              <a:t>Recommendations: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Continue capitalizing on the strength of California and </a:t>
            </a:r>
            <a:r>
              <a:rPr lang="en-GB" dirty="0" err="1"/>
              <a:t>neighboring</a:t>
            </a:r>
            <a:r>
              <a:rPr lang="en-GB" dirty="0"/>
              <a:t> states.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In northeast regions focus on New York-centric marketing campaigns to enhance overall regional sales.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In Midwest regions research consumer preferences to better align offerings with demand in the Midwest.</a:t>
            </a:r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25700005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425B3-AD6C-AC29-AF83-FC9D8B3FE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Sales distribution by method</a:t>
            </a:r>
            <a:endParaRPr lang="en-AE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93653AC-8CB3-02BE-06BB-94D84197F4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03701" y="2371725"/>
            <a:ext cx="4957074" cy="3643312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FEA5F3D-D7F1-DB26-421C-A3C4FD9DB93F}"/>
              </a:ext>
            </a:extLst>
          </p:cNvPr>
          <p:cNvSpPr txBox="1"/>
          <p:nvPr/>
        </p:nvSpPr>
        <p:spPr>
          <a:xfrm>
            <a:off x="564045" y="2528716"/>
            <a:ext cx="609765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>
                <a:latin typeface="Aharoni" panose="02010803020104030203" pitchFamily="2" charset="-79"/>
                <a:cs typeface="Aharoni" panose="02010803020104030203" pitchFamily="2" charset="-79"/>
              </a:rPr>
              <a:t>INSIGHT: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cs typeface="Aharoni" panose="02010803020104030203" pitchFamily="2" charset="-79"/>
              </a:rPr>
              <a:t>The in-store method has the highest sales distribution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cs typeface="Aharoni" panose="02010803020104030203" pitchFamily="2" charset="-79"/>
              </a:rPr>
              <a:t>Followed by in-store, outlet method has the second highest sales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cs typeface="Aharoni" panose="02010803020104030203" pitchFamily="2" charset="-79"/>
              </a:rPr>
              <a:t>Online method has the lowest sales distribution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AEA392-676F-2C4D-7DF0-439DE4C35E23}"/>
              </a:ext>
            </a:extLst>
          </p:cNvPr>
          <p:cNvSpPr txBox="1"/>
          <p:nvPr/>
        </p:nvSpPr>
        <p:spPr>
          <a:xfrm>
            <a:off x="564045" y="4014477"/>
            <a:ext cx="6097656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>
                <a:latin typeface="Aharoni" panose="02010803020104030203" pitchFamily="2" charset="-79"/>
                <a:cs typeface="Aharoni" panose="02010803020104030203" pitchFamily="2" charset="-79"/>
              </a:rPr>
              <a:t>Recommendations: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cs typeface="Aharoni" panose="02010803020104030203" pitchFamily="2" charset="-79"/>
              </a:rPr>
              <a:t>Focus on in-store method to maximize sales.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Introduce loyalty programs or exclusive in-store discounts to strengthen customer retention</a:t>
            </a:r>
            <a:endParaRPr lang="en-GB" dirty="0">
              <a:cs typeface="Aharoni" panose="02010803020104030203" pitchFamily="2" charset="-79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Offer special promotions and bundles at outlets to increase purchase volumes.</a:t>
            </a:r>
            <a:endParaRPr lang="en-GB" dirty="0">
              <a:cs typeface="Aharoni" panose="02010803020104030203" pitchFamily="2" charset="-79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Use targeted digital marketing campaigns, including social media ads, email promotions, and search engine optimization, to drive more traffic to online stores</a:t>
            </a:r>
            <a:endParaRPr lang="en-GB" dirty="0">
              <a:cs typeface="Aharoni" panose="02010803020104030203" pitchFamily="2" charset="-79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cs typeface="Aharoni" panose="02010803020104030203" pitchFamily="2" charset="-79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979285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9715F-988A-6A72-D27C-6316075CD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Units sold by year and state</a:t>
            </a:r>
            <a:endParaRPr lang="en-AE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0C7F158-C954-9934-BE8C-ACCC1C0CB1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41960" y="2374237"/>
            <a:ext cx="5181982" cy="3643312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29F6F2A-8DF0-BF9A-AB3B-094C4C15ECD5}"/>
              </a:ext>
            </a:extLst>
          </p:cNvPr>
          <p:cNvSpPr txBox="1"/>
          <p:nvPr/>
        </p:nvSpPr>
        <p:spPr>
          <a:xfrm>
            <a:off x="245993" y="2374237"/>
            <a:ext cx="609765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>
                <a:latin typeface="Aharoni" panose="02010803020104030203" pitchFamily="2" charset="-79"/>
                <a:cs typeface="Aharoni" panose="02010803020104030203" pitchFamily="2" charset="-79"/>
              </a:rPr>
              <a:t>INSIGHT:</a:t>
            </a:r>
            <a:endParaRPr lang="en-A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E" dirty="0"/>
              <a:t>There is a sharp increase in the total units sold in 2021 compared to 2020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contribution of multiple states in 2021 highlights a broad-based growth, suggesting uniform expansion efforts or market recovery</a:t>
            </a:r>
            <a:endParaRPr lang="en-A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71FC22-BD16-2948-B48C-666A829702DA}"/>
              </a:ext>
            </a:extLst>
          </p:cNvPr>
          <p:cNvSpPr txBox="1"/>
          <p:nvPr/>
        </p:nvSpPr>
        <p:spPr>
          <a:xfrm>
            <a:off x="395149" y="4195893"/>
            <a:ext cx="609765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>
                <a:latin typeface="Aharoni" panose="02010803020104030203" pitchFamily="2" charset="-79"/>
                <a:cs typeface="Aharoni" panose="02010803020104030203" pitchFamily="2" charset="-79"/>
              </a:rPr>
              <a:t>Recommendations: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cs typeface="Aharoni" panose="02010803020104030203" pitchFamily="2" charset="-79"/>
              </a:rPr>
              <a:t>Implement retention strategies to the new states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cs typeface="Aharoni" panose="02010803020104030203" pitchFamily="2" charset="-79"/>
              </a:rPr>
              <a:t>Drive growth in underperforming new states by implementing marketing </a:t>
            </a:r>
            <a:r>
              <a:rPr lang="en-GB" dirty="0" err="1">
                <a:cs typeface="Aharoni" panose="02010803020104030203" pitchFamily="2" charset="-79"/>
              </a:rPr>
              <a:t>stratergies</a:t>
            </a:r>
            <a:endParaRPr lang="en-GB" dirty="0"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910113321"/>
      </p:ext>
    </p:extLst>
  </p:cSld>
  <p:clrMapOvr>
    <a:masterClrMapping/>
  </p:clrMapOvr>
</p:sld>
</file>

<file path=ppt/theme/theme1.xml><?xml version="1.0" encoding="utf-8"?>
<a:theme xmlns:a="http://schemas.openxmlformats.org/drawingml/2006/main" name="PoiseVTI">
  <a:themeElements>
    <a:clrScheme name="AnalogousFromLightSeedLeftStep">
      <a:dk1>
        <a:srgbClr val="000000"/>
      </a:dk1>
      <a:lt1>
        <a:srgbClr val="FFFFFF"/>
      </a:lt1>
      <a:dk2>
        <a:srgbClr val="24393F"/>
      </a:dk2>
      <a:lt2>
        <a:srgbClr val="E8E8E2"/>
      </a:lt2>
      <a:accent1>
        <a:srgbClr val="8885D7"/>
      </a:accent1>
      <a:accent2>
        <a:srgbClr val="6A90CE"/>
      </a:accent2>
      <a:accent3>
        <a:srgbClr val="5AAEC3"/>
      </a:accent3>
      <a:accent4>
        <a:srgbClr val="5DB4A2"/>
      </a:accent4>
      <a:accent5>
        <a:srgbClr val="68B484"/>
      </a:accent5>
      <a:accent6>
        <a:srgbClr val="62B65E"/>
      </a:accent6>
      <a:hlink>
        <a:srgbClr val="848651"/>
      </a:hlink>
      <a:folHlink>
        <a:srgbClr val="7F7F7F"/>
      </a:folHlink>
    </a:clrScheme>
    <a:fontScheme name="Goudy Univers">
      <a:majorFont>
        <a:latin typeface="Goudy Old Style"/>
        <a:ea typeface=""/>
        <a:cs typeface=""/>
      </a:majorFont>
      <a:minorFont>
        <a:latin typeface="Univer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iseVTI" id="{9843863B-6720-4231-BFE7-E604B355382A}" vid="{6C5B2780-C73E-445D-98DA-9D2BCD78971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717</TotalTime>
  <Words>1227</Words>
  <Application>Microsoft Office PowerPoint</Application>
  <PresentationFormat>Widescreen</PresentationFormat>
  <Paragraphs>120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Aharoni</vt:lpstr>
      <vt:lpstr>Arial</vt:lpstr>
      <vt:lpstr>Goudy Old Style</vt:lpstr>
      <vt:lpstr>Roboto</vt:lpstr>
      <vt:lpstr>Univers Light</vt:lpstr>
      <vt:lpstr>PoiseVTI</vt:lpstr>
      <vt:lpstr>Adidas sales analysis</vt:lpstr>
      <vt:lpstr>Top Performing Quarters</vt:lpstr>
      <vt:lpstr>Sales by retailer and region</vt:lpstr>
      <vt:lpstr>Sales by product and retailer</vt:lpstr>
      <vt:lpstr>Market share of retailers</vt:lpstr>
      <vt:lpstr>Geographic distribution of sales</vt:lpstr>
      <vt:lpstr>Sales by region and state</vt:lpstr>
      <vt:lpstr>Sales distribution by method</vt:lpstr>
      <vt:lpstr>Units sold by year and state</vt:lpstr>
      <vt:lpstr>Units sold by Year and state</vt:lpstr>
      <vt:lpstr>Sales trend by retailer</vt:lpstr>
      <vt:lpstr>Sales trend by region</vt:lpstr>
      <vt:lpstr>Pareto analysis by retailer</vt:lpstr>
      <vt:lpstr>Pareto analysis by product categories</vt:lpstr>
      <vt:lpstr>Sales forecasting using arima model</vt:lpstr>
      <vt:lpstr>Clustering cities</vt:lpstr>
      <vt:lpstr>Rfm analysis on retailers</vt:lpstr>
      <vt:lpstr>Price optimization using minimize scalar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Roshan Joseph</dc:creator>
  <cp:lastModifiedBy>Roshan Joseph</cp:lastModifiedBy>
  <cp:revision>3</cp:revision>
  <dcterms:created xsi:type="dcterms:W3CDTF">2024-12-01T17:57:51Z</dcterms:created>
  <dcterms:modified xsi:type="dcterms:W3CDTF">2025-03-06T03:20:37Z</dcterms:modified>
</cp:coreProperties>
</file>