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7" r:id="rId1"/>
  </p:sldMasterIdLst>
  <p:notesMasterIdLst>
    <p:notesMasterId r:id="rId21"/>
  </p:notesMasterIdLst>
  <p:handoutMasterIdLst>
    <p:handoutMasterId r:id="rId22"/>
  </p:handoutMasterIdLst>
  <p:sldIdLst>
    <p:sldId id="260" r:id="rId2"/>
    <p:sldId id="261" r:id="rId3"/>
    <p:sldId id="262" r:id="rId4"/>
    <p:sldId id="284" r:id="rId5"/>
    <p:sldId id="264" r:id="rId6"/>
    <p:sldId id="265" r:id="rId7"/>
    <p:sldId id="267" r:id="rId8"/>
    <p:sldId id="268" r:id="rId9"/>
    <p:sldId id="285" r:id="rId10"/>
    <p:sldId id="269" r:id="rId11"/>
    <p:sldId id="270" r:id="rId12"/>
    <p:sldId id="283" r:id="rId13"/>
    <p:sldId id="286" r:id="rId14"/>
    <p:sldId id="289" r:id="rId15"/>
    <p:sldId id="287" r:id="rId16"/>
    <p:sldId id="288" r:id="rId17"/>
    <p:sldId id="273" r:id="rId18"/>
    <p:sldId id="274"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4" autoAdjust="0"/>
    <p:restoredTop sz="94660"/>
  </p:normalViewPr>
  <p:slideViewPr>
    <p:cSldViewPr snapToGrid="0">
      <p:cViewPr varScale="1">
        <p:scale>
          <a:sx n="85" d="100"/>
          <a:sy n="85" d="100"/>
        </p:scale>
        <p:origin x="11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BC95FB-E5CB-4F8E-A5A1-B653DA7DBBF7}" type="datetimeFigureOut">
              <a:rPr lang="en-US" smtClean="0"/>
              <a:t>5/10/2022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78D6C-E5ED-4B21-9470-CD4450E68F38}" type="slidenum">
              <a:rPr lang="en-US" smtClean="0"/>
              <a:t>‹#›</a:t>
            </a:fld>
            <a:endParaRPr lang="en-US"/>
          </a:p>
        </p:txBody>
      </p:sp>
    </p:spTree>
    <p:extLst>
      <p:ext uri="{BB962C8B-B14F-4D97-AF65-F5344CB8AC3E}">
        <p14:creationId xmlns:p14="http://schemas.microsoft.com/office/powerpoint/2010/main" val="41554413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7F9C7-4160-4BEE-86FA-A0152C54E139}"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AC248-57BD-4ECE-AD72-40313081DDD6}" type="slidenum">
              <a:rPr lang="en-US" smtClean="0"/>
              <a:t>‹#›</a:t>
            </a:fld>
            <a:endParaRPr lang="en-US"/>
          </a:p>
        </p:txBody>
      </p:sp>
    </p:spTree>
    <p:extLst>
      <p:ext uri="{BB962C8B-B14F-4D97-AF65-F5344CB8AC3E}">
        <p14:creationId xmlns:p14="http://schemas.microsoft.com/office/powerpoint/2010/main" val="214710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554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563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9525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192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25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Mood Music Player</a:t>
            </a:r>
            <a:endParaRPr lang="en-US" dirty="0"/>
          </a:p>
        </p:txBody>
      </p:sp>
      <p:sp>
        <p:nvSpPr>
          <p:cNvPr id="6" name="Slide Number Placeholder 5"/>
          <p:cNvSpPr>
            <a:spLocks noGrp="1"/>
          </p:cNvSpPr>
          <p:nvPr>
            <p:ph type="sldNum" sz="quarter" idx="12"/>
          </p:nvPr>
        </p:nvSpPr>
        <p:spPr/>
        <p:txBody>
          <a:bodyPr/>
          <a:lstStyle/>
          <a:p>
            <a:fld id="{C4ADEF6B-EB27-4882-8FF9-2CB762596F22}" type="slidenum">
              <a:rPr lang="en-US" smtClean="0"/>
              <a:pPr/>
              <a:t>‹#›</a:t>
            </a:fld>
            <a:r>
              <a:rPr lang="en-US" smtClean="0"/>
              <a:t>/20</a:t>
            </a:r>
            <a:endParaRPr lang="en-US" dirty="0"/>
          </a:p>
        </p:txBody>
      </p:sp>
    </p:spTree>
    <p:extLst>
      <p:ext uri="{BB962C8B-B14F-4D97-AF65-F5344CB8AC3E}">
        <p14:creationId xmlns:p14="http://schemas.microsoft.com/office/powerpoint/2010/main" val="9410097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Mood Music Player</a:t>
            </a:r>
            <a:endParaRPr lang="en-US"/>
          </a:p>
        </p:txBody>
      </p:sp>
      <p:sp>
        <p:nvSpPr>
          <p:cNvPr id="6" name="Slide Number Placeholder 5"/>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11092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Mood Music Player</a:t>
            </a:r>
            <a:endParaRPr lang="en-US"/>
          </a:p>
        </p:txBody>
      </p:sp>
      <p:sp>
        <p:nvSpPr>
          <p:cNvPr id="6" name="Slide Number Placeholder 5"/>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20133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838200" y="6431684"/>
            <a:ext cx="1627909" cy="365125"/>
          </a:xfrm>
        </p:spPr>
        <p:txBody>
          <a:bodyPr/>
          <a:lstStyle>
            <a:lvl1pPr algn="ctr">
              <a:defRPr>
                <a:solidFill>
                  <a:schemeClr val="tx1"/>
                </a:solidFill>
              </a:defRPr>
            </a:lvl1pPr>
          </a:lstStyle>
          <a:p>
            <a:r>
              <a:rPr lang="en-US" smtClean="0"/>
              <a:t>Mood Music Player</a:t>
            </a:r>
            <a:endParaRPr lang="en-US" dirty="0"/>
          </a:p>
        </p:txBody>
      </p:sp>
      <p:sp>
        <p:nvSpPr>
          <p:cNvPr id="6" name="Slide Number Placeholder 5"/>
          <p:cNvSpPr>
            <a:spLocks noGrp="1"/>
          </p:cNvSpPr>
          <p:nvPr>
            <p:ph type="sldNum" sz="quarter" idx="12"/>
          </p:nvPr>
        </p:nvSpPr>
        <p:spPr>
          <a:xfrm>
            <a:off x="10380232" y="6335567"/>
            <a:ext cx="591672" cy="365125"/>
          </a:xfrm>
        </p:spPr>
        <p:txBody>
          <a:bodyPr/>
          <a:lstStyle>
            <a:lvl1pPr algn="ctr">
              <a:defRPr b="1">
                <a:solidFill>
                  <a:schemeClr val="tx1"/>
                </a:solidFill>
              </a:defRPr>
            </a:lvl1pPr>
          </a:lstStyle>
          <a:p>
            <a:fld id="{C4ADEF6B-EB27-4882-8FF9-2CB762596F22}" type="slidenum">
              <a:rPr lang="en-US" smtClean="0"/>
              <a:pPr/>
              <a:t>‹#›</a:t>
            </a:fld>
            <a:r>
              <a:rPr lang="en-US" dirty="0" smtClean="0"/>
              <a:t>/18</a:t>
            </a:r>
            <a:endParaRPr lang="en-US" dirty="0"/>
          </a:p>
        </p:txBody>
      </p:sp>
    </p:spTree>
    <p:extLst>
      <p:ext uri="{BB962C8B-B14F-4D97-AF65-F5344CB8AC3E}">
        <p14:creationId xmlns:p14="http://schemas.microsoft.com/office/powerpoint/2010/main" val="23500219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Mood Music Player</a:t>
            </a:r>
            <a:endParaRPr lang="en-US"/>
          </a:p>
        </p:txBody>
      </p:sp>
      <p:sp>
        <p:nvSpPr>
          <p:cNvPr id="6" name="Slide Number Placeholder 5"/>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78729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Mood Music Player</a:t>
            </a:r>
            <a:endParaRPr lang="en-US"/>
          </a:p>
        </p:txBody>
      </p:sp>
      <p:sp>
        <p:nvSpPr>
          <p:cNvPr id="7" name="Slide Number Placeholder 6"/>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407871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Mood Music Player</a:t>
            </a:r>
            <a:endParaRPr lang="en-US"/>
          </a:p>
        </p:txBody>
      </p:sp>
      <p:sp>
        <p:nvSpPr>
          <p:cNvPr id="9" name="Slide Number Placeholder 8"/>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15328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Mood Music Player</a:t>
            </a:r>
            <a:endParaRPr lang="en-US"/>
          </a:p>
        </p:txBody>
      </p:sp>
      <p:sp>
        <p:nvSpPr>
          <p:cNvPr id="5" name="Slide Number Placeholder 4"/>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227216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Mood Music Player</a:t>
            </a:r>
            <a:endParaRPr lang="en-US"/>
          </a:p>
        </p:txBody>
      </p:sp>
      <p:sp>
        <p:nvSpPr>
          <p:cNvPr id="4" name="Slide Number Placeholder 3"/>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400465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Mood Music Player</a:t>
            </a:r>
            <a:endParaRPr lang="en-US"/>
          </a:p>
        </p:txBody>
      </p:sp>
      <p:sp>
        <p:nvSpPr>
          <p:cNvPr id="7" name="Slide Number Placeholder 6"/>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8159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Mood Music Player</a:t>
            </a:r>
            <a:endParaRPr lang="en-US"/>
          </a:p>
        </p:txBody>
      </p:sp>
      <p:sp>
        <p:nvSpPr>
          <p:cNvPr id="7" name="Slide Number Placeholder 6"/>
          <p:cNvSpPr>
            <a:spLocks noGrp="1"/>
          </p:cNvSpPr>
          <p:nvPr>
            <p:ph type="sldNum" sz="quarter" idx="12"/>
          </p:nvPr>
        </p:nvSpPr>
        <p:spPr/>
        <p:txBody>
          <a:bodyPr/>
          <a:lstStyle/>
          <a:p>
            <a:fld id="{C4ADEF6B-EB27-4882-8FF9-2CB762596F22}" type="slidenum">
              <a:rPr lang="en-US" smtClean="0"/>
              <a:t>‹#›</a:t>
            </a:fld>
            <a:endParaRPr lang="en-US"/>
          </a:p>
        </p:txBody>
      </p:sp>
    </p:spTree>
    <p:extLst>
      <p:ext uri="{BB962C8B-B14F-4D97-AF65-F5344CB8AC3E}">
        <p14:creationId xmlns:p14="http://schemas.microsoft.com/office/powerpoint/2010/main" val="107111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Mood Music Player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DEF6B-EB27-4882-8FF9-2CB762596F22}" type="slidenum">
              <a:rPr lang="en-US" smtClean="0"/>
              <a:pPr/>
              <a:t>‹#›</a:t>
            </a:fld>
            <a:r>
              <a:rPr lang="en-US" smtClean="0"/>
              <a:t>/20</a:t>
            </a:r>
            <a:endParaRPr lang="en-US" dirty="0"/>
          </a:p>
        </p:txBody>
      </p:sp>
    </p:spTree>
    <p:extLst>
      <p:ext uri="{BB962C8B-B14F-4D97-AF65-F5344CB8AC3E}">
        <p14:creationId xmlns:p14="http://schemas.microsoft.com/office/powerpoint/2010/main" val="3508894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aana.com/" TargetMode="External"/><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spotify.com/np-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
        <p:nvSpPr>
          <p:cNvPr id="6" name="Title 1"/>
          <p:cNvSpPr txBox="1">
            <a:spLocks/>
          </p:cNvSpPr>
          <p:nvPr/>
        </p:nvSpPr>
        <p:spPr>
          <a:xfrm>
            <a:off x="377529" y="671500"/>
            <a:ext cx="4098778" cy="1124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smtClean="0">
                <a:solidFill>
                  <a:schemeClr val="accent6"/>
                </a:solidFill>
                <a:latin typeface="Arial Black" panose="020B0A04020102020204" pitchFamily="34" charset="0"/>
              </a:rPr>
              <a:t>Mood Music Player</a:t>
            </a:r>
            <a:endParaRPr lang="en-US" sz="2800" b="1" dirty="0">
              <a:solidFill>
                <a:schemeClr val="accent6"/>
              </a:solidFill>
              <a:latin typeface="Arial Black" panose="020B0A04020102020204" pitchFamily="34" charset="0"/>
            </a:endParaRPr>
          </a:p>
        </p:txBody>
      </p:sp>
      <p:sp>
        <p:nvSpPr>
          <p:cNvPr id="8" name="TextBox 7"/>
          <p:cNvSpPr txBox="1"/>
          <p:nvPr/>
        </p:nvSpPr>
        <p:spPr>
          <a:xfrm>
            <a:off x="485106" y="3074765"/>
            <a:ext cx="6002865" cy="800219"/>
          </a:xfrm>
          <a:prstGeom prst="rect">
            <a:avLst/>
          </a:prstGeom>
          <a:noFill/>
        </p:spPr>
        <p:txBody>
          <a:bodyPr wrap="square" rtlCol="0">
            <a:spAutoFit/>
          </a:bodyPr>
          <a:lstStyle/>
          <a:p>
            <a:r>
              <a:rPr lang="en-GB" sz="1600" dirty="0" smtClean="0">
                <a:latin typeface="Arial Black" panose="020B0A04020102020204" pitchFamily="34" charset="0"/>
              </a:rPr>
              <a:t>Submitted By :</a:t>
            </a:r>
          </a:p>
          <a:p>
            <a:r>
              <a:rPr lang="en-GB" sz="1400" dirty="0" smtClean="0">
                <a:latin typeface="Arial Black" panose="020B0A04020102020204" pitchFamily="34" charset="0"/>
              </a:rPr>
              <a:t>Your Name (</a:t>
            </a:r>
            <a:r>
              <a:rPr lang="en-GB" sz="1400" dirty="0" smtClean="0">
                <a:latin typeface="Arial Black" panose="020B0A04020102020204" pitchFamily="34" charset="0"/>
              </a:rPr>
              <a:t>Roll No : </a:t>
            </a:r>
            <a:r>
              <a:rPr lang="en-GB" sz="1400" dirty="0" smtClean="0">
                <a:latin typeface="Arial Black" panose="020B0A04020102020204" pitchFamily="34" charset="0"/>
              </a:rPr>
              <a:t>..)</a:t>
            </a:r>
            <a:endParaRPr lang="en-GB" sz="1400" dirty="0" smtClean="0">
              <a:latin typeface="Arial Black" panose="020B0A04020102020204" pitchFamily="34" charset="0"/>
            </a:endParaRPr>
          </a:p>
          <a:p>
            <a:pPr algn="ctr"/>
            <a:r>
              <a:rPr lang="en-GB" sz="1600" smtClean="0">
                <a:latin typeface="Arial Black" panose="020B0A04020102020204" pitchFamily="34" charset="0"/>
              </a:rPr>
              <a:t>Faculty</a:t>
            </a:r>
            <a:endParaRPr lang="en-US" sz="1600" dirty="0">
              <a:latin typeface="Arial Black" panose="020B0A040201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830" y="671500"/>
            <a:ext cx="6790821" cy="4763710"/>
          </a:xfrm>
          <a:prstGeom prst="rect">
            <a:avLst/>
          </a:prstGeom>
        </p:spPr>
      </p:pic>
      <p:sp>
        <p:nvSpPr>
          <p:cNvPr id="2" name="Slide Number Placeholder 1"/>
          <p:cNvSpPr>
            <a:spLocks noGrp="1"/>
          </p:cNvSpPr>
          <p:nvPr>
            <p:ph type="sldNum" sz="quarter" idx="12"/>
          </p:nvPr>
        </p:nvSpPr>
        <p:spPr/>
        <p:txBody>
          <a:bodyPr/>
          <a:lstStyle/>
          <a:p>
            <a:fld id="{C4ADEF6B-EB27-4882-8FF9-2CB762596F22}" type="slidenum">
              <a:rPr lang="en-US" smtClean="0"/>
              <a:pPr/>
              <a:t>1</a:t>
            </a:fld>
            <a:r>
              <a:rPr lang="en-US" dirty="0"/>
              <a:t>/19</a:t>
            </a:r>
          </a:p>
        </p:txBody>
      </p:sp>
    </p:spTree>
    <p:extLst>
      <p:ext uri="{BB962C8B-B14F-4D97-AF65-F5344CB8AC3E}">
        <p14:creationId xmlns:p14="http://schemas.microsoft.com/office/powerpoint/2010/main" val="230158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10</a:t>
            </a:fld>
            <a:r>
              <a:rPr lang="en-US" dirty="0"/>
              <a:t>/19</a:t>
            </a:r>
          </a:p>
        </p:txBody>
      </p:sp>
      <p:sp>
        <p:nvSpPr>
          <p:cNvPr id="7" name="TextBox 6"/>
          <p:cNvSpPr txBox="1"/>
          <p:nvPr/>
        </p:nvSpPr>
        <p:spPr>
          <a:xfrm>
            <a:off x="2956109" y="0"/>
            <a:ext cx="5510160" cy="523220"/>
          </a:xfrm>
          <a:prstGeom prst="rect">
            <a:avLst/>
          </a:prstGeom>
          <a:noFill/>
        </p:spPr>
        <p:txBody>
          <a:bodyPr wrap="square" rtlCol="0">
            <a:spAutoFit/>
          </a:bodyPr>
          <a:lstStyle/>
          <a:p>
            <a:pPr algn="ctr"/>
            <a:r>
              <a:rPr lang="en-GB" sz="2800" b="1" dirty="0" smtClean="0">
                <a:solidFill>
                  <a:srgbClr val="00B050"/>
                </a:solidFill>
              </a:rPr>
              <a:t>Data Modelling (ER-Diagram)</a:t>
            </a:r>
            <a:endParaRPr lang="en-US" sz="2800" b="1" dirty="0">
              <a:solidFill>
                <a:srgbClr val="00B050"/>
              </a:solidFill>
            </a:endParaRPr>
          </a:p>
        </p:txBody>
      </p:sp>
      <p:pic>
        <p:nvPicPr>
          <p:cNvPr id="11" name="Picture 10" descr="C:\Users\kcros\Downloads\perposal\Facail_Recognition_project_6th_sem\second-defence\ER-1.png"/>
          <p:cNvPicPr/>
          <p:nvPr/>
        </p:nvPicPr>
        <p:blipFill>
          <a:blip r:embed="rId2">
            <a:extLst>
              <a:ext uri="{28A0092B-C50C-407E-A947-70E740481C1C}">
                <a14:useLocalDpi xmlns:a14="http://schemas.microsoft.com/office/drawing/2010/main" val="0"/>
              </a:ext>
            </a:extLst>
          </a:blip>
          <a:srcRect/>
          <a:stretch>
            <a:fillRect/>
          </a:stretch>
        </p:blipFill>
        <p:spPr bwMode="auto">
          <a:xfrm>
            <a:off x="1887897" y="523220"/>
            <a:ext cx="8234897" cy="5813186"/>
          </a:xfrm>
          <a:prstGeom prst="rect">
            <a:avLst/>
          </a:prstGeom>
          <a:noFill/>
          <a:ln>
            <a:noFill/>
          </a:ln>
        </p:spPr>
      </p:pic>
      <p:sp>
        <p:nvSpPr>
          <p:cNvPr id="6"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682019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11</a:t>
            </a:fld>
            <a:r>
              <a:rPr lang="en-US" dirty="0"/>
              <a:t>/19</a:t>
            </a:r>
          </a:p>
        </p:txBody>
      </p:sp>
      <p:sp>
        <p:nvSpPr>
          <p:cNvPr id="16" name="TextBox 15"/>
          <p:cNvSpPr txBox="1"/>
          <p:nvPr/>
        </p:nvSpPr>
        <p:spPr>
          <a:xfrm>
            <a:off x="3569294" y="-15665"/>
            <a:ext cx="4777265" cy="523220"/>
          </a:xfrm>
          <a:prstGeom prst="rect">
            <a:avLst/>
          </a:prstGeom>
          <a:noFill/>
        </p:spPr>
        <p:txBody>
          <a:bodyPr wrap="square" rtlCol="0">
            <a:spAutoFit/>
          </a:bodyPr>
          <a:lstStyle/>
          <a:p>
            <a:r>
              <a:rPr lang="en-GB" sz="2800" b="1" dirty="0" smtClean="0">
                <a:solidFill>
                  <a:srgbClr val="00B050"/>
                </a:solidFill>
              </a:rPr>
              <a:t>Process Modelling (DFD)</a:t>
            </a:r>
            <a:endParaRPr lang="en-US" sz="2800" b="1" dirty="0">
              <a:solidFill>
                <a:srgbClr val="00B050"/>
              </a:solidFill>
            </a:endParaRPr>
          </a:p>
        </p:txBody>
      </p:sp>
      <p:sp>
        <p:nvSpPr>
          <p:cNvPr id="17" name="TextBox 16"/>
          <p:cNvSpPr txBox="1"/>
          <p:nvPr/>
        </p:nvSpPr>
        <p:spPr>
          <a:xfrm>
            <a:off x="1277438" y="5274793"/>
            <a:ext cx="3059113" cy="338554"/>
          </a:xfrm>
          <a:prstGeom prst="rect">
            <a:avLst/>
          </a:prstGeom>
          <a:noFill/>
        </p:spPr>
        <p:txBody>
          <a:bodyPr wrap="square" rtlCol="0">
            <a:spAutoFit/>
          </a:bodyPr>
          <a:lstStyle/>
          <a:p>
            <a:pPr algn="ctr"/>
            <a:r>
              <a:rPr lang="en-US" sz="1600" dirty="0" smtClean="0"/>
              <a:t>DFD level-0</a:t>
            </a:r>
            <a:endParaRPr lang="en-US" sz="1600" dirty="0"/>
          </a:p>
        </p:txBody>
      </p:sp>
      <p:sp>
        <p:nvSpPr>
          <p:cNvPr id="18" name="TextBox 17"/>
          <p:cNvSpPr txBox="1"/>
          <p:nvPr/>
        </p:nvSpPr>
        <p:spPr>
          <a:xfrm>
            <a:off x="7254467" y="5435045"/>
            <a:ext cx="3059113" cy="338554"/>
          </a:xfrm>
          <a:prstGeom prst="rect">
            <a:avLst/>
          </a:prstGeom>
          <a:noFill/>
        </p:spPr>
        <p:txBody>
          <a:bodyPr wrap="square" rtlCol="0">
            <a:spAutoFit/>
          </a:bodyPr>
          <a:lstStyle/>
          <a:p>
            <a:pPr algn="ctr"/>
            <a:r>
              <a:rPr lang="en-US" sz="1600" dirty="0"/>
              <a:t>DFD </a:t>
            </a:r>
            <a:r>
              <a:rPr lang="en-US" sz="1600" dirty="0" smtClean="0"/>
              <a:t>level-1</a:t>
            </a:r>
            <a:endParaRPr lang="en-US" sz="1600" dirty="0"/>
          </a:p>
        </p:txBody>
      </p:sp>
      <p:pic>
        <p:nvPicPr>
          <p:cNvPr id="9" name="Picture 8" descr="C:\Users\kcros\Downloads\perposal\Facail_Recognition_project_6th_sem\second-defence\DFD-0.png"/>
          <p:cNvPicPr/>
          <p:nvPr/>
        </p:nvPicPr>
        <p:blipFill>
          <a:blip r:embed="rId2">
            <a:extLst>
              <a:ext uri="{28A0092B-C50C-407E-A947-70E740481C1C}">
                <a14:useLocalDpi xmlns:a14="http://schemas.microsoft.com/office/drawing/2010/main" val="0"/>
              </a:ext>
            </a:extLst>
          </a:blip>
          <a:srcRect/>
          <a:stretch>
            <a:fillRect/>
          </a:stretch>
        </p:blipFill>
        <p:spPr bwMode="auto">
          <a:xfrm>
            <a:off x="16906" y="1500702"/>
            <a:ext cx="5580176" cy="3571027"/>
          </a:xfrm>
          <a:prstGeom prst="rect">
            <a:avLst/>
          </a:prstGeom>
          <a:noFill/>
          <a:ln>
            <a:noFill/>
          </a:ln>
        </p:spPr>
      </p:pic>
      <p:pic>
        <p:nvPicPr>
          <p:cNvPr id="10" name="Picture 9" descr="C:\Users\kcros\Downloads\perposal\Facail_Recognition_project_6th_sem\second-defence\DFD-1.png"/>
          <p:cNvPicPr/>
          <p:nvPr/>
        </p:nvPicPr>
        <p:blipFill>
          <a:blip r:embed="rId3">
            <a:extLst>
              <a:ext uri="{28A0092B-C50C-407E-A947-70E740481C1C}">
                <a14:useLocalDpi xmlns:a14="http://schemas.microsoft.com/office/drawing/2010/main" val="0"/>
              </a:ext>
            </a:extLst>
          </a:blip>
          <a:srcRect/>
          <a:stretch>
            <a:fillRect/>
          </a:stretch>
        </p:blipFill>
        <p:spPr bwMode="auto">
          <a:xfrm>
            <a:off x="5791585" y="1201347"/>
            <a:ext cx="5984875" cy="3966210"/>
          </a:xfrm>
          <a:prstGeom prst="rect">
            <a:avLst/>
          </a:prstGeom>
          <a:noFill/>
          <a:ln>
            <a:noFill/>
          </a:ln>
        </p:spPr>
      </p:pic>
      <p:sp>
        <p:nvSpPr>
          <p:cNvPr id="11"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633466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12</a:t>
            </a:fld>
            <a:r>
              <a:rPr lang="en-US" dirty="0"/>
              <a:t>/19</a:t>
            </a:r>
          </a:p>
        </p:txBody>
      </p:sp>
      <p:sp>
        <p:nvSpPr>
          <p:cNvPr id="7" name="TextBox 6"/>
          <p:cNvSpPr txBox="1"/>
          <p:nvPr/>
        </p:nvSpPr>
        <p:spPr>
          <a:xfrm>
            <a:off x="4135807" y="-3677"/>
            <a:ext cx="2895301" cy="523220"/>
          </a:xfrm>
          <a:prstGeom prst="rect">
            <a:avLst/>
          </a:prstGeom>
          <a:noFill/>
        </p:spPr>
        <p:txBody>
          <a:bodyPr wrap="square" rtlCol="0">
            <a:spAutoFit/>
          </a:bodyPr>
          <a:lstStyle/>
          <a:p>
            <a:r>
              <a:rPr lang="en-GB" sz="2800" b="1" dirty="0" smtClean="0">
                <a:solidFill>
                  <a:srgbClr val="00B050"/>
                </a:solidFill>
              </a:rPr>
              <a:t>Use Case </a:t>
            </a:r>
            <a:r>
              <a:rPr lang="en-GB" sz="2800" b="1" dirty="0">
                <a:solidFill>
                  <a:srgbClr val="00B050"/>
                </a:solidFill>
              </a:rPr>
              <a:t>Diagram</a:t>
            </a:r>
            <a:endParaRPr lang="en-US" sz="2800" b="1" dirty="0">
              <a:solidFill>
                <a:srgbClr val="00B050"/>
              </a:solidFill>
            </a:endParaRPr>
          </a:p>
        </p:txBody>
      </p:sp>
      <p:sp>
        <p:nvSpPr>
          <p:cNvPr id="8" name="TextBox 7"/>
          <p:cNvSpPr txBox="1"/>
          <p:nvPr/>
        </p:nvSpPr>
        <p:spPr>
          <a:xfrm>
            <a:off x="4135807" y="5907528"/>
            <a:ext cx="3059113" cy="338554"/>
          </a:xfrm>
          <a:prstGeom prst="rect">
            <a:avLst/>
          </a:prstGeom>
          <a:noFill/>
        </p:spPr>
        <p:txBody>
          <a:bodyPr wrap="square" rtlCol="0">
            <a:spAutoFit/>
          </a:bodyPr>
          <a:lstStyle/>
          <a:p>
            <a:pPr algn="ctr"/>
            <a:r>
              <a:rPr lang="en-US" sz="1600" dirty="0" smtClean="0"/>
              <a:t>Use Case Diagram</a:t>
            </a:r>
            <a:endParaRPr lang="en-US" sz="1600" dirty="0"/>
          </a:p>
        </p:txBody>
      </p:sp>
      <p:pic>
        <p:nvPicPr>
          <p:cNvPr id="9" name="Picture 8" descr="C:\Users\kcros\Downloads\perposal\Facail_Recognition_project_6th_sem\second-defence\UseCase-Picture.png"/>
          <p:cNvPicPr/>
          <p:nvPr/>
        </p:nvPicPr>
        <p:blipFill>
          <a:blip r:embed="rId2">
            <a:extLst>
              <a:ext uri="{28A0092B-C50C-407E-A947-70E740481C1C}">
                <a14:useLocalDpi xmlns:a14="http://schemas.microsoft.com/office/drawing/2010/main" val="0"/>
              </a:ext>
            </a:extLst>
          </a:blip>
          <a:srcRect/>
          <a:stretch>
            <a:fillRect/>
          </a:stretch>
        </p:blipFill>
        <p:spPr bwMode="auto">
          <a:xfrm>
            <a:off x="1938440" y="519542"/>
            <a:ext cx="7248090" cy="5387985"/>
          </a:xfrm>
          <a:prstGeom prst="rect">
            <a:avLst/>
          </a:prstGeom>
          <a:noFill/>
          <a:ln>
            <a:noFill/>
          </a:ln>
        </p:spPr>
      </p:pic>
      <p:sp>
        <p:nvSpPr>
          <p:cNvPr id="10"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4071122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13</a:t>
            </a:fld>
            <a:r>
              <a:rPr lang="en-US" dirty="0"/>
              <a:t>/19</a:t>
            </a:r>
          </a:p>
        </p:txBody>
      </p:sp>
      <p:sp>
        <p:nvSpPr>
          <p:cNvPr id="6" name="TextBox 6"/>
          <p:cNvSpPr txBox="1"/>
          <p:nvPr/>
        </p:nvSpPr>
        <p:spPr>
          <a:xfrm>
            <a:off x="3758883" y="127976"/>
            <a:ext cx="477726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smtClean="0">
                <a:solidFill>
                  <a:srgbClr val="00B050"/>
                </a:solidFill>
              </a:rPr>
              <a:t>Physical Modelling (P-DFD)</a:t>
            </a:r>
            <a:endParaRPr lang="en-US" sz="2800" b="1" dirty="0">
              <a:solidFill>
                <a:srgbClr val="00B05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86" y="547354"/>
            <a:ext cx="8800681" cy="4564748"/>
          </a:xfrm>
          <a:prstGeom prst="rect">
            <a:avLst/>
          </a:prstGeom>
        </p:spPr>
      </p:pic>
      <p:sp>
        <p:nvSpPr>
          <p:cNvPr id="9" name="TextBox 8"/>
          <p:cNvSpPr txBox="1"/>
          <p:nvPr/>
        </p:nvSpPr>
        <p:spPr>
          <a:xfrm>
            <a:off x="4704284" y="5112102"/>
            <a:ext cx="2886461" cy="338554"/>
          </a:xfrm>
          <a:prstGeom prst="rect">
            <a:avLst/>
          </a:prstGeom>
          <a:noFill/>
        </p:spPr>
        <p:txBody>
          <a:bodyPr wrap="square" rtlCol="0">
            <a:spAutoFit/>
          </a:bodyPr>
          <a:lstStyle/>
          <a:p>
            <a:pPr algn="ctr"/>
            <a:r>
              <a:rPr lang="en-US" sz="1600" dirty="0"/>
              <a:t>Physical DFD – Admin </a:t>
            </a:r>
            <a:r>
              <a:rPr lang="en-US" sz="1600" dirty="0" smtClean="0"/>
              <a:t>Panel</a:t>
            </a:r>
            <a:endParaRPr lang="en-US" sz="1600" dirty="0"/>
          </a:p>
        </p:txBody>
      </p:sp>
      <p:sp>
        <p:nvSpPr>
          <p:cNvPr id="12"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665923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Mood Music Player</a:t>
            </a:r>
            <a:endParaRPr lang="en-US" dirty="0"/>
          </a:p>
        </p:txBody>
      </p:sp>
      <p:sp>
        <p:nvSpPr>
          <p:cNvPr id="5" name="Slide Number Placeholder 4"/>
          <p:cNvSpPr>
            <a:spLocks noGrp="1"/>
          </p:cNvSpPr>
          <p:nvPr>
            <p:ph type="sldNum" sz="quarter" idx="12"/>
          </p:nvPr>
        </p:nvSpPr>
        <p:spPr/>
        <p:txBody>
          <a:bodyPr/>
          <a:lstStyle/>
          <a:p>
            <a:fld id="{C4ADEF6B-EB27-4882-8FF9-2CB762596F22}" type="slidenum">
              <a:rPr lang="en-US" smtClean="0"/>
              <a:pPr/>
              <a:t>14</a:t>
            </a:fld>
            <a:r>
              <a:rPr lang="en-US" dirty="0"/>
              <a:t>/19</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86" y="547354"/>
            <a:ext cx="9029581" cy="5312533"/>
          </a:xfrm>
          <a:prstGeom prst="rect">
            <a:avLst/>
          </a:prstGeom>
        </p:spPr>
      </p:pic>
      <p:sp>
        <p:nvSpPr>
          <p:cNvPr id="7" name="TextBox 6"/>
          <p:cNvSpPr txBox="1"/>
          <p:nvPr/>
        </p:nvSpPr>
        <p:spPr>
          <a:xfrm>
            <a:off x="4531632" y="5859887"/>
            <a:ext cx="3059113" cy="338554"/>
          </a:xfrm>
          <a:prstGeom prst="rect">
            <a:avLst/>
          </a:prstGeom>
          <a:noFill/>
        </p:spPr>
        <p:txBody>
          <a:bodyPr wrap="square" rtlCol="0">
            <a:spAutoFit/>
          </a:bodyPr>
          <a:lstStyle/>
          <a:p>
            <a:pPr algn="ctr"/>
            <a:r>
              <a:rPr lang="en-US" sz="1600" dirty="0"/>
              <a:t>Physical DFD-User </a:t>
            </a:r>
            <a:r>
              <a:rPr lang="en-US" sz="1600" dirty="0" smtClean="0"/>
              <a:t>Interaction</a:t>
            </a:r>
          </a:p>
        </p:txBody>
      </p:sp>
      <p:sp>
        <p:nvSpPr>
          <p:cNvPr id="8" name="TextBox 7"/>
          <p:cNvSpPr txBox="1"/>
          <p:nvPr/>
        </p:nvSpPr>
        <p:spPr>
          <a:xfrm>
            <a:off x="4066100" y="801775"/>
            <a:ext cx="250390" cy="246221"/>
          </a:xfrm>
          <a:prstGeom prst="rect">
            <a:avLst/>
          </a:prstGeom>
          <a:noFill/>
        </p:spPr>
        <p:txBody>
          <a:bodyPr wrap="none" rtlCol="0">
            <a:spAutoFit/>
          </a:bodyPr>
          <a:lstStyle/>
          <a:p>
            <a:r>
              <a:rPr lang="en-US" sz="1000" dirty="0"/>
              <a:t>0</a:t>
            </a:r>
          </a:p>
        </p:txBody>
      </p:sp>
      <p:sp>
        <p:nvSpPr>
          <p:cNvPr id="9" name="TextBox 8"/>
          <p:cNvSpPr txBox="1"/>
          <p:nvPr/>
        </p:nvSpPr>
        <p:spPr>
          <a:xfrm>
            <a:off x="6068491" y="1727464"/>
            <a:ext cx="250390" cy="246221"/>
          </a:xfrm>
          <a:prstGeom prst="rect">
            <a:avLst/>
          </a:prstGeom>
          <a:noFill/>
        </p:spPr>
        <p:txBody>
          <a:bodyPr wrap="none" rtlCol="0">
            <a:spAutoFit/>
          </a:bodyPr>
          <a:lstStyle/>
          <a:p>
            <a:r>
              <a:rPr lang="en-US" sz="1000" dirty="0" smtClean="0"/>
              <a:t>7</a:t>
            </a:r>
            <a:endParaRPr lang="en-US" sz="1000" dirty="0"/>
          </a:p>
        </p:txBody>
      </p:sp>
      <p:sp>
        <p:nvSpPr>
          <p:cNvPr id="10" name="TextBox 9"/>
          <p:cNvSpPr txBox="1"/>
          <p:nvPr/>
        </p:nvSpPr>
        <p:spPr>
          <a:xfrm>
            <a:off x="4826713" y="2303197"/>
            <a:ext cx="250390" cy="246221"/>
          </a:xfrm>
          <a:prstGeom prst="rect">
            <a:avLst/>
          </a:prstGeom>
          <a:noFill/>
        </p:spPr>
        <p:txBody>
          <a:bodyPr wrap="none" rtlCol="0">
            <a:spAutoFit/>
          </a:bodyPr>
          <a:lstStyle/>
          <a:p>
            <a:r>
              <a:rPr lang="en-US" sz="1000" dirty="0" smtClean="0"/>
              <a:t>6</a:t>
            </a:r>
            <a:endParaRPr lang="en-US" sz="1000" dirty="0"/>
          </a:p>
        </p:txBody>
      </p:sp>
      <p:sp>
        <p:nvSpPr>
          <p:cNvPr id="11" name="TextBox 10"/>
          <p:cNvSpPr txBox="1"/>
          <p:nvPr/>
        </p:nvSpPr>
        <p:spPr>
          <a:xfrm>
            <a:off x="3325291" y="3285330"/>
            <a:ext cx="250390" cy="246221"/>
          </a:xfrm>
          <a:prstGeom prst="rect">
            <a:avLst/>
          </a:prstGeom>
          <a:noFill/>
        </p:spPr>
        <p:txBody>
          <a:bodyPr wrap="none" rtlCol="0">
            <a:spAutoFit/>
          </a:bodyPr>
          <a:lstStyle/>
          <a:p>
            <a:r>
              <a:rPr lang="en-US" sz="1000" dirty="0" smtClean="0"/>
              <a:t>1</a:t>
            </a:r>
            <a:endParaRPr lang="en-US" sz="1000" dirty="0"/>
          </a:p>
        </p:txBody>
      </p:sp>
      <p:sp>
        <p:nvSpPr>
          <p:cNvPr id="12" name="TextBox 11"/>
          <p:cNvSpPr txBox="1"/>
          <p:nvPr/>
        </p:nvSpPr>
        <p:spPr>
          <a:xfrm>
            <a:off x="3177518" y="4380353"/>
            <a:ext cx="316112" cy="246221"/>
          </a:xfrm>
          <a:prstGeom prst="rect">
            <a:avLst/>
          </a:prstGeom>
          <a:noFill/>
        </p:spPr>
        <p:txBody>
          <a:bodyPr wrap="none" rtlCol="0">
            <a:spAutoFit/>
          </a:bodyPr>
          <a:lstStyle/>
          <a:p>
            <a:r>
              <a:rPr lang="en-US" sz="1000" dirty="0" smtClean="0"/>
              <a:t>10</a:t>
            </a:r>
            <a:endParaRPr lang="en-US" sz="1000" dirty="0"/>
          </a:p>
        </p:txBody>
      </p:sp>
      <p:sp>
        <p:nvSpPr>
          <p:cNvPr id="13" name="TextBox 12"/>
          <p:cNvSpPr txBox="1"/>
          <p:nvPr/>
        </p:nvSpPr>
        <p:spPr>
          <a:xfrm>
            <a:off x="2014763" y="4514752"/>
            <a:ext cx="250390" cy="246221"/>
          </a:xfrm>
          <a:prstGeom prst="rect">
            <a:avLst/>
          </a:prstGeom>
          <a:noFill/>
        </p:spPr>
        <p:txBody>
          <a:bodyPr wrap="none" rtlCol="0">
            <a:spAutoFit/>
          </a:bodyPr>
          <a:lstStyle/>
          <a:p>
            <a:r>
              <a:rPr lang="en-US" sz="1000" dirty="0"/>
              <a:t>9</a:t>
            </a:r>
          </a:p>
        </p:txBody>
      </p:sp>
      <p:sp>
        <p:nvSpPr>
          <p:cNvPr id="14" name="TextBox 13"/>
          <p:cNvSpPr txBox="1"/>
          <p:nvPr/>
        </p:nvSpPr>
        <p:spPr>
          <a:xfrm>
            <a:off x="6108716" y="5125014"/>
            <a:ext cx="250390" cy="246221"/>
          </a:xfrm>
          <a:prstGeom prst="rect">
            <a:avLst/>
          </a:prstGeom>
          <a:noFill/>
        </p:spPr>
        <p:txBody>
          <a:bodyPr wrap="none" rtlCol="0">
            <a:spAutoFit/>
          </a:bodyPr>
          <a:lstStyle/>
          <a:p>
            <a:r>
              <a:rPr lang="en-US" sz="1000" dirty="0" smtClean="0"/>
              <a:t>8</a:t>
            </a:r>
            <a:endParaRPr lang="en-US" sz="1000" dirty="0"/>
          </a:p>
        </p:txBody>
      </p:sp>
      <p:sp>
        <p:nvSpPr>
          <p:cNvPr id="15" name="TextBox 14"/>
          <p:cNvSpPr txBox="1"/>
          <p:nvPr/>
        </p:nvSpPr>
        <p:spPr>
          <a:xfrm>
            <a:off x="6639294" y="4041281"/>
            <a:ext cx="250390" cy="246221"/>
          </a:xfrm>
          <a:prstGeom prst="rect">
            <a:avLst/>
          </a:prstGeom>
          <a:noFill/>
        </p:spPr>
        <p:txBody>
          <a:bodyPr wrap="none" rtlCol="0">
            <a:spAutoFit/>
          </a:bodyPr>
          <a:lstStyle/>
          <a:p>
            <a:r>
              <a:rPr lang="en-US" sz="1000" dirty="0" smtClean="0"/>
              <a:t>5</a:t>
            </a:r>
            <a:endParaRPr lang="en-US" sz="1000" dirty="0"/>
          </a:p>
        </p:txBody>
      </p:sp>
      <p:sp>
        <p:nvSpPr>
          <p:cNvPr id="16" name="TextBox 15"/>
          <p:cNvSpPr txBox="1"/>
          <p:nvPr/>
        </p:nvSpPr>
        <p:spPr>
          <a:xfrm>
            <a:off x="7615768" y="3171232"/>
            <a:ext cx="250390" cy="246221"/>
          </a:xfrm>
          <a:prstGeom prst="rect">
            <a:avLst/>
          </a:prstGeom>
          <a:noFill/>
        </p:spPr>
        <p:txBody>
          <a:bodyPr wrap="none" rtlCol="0">
            <a:spAutoFit/>
          </a:bodyPr>
          <a:lstStyle/>
          <a:p>
            <a:r>
              <a:rPr lang="en-US" sz="1000" dirty="0" smtClean="0"/>
              <a:t>4</a:t>
            </a:r>
            <a:endParaRPr lang="en-US" sz="1000" dirty="0"/>
          </a:p>
        </p:txBody>
      </p:sp>
      <p:sp>
        <p:nvSpPr>
          <p:cNvPr id="17" name="TextBox 16"/>
          <p:cNvSpPr txBox="1"/>
          <p:nvPr/>
        </p:nvSpPr>
        <p:spPr>
          <a:xfrm>
            <a:off x="6366326" y="2415018"/>
            <a:ext cx="250390" cy="246221"/>
          </a:xfrm>
          <a:prstGeom prst="rect">
            <a:avLst/>
          </a:prstGeom>
          <a:noFill/>
        </p:spPr>
        <p:txBody>
          <a:bodyPr wrap="none" rtlCol="0">
            <a:spAutoFit/>
          </a:bodyPr>
          <a:lstStyle/>
          <a:p>
            <a:r>
              <a:rPr lang="en-US" sz="1000" dirty="0" smtClean="0"/>
              <a:t>3</a:t>
            </a:r>
            <a:endParaRPr lang="en-US" sz="1000" dirty="0"/>
          </a:p>
        </p:txBody>
      </p:sp>
      <p:sp>
        <p:nvSpPr>
          <p:cNvPr id="18" name="TextBox 6"/>
          <p:cNvSpPr txBox="1"/>
          <p:nvPr/>
        </p:nvSpPr>
        <p:spPr>
          <a:xfrm>
            <a:off x="3758883" y="127976"/>
            <a:ext cx="477726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smtClean="0">
                <a:solidFill>
                  <a:srgbClr val="00B050"/>
                </a:solidFill>
              </a:rPr>
              <a:t>Physical Modelling (P-DFD)</a:t>
            </a:r>
            <a:endParaRPr lang="en-US" sz="2800" b="1" dirty="0">
              <a:solidFill>
                <a:srgbClr val="00B050"/>
              </a:solidFill>
            </a:endParaRPr>
          </a:p>
        </p:txBody>
      </p:sp>
      <p:sp>
        <p:nvSpPr>
          <p:cNvPr id="21" name="TextBox 20"/>
          <p:cNvSpPr txBox="1"/>
          <p:nvPr/>
        </p:nvSpPr>
        <p:spPr>
          <a:xfrm>
            <a:off x="5356623" y="3285329"/>
            <a:ext cx="250390" cy="246221"/>
          </a:xfrm>
          <a:prstGeom prst="rect">
            <a:avLst/>
          </a:prstGeom>
          <a:noFill/>
        </p:spPr>
        <p:txBody>
          <a:bodyPr wrap="none" rtlCol="0">
            <a:spAutoFit/>
          </a:bodyPr>
          <a:lstStyle/>
          <a:p>
            <a:r>
              <a:rPr lang="en-US" sz="1000" dirty="0" smtClean="0"/>
              <a:t>2</a:t>
            </a:r>
            <a:endParaRPr lang="en-US" sz="1000" dirty="0"/>
          </a:p>
        </p:txBody>
      </p:sp>
    </p:spTree>
    <p:extLst>
      <p:ext uri="{BB962C8B-B14F-4D97-AF65-F5344CB8AC3E}">
        <p14:creationId xmlns:p14="http://schemas.microsoft.com/office/powerpoint/2010/main" val="3417198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15</a:t>
            </a:fld>
            <a:r>
              <a:rPr lang="en-US" dirty="0"/>
              <a:t>/19</a:t>
            </a:r>
          </a:p>
        </p:txBody>
      </p:sp>
      <p:sp>
        <p:nvSpPr>
          <p:cNvPr id="6" name="TextBox 5"/>
          <p:cNvSpPr txBox="1"/>
          <p:nvPr/>
        </p:nvSpPr>
        <p:spPr>
          <a:xfrm>
            <a:off x="3117627" y="64215"/>
            <a:ext cx="3488069" cy="584775"/>
          </a:xfrm>
          <a:prstGeom prst="rect">
            <a:avLst/>
          </a:prstGeom>
          <a:noFill/>
        </p:spPr>
        <p:txBody>
          <a:bodyPr wrap="square" rtlCol="0">
            <a:spAutoFit/>
          </a:bodyPr>
          <a:lstStyle/>
          <a:p>
            <a:pPr algn="ctr"/>
            <a:r>
              <a:rPr lang="en-GB" sz="3200" b="1" dirty="0" smtClean="0">
                <a:solidFill>
                  <a:srgbClr val="00B050"/>
                </a:solidFill>
              </a:rPr>
              <a:t>System Design</a:t>
            </a:r>
            <a:endParaRPr lang="en-US" sz="3200" b="1" dirty="0">
              <a:solidFill>
                <a:srgbClr val="00B050"/>
              </a:solidFill>
            </a:endParaRPr>
          </a:p>
        </p:txBody>
      </p:sp>
      <p:sp>
        <p:nvSpPr>
          <p:cNvPr id="7" name="TextBox 6"/>
          <p:cNvSpPr txBox="1"/>
          <p:nvPr/>
        </p:nvSpPr>
        <p:spPr>
          <a:xfrm>
            <a:off x="1030281" y="806301"/>
            <a:ext cx="8974331" cy="646331"/>
          </a:xfrm>
          <a:prstGeom prst="rect">
            <a:avLst/>
          </a:prstGeom>
          <a:noFill/>
        </p:spPr>
        <p:txBody>
          <a:bodyPr wrap="square" rtlCol="0">
            <a:spAutoFit/>
          </a:bodyPr>
          <a:lstStyle/>
          <a:p>
            <a:pPr algn="ctr"/>
            <a:r>
              <a:rPr lang="en-US" dirty="0"/>
              <a:t>System design represent the overall concept on how the system works. In our system there are two </a:t>
            </a:r>
            <a:r>
              <a:rPr lang="en-US" dirty="0" smtClean="0"/>
              <a:t>modules. </a:t>
            </a:r>
            <a:r>
              <a:rPr lang="en-US" dirty="0"/>
              <a:t>They are </a:t>
            </a:r>
            <a:r>
              <a:rPr lang="en-US" dirty="0" smtClean="0"/>
              <a:t>Admin module </a:t>
            </a:r>
            <a:r>
              <a:rPr lang="en-US" dirty="0"/>
              <a:t>and U</a:t>
            </a:r>
            <a:r>
              <a:rPr lang="en-US" dirty="0" smtClean="0"/>
              <a:t>ser module</a:t>
            </a:r>
            <a:endParaRPr lang="en-US" b="1" dirty="0"/>
          </a:p>
        </p:txBody>
      </p:sp>
      <p:sp>
        <p:nvSpPr>
          <p:cNvPr id="8" name="TextBox 7"/>
          <p:cNvSpPr txBox="1"/>
          <p:nvPr/>
        </p:nvSpPr>
        <p:spPr>
          <a:xfrm>
            <a:off x="838200" y="4160877"/>
            <a:ext cx="10011808" cy="1477328"/>
          </a:xfrm>
          <a:prstGeom prst="rect">
            <a:avLst/>
          </a:prstGeom>
          <a:noFill/>
        </p:spPr>
        <p:txBody>
          <a:bodyPr wrap="square" rtlCol="0">
            <a:spAutoFit/>
          </a:bodyPr>
          <a:lstStyle/>
          <a:p>
            <a:r>
              <a:rPr lang="en-US" b="1" dirty="0" smtClean="0"/>
              <a:t>User </a:t>
            </a:r>
            <a:r>
              <a:rPr lang="en-US" b="1" dirty="0"/>
              <a:t>Module:</a:t>
            </a:r>
          </a:p>
          <a:p>
            <a:pPr marL="285750" lvl="0" indent="-285750">
              <a:buFont typeface="Wingdings" panose="05000000000000000000" pitchFamily="2" charset="2"/>
              <a:buChar char="ü"/>
            </a:pPr>
            <a:r>
              <a:rPr lang="en-US" dirty="0"/>
              <a:t>Only </a:t>
            </a:r>
            <a:r>
              <a:rPr lang="en-US" dirty="0" smtClean="0"/>
              <a:t>verified register </a:t>
            </a:r>
            <a:r>
              <a:rPr lang="en-US" dirty="0"/>
              <a:t>user can login into the application</a:t>
            </a:r>
            <a:r>
              <a:rPr lang="en-US" dirty="0" smtClean="0"/>
              <a:t>.</a:t>
            </a:r>
          </a:p>
          <a:p>
            <a:pPr marL="285750" lvl="0" indent="-285750">
              <a:buFont typeface="Wingdings" panose="05000000000000000000" pitchFamily="2" charset="2"/>
              <a:buChar char="ü"/>
            </a:pPr>
            <a:r>
              <a:rPr lang="en-US" dirty="0"/>
              <a:t>User can listen and read the songs and songs name, artist name, cover picture respectively</a:t>
            </a:r>
            <a:r>
              <a:rPr lang="en-US" dirty="0" smtClean="0"/>
              <a:t>.</a:t>
            </a:r>
          </a:p>
          <a:p>
            <a:pPr marL="285750" lvl="0" indent="-285750">
              <a:buFont typeface="Wingdings" panose="05000000000000000000" pitchFamily="2" charset="2"/>
              <a:buChar char="ü"/>
            </a:pPr>
            <a:r>
              <a:rPr lang="en-US" dirty="0"/>
              <a:t>User can also review Songs which will be filter by system and can read Reviews of other users</a:t>
            </a:r>
            <a:r>
              <a:rPr lang="en-US" dirty="0" smtClean="0"/>
              <a:t>.</a:t>
            </a:r>
          </a:p>
          <a:p>
            <a:pPr marL="285750" lvl="0" indent="-285750">
              <a:buFont typeface="Wingdings" panose="05000000000000000000" pitchFamily="2" charset="2"/>
              <a:buChar char="ü"/>
            </a:pPr>
            <a:r>
              <a:rPr lang="en-US" dirty="0"/>
              <a:t>User can use subscription package for monthly and yearly and can listen unlimited for time.</a:t>
            </a:r>
          </a:p>
        </p:txBody>
      </p:sp>
      <p:sp>
        <p:nvSpPr>
          <p:cNvPr id="9" name="TextBox 8"/>
          <p:cNvSpPr txBox="1"/>
          <p:nvPr/>
        </p:nvSpPr>
        <p:spPr>
          <a:xfrm>
            <a:off x="838200" y="1735716"/>
            <a:ext cx="10011808" cy="2308324"/>
          </a:xfrm>
          <a:prstGeom prst="rect">
            <a:avLst/>
          </a:prstGeom>
          <a:noFill/>
        </p:spPr>
        <p:txBody>
          <a:bodyPr wrap="square" rtlCol="0">
            <a:spAutoFit/>
          </a:bodyPr>
          <a:lstStyle/>
          <a:p>
            <a:r>
              <a:rPr lang="en-US" b="1" dirty="0" smtClean="0"/>
              <a:t>Admin Module</a:t>
            </a:r>
            <a:r>
              <a:rPr lang="en-US" b="1" dirty="0"/>
              <a:t>:</a:t>
            </a:r>
          </a:p>
          <a:p>
            <a:pPr marL="285750" lvl="0" indent="-285750">
              <a:buFont typeface="Wingdings" panose="05000000000000000000" pitchFamily="2" charset="2"/>
              <a:buChar char="ü"/>
            </a:pPr>
            <a:r>
              <a:rPr lang="en-US" dirty="0"/>
              <a:t>Admin can Add, Edit and update Songs with cover picture using ISRC number</a:t>
            </a:r>
            <a:r>
              <a:rPr lang="en-US" dirty="0" smtClean="0"/>
              <a:t>.</a:t>
            </a:r>
          </a:p>
          <a:p>
            <a:pPr marL="285750" lvl="0" indent="-285750">
              <a:buFont typeface="Wingdings" panose="05000000000000000000" pitchFamily="2" charset="2"/>
              <a:buChar char="ü"/>
            </a:pPr>
            <a:r>
              <a:rPr lang="en-US" dirty="0"/>
              <a:t>System will automatic take down reviews if they are didn’t have meaning</a:t>
            </a:r>
            <a:r>
              <a:rPr lang="en-US" dirty="0" smtClean="0"/>
              <a:t>.</a:t>
            </a:r>
          </a:p>
          <a:p>
            <a:pPr marL="285750" lvl="0" indent="-285750">
              <a:buFont typeface="Wingdings" panose="05000000000000000000" pitchFamily="2" charset="2"/>
              <a:buChar char="ü"/>
            </a:pPr>
            <a:r>
              <a:rPr lang="en-US" dirty="0"/>
              <a:t>Admin can verify Client who subscribed with all details such as Email, name, days remaining of subscription to end</a:t>
            </a:r>
            <a:r>
              <a:rPr lang="en-US" dirty="0" smtClean="0"/>
              <a:t>.</a:t>
            </a:r>
          </a:p>
          <a:p>
            <a:pPr marL="285750" lvl="0" indent="-285750">
              <a:buFont typeface="Wingdings" panose="05000000000000000000" pitchFamily="2" charset="2"/>
              <a:buChar char="ü"/>
            </a:pPr>
            <a:r>
              <a:rPr lang="en-US" dirty="0"/>
              <a:t>Admin Can revoke Ban user and cancel the subscription</a:t>
            </a:r>
            <a:r>
              <a:rPr lang="en-US" dirty="0" smtClean="0"/>
              <a:t>.</a:t>
            </a:r>
          </a:p>
          <a:p>
            <a:pPr marL="285750" lvl="0" indent="-285750">
              <a:buFont typeface="Wingdings" panose="05000000000000000000" pitchFamily="2" charset="2"/>
              <a:buChar char="ü"/>
            </a:pPr>
            <a:r>
              <a:rPr lang="en-US" dirty="0"/>
              <a:t>The system will analyze the emotion requested by user and generate a report to Admin</a:t>
            </a:r>
            <a:r>
              <a:rPr lang="en-US" dirty="0" smtClean="0"/>
              <a:t>.</a:t>
            </a:r>
          </a:p>
          <a:p>
            <a:pPr marL="285750" lvl="0" indent="-285750">
              <a:buFont typeface="Wingdings" panose="05000000000000000000" pitchFamily="2" charset="2"/>
              <a:buChar char="ü"/>
            </a:pPr>
            <a:r>
              <a:rPr lang="en-US" dirty="0"/>
              <a:t>The system will generate list of relevant emotions base songs analyzing reviews from users</a:t>
            </a:r>
            <a:endParaRPr lang="en-US" dirty="0" smtClean="0"/>
          </a:p>
        </p:txBody>
      </p:sp>
      <p:sp>
        <p:nvSpPr>
          <p:cNvPr id="10"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66598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16</a:t>
            </a:fld>
            <a:r>
              <a:rPr lang="en-US" dirty="0"/>
              <a:t>/19</a:t>
            </a:r>
          </a:p>
        </p:txBody>
      </p:sp>
      <p:sp>
        <p:nvSpPr>
          <p:cNvPr id="6" name="TextBox 5"/>
          <p:cNvSpPr txBox="1"/>
          <p:nvPr/>
        </p:nvSpPr>
        <p:spPr>
          <a:xfrm>
            <a:off x="2143379" y="0"/>
            <a:ext cx="6301374" cy="523220"/>
          </a:xfrm>
          <a:prstGeom prst="rect">
            <a:avLst/>
          </a:prstGeom>
          <a:noFill/>
        </p:spPr>
        <p:txBody>
          <a:bodyPr wrap="square" rtlCol="0">
            <a:spAutoFit/>
          </a:bodyPr>
          <a:lstStyle/>
          <a:p>
            <a:pPr algn="ctr"/>
            <a:r>
              <a:rPr lang="en-GB" sz="2800" b="1" dirty="0" smtClean="0">
                <a:solidFill>
                  <a:srgbClr val="00B050"/>
                </a:solidFill>
              </a:rPr>
              <a:t>Implementation and Testing</a:t>
            </a:r>
            <a:endParaRPr lang="en-US" sz="2800" b="1" dirty="0">
              <a:solidFill>
                <a:srgbClr val="00B050"/>
              </a:solidFill>
            </a:endParaRPr>
          </a:p>
        </p:txBody>
      </p:sp>
      <p:sp>
        <p:nvSpPr>
          <p:cNvPr id="7" name="TextBox 6"/>
          <p:cNvSpPr txBox="1"/>
          <p:nvPr/>
        </p:nvSpPr>
        <p:spPr>
          <a:xfrm>
            <a:off x="660900" y="961232"/>
            <a:ext cx="10011808" cy="1569660"/>
          </a:xfrm>
          <a:prstGeom prst="rect">
            <a:avLst/>
          </a:prstGeom>
          <a:noFill/>
        </p:spPr>
        <p:txBody>
          <a:bodyPr wrap="square" rtlCol="0">
            <a:spAutoFit/>
          </a:bodyPr>
          <a:lstStyle/>
          <a:p>
            <a:r>
              <a:rPr lang="en-US" sz="1600" b="1" dirty="0" smtClean="0"/>
              <a:t>Admin Module:</a:t>
            </a:r>
          </a:p>
          <a:p>
            <a:r>
              <a:rPr lang="en-US" sz="1600" dirty="0" smtClean="0"/>
              <a:t>	In </a:t>
            </a:r>
            <a:r>
              <a:rPr lang="en-US" sz="1600" dirty="0"/>
              <a:t>this module only admin can have access to login and able to Add Songs details. Admin can also Update, Delete Songs if necessary .Moreover, Admin can see the list of User Subscription with User Details to verify to make purchase successful. Admin can also Ban account if necessary. The report is generated in admin dashboard as how many percentage user are being requesting a certain emotions.</a:t>
            </a:r>
          </a:p>
          <a:p>
            <a:endParaRPr lang="en-US" sz="1600" dirty="0"/>
          </a:p>
        </p:txBody>
      </p:sp>
      <p:sp>
        <p:nvSpPr>
          <p:cNvPr id="8" name="TextBox 7"/>
          <p:cNvSpPr txBox="1"/>
          <p:nvPr/>
        </p:nvSpPr>
        <p:spPr>
          <a:xfrm>
            <a:off x="484307" y="5156680"/>
            <a:ext cx="10011808" cy="584775"/>
          </a:xfrm>
          <a:prstGeom prst="rect">
            <a:avLst/>
          </a:prstGeom>
          <a:noFill/>
        </p:spPr>
        <p:txBody>
          <a:bodyPr wrap="square" rtlCol="0">
            <a:spAutoFit/>
          </a:bodyPr>
          <a:lstStyle/>
          <a:p>
            <a:pPr algn="ctr"/>
            <a:r>
              <a:rPr lang="en-US" sz="1600" dirty="0" smtClean="0"/>
              <a:t>Every module was tested and finally implemented. Every module that consist of form with validation was thoroughly checked. For instance valid email , username and a profile image should be valid and etc.</a:t>
            </a:r>
            <a:endParaRPr lang="en-US" sz="1600" dirty="0"/>
          </a:p>
        </p:txBody>
      </p:sp>
      <p:sp>
        <p:nvSpPr>
          <p:cNvPr id="11" name="TextBox 10"/>
          <p:cNvSpPr txBox="1"/>
          <p:nvPr/>
        </p:nvSpPr>
        <p:spPr>
          <a:xfrm>
            <a:off x="660900" y="2259125"/>
            <a:ext cx="10011808" cy="1323439"/>
          </a:xfrm>
          <a:prstGeom prst="rect">
            <a:avLst/>
          </a:prstGeom>
          <a:noFill/>
        </p:spPr>
        <p:txBody>
          <a:bodyPr wrap="square" rtlCol="0">
            <a:spAutoFit/>
          </a:bodyPr>
          <a:lstStyle/>
          <a:p>
            <a:pPr marL="0" lvl="3"/>
            <a:r>
              <a:rPr lang="en-US" sz="1600" b="1" dirty="0" smtClean="0"/>
              <a:t>Profile Module :</a:t>
            </a:r>
          </a:p>
          <a:p>
            <a:r>
              <a:rPr lang="en-US" sz="1600" dirty="0" smtClean="0"/>
              <a:t>	</a:t>
            </a:r>
            <a:r>
              <a:rPr lang="en-US" sz="1600" dirty="0"/>
              <a:t>In this module a log in user can set his profile picture, username, change password and read the subscription plan. Incase user forgot there password then they can reset it using email verification module</a:t>
            </a:r>
            <a:r>
              <a:rPr lang="en-US" sz="1600" dirty="0" smtClean="0"/>
              <a:t>.</a:t>
            </a:r>
          </a:p>
          <a:p>
            <a:endParaRPr lang="en-US" sz="1600" dirty="0"/>
          </a:p>
          <a:p>
            <a:r>
              <a:rPr lang="en-US" sz="1600" dirty="0"/>
              <a:t>User can also request a songs capturing a photo with emotions and get list of songs from server.</a:t>
            </a:r>
          </a:p>
        </p:txBody>
      </p:sp>
      <p:sp>
        <p:nvSpPr>
          <p:cNvPr id="12" name="TextBox 11"/>
          <p:cNvSpPr txBox="1"/>
          <p:nvPr/>
        </p:nvSpPr>
        <p:spPr>
          <a:xfrm>
            <a:off x="660900" y="3845097"/>
            <a:ext cx="10011808" cy="830997"/>
          </a:xfrm>
          <a:prstGeom prst="rect">
            <a:avLst/>
          </a:prstGeom>
          <a:noFill/>
        </p:spPr>
        <p:txBody>
          <a:bodyPr wrap="square" rtlCol="0">
            <a:spAutoFit/>
          </a:bodyPr>
          <a:lstStyle/>
          <a:p>
            <a:pPr marL="0" lvl="3"/>
            <a:r>
              <a:rPr lang="en-US" sz="1600" b="1" dirty="0" smtClean="0"/>
              <a:t>Payment Module :</a:t>
            </a:r>
          </a:p>
          <a:p>
            <a:pPr marL="0" lvl="3"/>
            <a:r>
              <a:rPr lang="en-US" sz="1600" dirty="0" smtClean="0"/>
              <a:t>	</a:t>
            </a:r>
            <a:r>
              <a:rPr lang="en-US" sz="1600" dirty="0"/>
              <a:t>In this module the payment is done. After listening for couples of minute as feature if liked then user can subscribe to the plan and can pay via E-</a:t>
            </a:r>
            <a:r>
              <a:rPr lang="en-US" sz="1600" dirty="0" err="1"/>
              <a:t>Sewa</a:t>
            </a:r>
            <a:r>
              <a:rPr lang="en-US" sz="1600" dirty="0"/>
              <a:t> ( Nepali payment service</a:t>
            </a:r>
            <a:r>
              <a:rPr lang="en-US" sz="1600" dirty="0" smtClean="0"/>
              <a:t>).</a:t>
            </a:r>
            <a:endParaRPr lang="en-US" sz="1600" dirty="0"/>
          </a:p>
        </p:txBody>
      </p:sp>
      <p:sp>
        <p:nvSpPr>
          <p:cNvPr id="13" name="TextBox 12"/>
          <p:cNvSpPr txBox="1"/>
          <p:nvPr/>
        </p:nvSpPr>
        <p:spPr>
          <a:xfrm>
            <a:off x="4029347" y="583563"/>
            <a:ext cx="1752010" cy="338554"/>
          </a:xfrm>
          <a:prstGeom prst="rect">
            <a:avLst/>
          </a:prstGeom>
          <a:noFill/>
        </p:spPr>
        <p:txBody>
          <a:bodyPr wrap="square" rtlCol="0">
            <a:spAutoFit/>
          </a:bodyPr>
          <a:lstStyle/>
          <a:p>
            <a:pPr marL="0" lvl="3" algn="ctr"/>
            <a:r>
              <a:rPr lang="en-US" sz="1600" b="1" dirty="0" smtClean="0">
                <a:solidFill>
                  <a:schemeClr val="accent2">
                    <a:lumMod val="75000"/>
                  </a:schemeClr>
                </a:solidFill>
              </a:rPr>
              <a:t>Implementation :</a:t>
            </a:r>
            <a:endParaRPr lang="en-US" sz="1600" b="1" dirty="0" smtClean="0"/>
          </a:p>
        </p:txBody>
      </p:sp>
      <p:sp>
        <p:nvSpPr>
          <p:cNvPr id="14" name="TextBox 13"/>
          <p:cNvSpPr txBox="1"/>
          <p:nvPr/>
        </p:nvSpPr>
        <p:spPr>
          <a:xfrm>
            <a:off x="4268338" y="4774987"/>
            <a:ext cx="1752010" cy="338554"/>
          </a:xfrm>
          <a:prstGeom prst="rect">
            <a:avLst/>
          </a:prstGeom>
          <a:noFill/>
        </p:spPr>
        <p:txBody>
          <a:bodyPr wrap="square" rtlCol="0">
            <a:spAutoFit/>
          </a:bodyPr>
          <a:lstStyle/>
          <a:p>
            <a:pPr marL="0" lvl="3" algn="ctr"/>
            <a:r>
              <a:rPr lang="en-US" sz="1600" b="1" dirty="0" smtClean="0">
                <a:solidFill>
                  <a:schemeClr val="accent2">
                    <a:lumMod val="75000"/>
                  </a:schemeClr>
                </a:solidFill>
              </a:rPr>
              <a:t>Testing :</a:t>
            </a:r>
            <a:endParaRPr lang="en-US" sz="1600" b="1" dirty="0" smtClean="0"/>
          </a:p>
        </p:txBody>
      </p:sp>
      <p:sp>
        <p:nvSpPr>
          <p:cNvPr id="15"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3975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17</a:t>
            </a:fld>
            <a:r>
              <a:rPr lang="en-US" dirty="0"/>
              <a:t>/19</a:t>
            </a:r>
          </a:p>
        </p:txBody>
      </p:sp>
      <p:sp>
        <p:nvSpPr>
          <p:cNvPr id="6" name="TextBox 5"/>
          <p:cNvSpPr txBox="1"/>
          <p:nvPr/>
        </p:nvSpPr>
        <p:spPr>
          <a:xfrm>
            <a:off x="2964975" y="0"/>
            <a:ext cx="6695392" cy="584775"/>
          </a:xfrm>
          <a:prstGeom prst="rect">
            <a:avLst/>
          </a:prstGeom>
          <a:noFill/>
        </p:spPr>
        <p:txBody>
          <a:bodyPr wrap="square" rtlCol="0">
            <a:spAutoFit/>
          </a:bodyPr>
          <a:lstStyle/>
          <a:p>
            <a:pPr algn="ctr"/>
            <a:r>
              <a:rPr lang="en-GB" sz="3200" b="1" dirty="0" smtClean="0">
                <a:solidFill>
                  <a:srgbClr val="00B050"/>
                </a:solidFill>
              </a:rPr>
              <a:t>EXPECTED WORKING SCHEDULE</a:t>
            </a:r>
            <a:endParaRPr lang="en-US" sz="3200" b="1" dirty="0">
              <a:solidFill>
                <a:srgbClr val="00B050"/>
              </a:solidFill>
            </a:endParaRPr>
          </a:p>
        </p:txBody>
      </p:sp>
      <p:sp>
        <p:nvSpPr>
          <p:cNvPr id="8" name="TextBox 7"/>
          <p:cNvSpPr txBox="1"/>
          <p:nvPr/>
        </p:nvSpPr>
        <p:spPr>
          <a:xfrm>
            <a:off x="5109601" y="5799239"/>
            <a:ext cx="1456168" cy="323165"/>
          </a:xfrm>
          <a:prstGeom prst="rect">
            <a:avLst/>
          </a:prstGeom>
          <a:noFill/>
        </p:spPr>
        <p:txBody>
          <a:bodyPr wrap="none" rtlCol="0">
            <a:spAutoFit/>
          </a:bodyPr>
          <a:lstStyle/>
          <a:p>
            <a:pPr algn="ctr"/>
            <a:r>
              <a:rPr lang="en-GB" sz="1500" dirty="0"/>
              <a:t>Fig : </a:t>
            </a:r>
            <a:r>
              <a:rPr lang="en-GB" sz="1500" dirty="0" smtClean="0"/>
              <a:t>Gantt </a:t>
            </a:r>
            <a:r>
              <a:rPr lang="en-GB" sz="1500" dirty="0"/>
              <a:t>chart</a:t>
            </a:r>
            <a:endParaRPr lang="en-US" sz="1500" dirty="0"/>
          </a:p>
        </p:txBody>
      </p:sp>
      <p:graphicFrame>
        <p:nvGraphicFramePr>
          <p:cNvPr id="3" name="Table 2"/>
          <p:cNvGraphicFramePr>
            <a:graphicFrameLocks noGrp="1"/>
          </p:cNvGraphicFramePr>
          <p:nvPr>
            <p:extLst>
              <p:ext uri="{D42A27DB-BD31-4B8C-83A1-F6EECF244321}">
                <p14:modId xmlns:p14="http://schemas.microsoft.com/office/powerpoint/2010/main" val="3713294461"/>
              </p:ext>
            </p:extLst>
          </p:nvPr>
        </p:nvGraphicFramePr>
        <p:xfrm>
          <a:off x="1273629" y="930727"/>
          <a:ext cx="9535885" cy="4189969"/>
        </p:xfrm>
        <a:graphic>
          <a:graphicData uri="http://schemas.openxmlformats.org/drawingml/2006/table">
            <a:tbl>
              <a:tblPr firstRow="1" firstCol="1" bandRow="1">
                <a:tableStyleId>{5C22544A-7EE6-4342-B048-85BDC9FD1C3A}</a:tableStyleId>
              </a:tblPr>
              <a:tblGrid>
                <a:gridCol w="3059314"/>
                <a:gridCol w="1369305"/>
                <a:gridCol w="1702022"/>
                <a:gridCol w="1532660"/>
                <a:gridCol w="1872584"/>
              </a:tblGrid>
              <a:tr h="816969">
                <a:tc>
                  <a:txBody>
                    <a:bodyPr/>
                    <a:lstStyle/>
                    <a:p>
                      <a:pPr algn="r">
                        <a:lnSpc>
                          <a:spcPct val="150000"/>
                        </a:lnSpc>
                        <a:spcAft>
                          <a:spcPts val="0"/>
                        </a:spcAft>
                      </a:pPr>
                      <a:r>
                        <a:rPr lang="en-US" sz="1200" dirty="0">
                          <a:effectLst/>
                        </a:rPr>
                        <a:t>Time</a:t>
                      </a:r>
                    </a:p>
                    <a:p>
                      <a:pPr algn="l">
                        <a:lnSpc>
                          <a:spcPct val="150000"/>
                        </a:lnSpc>
                        <a:spcAft>
                          <a:spcPts val="0"/>
                        </a:spcAft>
                      </a:pPr>
                      <a:r>
                        <a:rPr lang="en-US" sz="1200" dirty="0">
                          <a:effectLst/>
                        </a:rPr>
                        <a:t>Phase</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tabLst>
                          <a:tab pos="230505" algn="ctr"/>
                        </a:tabLst>
                      </a:pPr>
                      <a:r>
                        <a:rPr lang="en-US" sz="1200">
                          <a:effectLst/>
                        </a:rPr>
                        <a:t>	Jan</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Feb</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dirty="0" smtClean="0">
                          <a:effectLst/>
                        </a:rPr>
                        <a:t>March-April</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dirty="0" smtClean="0">
                          <a:effectLst/>
                          <a:latin typeface="+mn-lt"/>
                          <a:ea typeface="+mn-ea"/>
                          <a:cs typeface="+mn-cs"/>
                        </a:rPr>
                        <a:t>May</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r h="565356">
                <a:tc>
                  <a:txBody>
                    <a:bodyPr/>
                    <a:lstStyle/>
                    <a:p>
                      <a:pPr algn="ctr">
                        <a:lnSpc>
                          <a:spcPct val="150000"/>
                        </a:lnSpc>
                        <a:spcAft>
                          <a:spcPts val="0"/>
                        </a:spcAft>
                      </a:pPr>
                      <a:r>
                        <a:rPr lang="en-US" sz="1200">
                          <a:effectLst/>
                        </a:rPr>
                        <a:t>Study and analysis</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1 week</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1 week</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r>
              <a:tr h="504576">
                <a:tc>
                  <a:txBody>
                    <a:bodyPr/>
                    <a:lstStyle/>
                    <a:p>
                      <a:pPr algn="ctr">
                        <a:lnSpc>
                          <a:spcPct val="150000"/>
                        </a:lnSpc>
                        <a:spcAft>
                          <a:spcPts val="0"/>
                        </a:spcAft>
                      </a:pPr>
                      <a:r>
                        <a:rPr lang="en-US" sz="1200">
                          <a:effectLst/>
                        </a:rPr>
                        <a:t>Data Fetching and Scrapping</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1 week</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r>
              <a:tr h="543908">
                <a:tc>
                  <a:txBody>
                    <a:bodyPr/>
                    <a:lstStyle/>
                    <a:p>
                      <a:pPr algn="ctr">
                        <a:lnSpc>
                          <a:spcPct val="150000"/>
                        </a:lnSpc>
                        <a:spcAft>
                          <a:spcPts val="0"/>
                        </a:spcAft>
                      </a:pPr>
                      <a:r>
                        <a:rPr lang="en-US" sz="1200">
                          <a:effectLst/>
                        </a:rPr>
                        <a:t>Coding and Implementation</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dirty="0">
                          <a:effectLst/>
                        </a:rPr>
                        <a:t>1</a:t>
                      </a:r>
                      <a:r>
                        <a:rPr lang="en-US" sz="1200" dirty="0" smtClean="0">
                          <a:effectLst/>
                        </a:rPr>
                        <a:t> </a:t>
                      </a:r>
                      <a:r>
                        <a:rPr lang="en-US" sz="1200" dirty="0">
                          <a:effectLst/>
                        </a:rPr>
                        <a:t>week</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r h="418523">
                <a:tc>
                  <a:txBody>
                    <a:bodyPr/>
                    <a:lstStyle/>
                    <a:p>
                      <a:pPr algn="ctr">
                        <a:lnSpc>
                          <a:spcPct val="150000"/>
                        </a:lnSpc>
                        <a:spcAft>
                          <a:spcPts val="0"/>
                        </a:spcAft>
                      </a:pPr>
                      <a:r>
                        <a:rPr lang="en-US" sz="1200">
                          <a:effectLst/>
                        </a:rPr>
                        <a:t>Testing</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dirty="0">
                          <a:effectLst/>
                        </a:rPr>
                        <a:t> </a:t>
                      </a:r>
                      <a:r>
                        <a:rPr lang="en-US" sz="1200" dirty="0" smtClean="0">
                          <a:effectLst/>
                        </a:rPr>
                        <a:t>1 week</a:t>
                      </a:r>
                      <a:endParaRPr lang="en-US" sz="1200" dirty="0" smtClean="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r h="410532">
                <a:tc>
                  <a:txBody>
                    <a:bodyPr/>
                    <a:lstStyle/>
                    <a:p>
                      <a:pPr algn="ctr">
                        <a:lnSpc>
                          <a:spcPct val="150000"/>
                        </a:lnSpc>
                        <a:spcAft>
                          <a:spcPts val="0"/>
                        </a:spcAft>
                      </a:pPr>
                      <a:r>
                        <a:rPr lang="en-US" sz="1200">
                          <a:effectLst/>
                        </a:rPr>
                        <a:t>Documentation</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dirty="0">
                          <a:effectLst/>
                        </a:rPr>
                        <a:t> </a:t>
                      </a:r>
                      <a:r>
                        <a:rPr lang="en-US" sz="1200" dirty="0" smtClean="0">
                          <a:effectLst/>
                        </a:rPr>
                        <a:t>1 week</a:t>
                      </a:r>
                      <a:endParaRPr lang="en-US" sz="1200" dirty="0" smtClean="0">
                        <a:effectLst/>
                        <a:latin typeface="Times New Roman" panose="02020603050405020304" pitchFamily="18" charset="0"/>
                        <a:ea typeface="Calibri" panose="020F0502020204030204" pitchFamily="34" charset="0"/>
                        <a:cs typeface="Mangal"/>
                      </a:endParaRPr>
                    </a:p>
                    <a:p>
                      <a:pPr algn="just">
                        <a:lnSpc>
                          <a:spcPct val="150000"/>
                        </a:lnSpc>
                        <a:spcAft>
                          <a:spcPts val="0"/>
                        </a:spcAft>
                      </a:pP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r h="385461">
                <a:tc>
                  <a:txBody>
                    <a:bodyPr/>
                    <a:lstStyle/>
                    <a:p>
                      <a:pPr algn="ctr">
                        <a:lnSpc>
                          <a:spcPct val="150000"/>
                        </a:lnSpc>
                        <a:spcAft>
                          <a:spcPts val="0"/>
                        </a:spcAft>
                      </a:pPr>
                      <a:r>
                        <a:rPr lang="en-US" sz="1200">
                          <a:effectLst/>
                        </a:rPr>
                        <a:t>Reviews</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dirty="0">
                          <a:effectLst/>
                        </a:rPr>
                        <a:t>1 week</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r h="406536">
                <a:tc>
                  <a:txBody>
                    <a:bodyPr/>
                    <a:lstStyle/>
                    <a:p>
                      <a:pPr algn="ctr">
                        <a:lnSpc>
                          <a:spcPct val="150000"/>
                        </a:lnSpc>
                        <a:spcAft>
                          <a:spcPts val="0"/>
                        </a:spcAft>
                      </a:pPr>
                      <a:r>
                        <a:rPr lang="en-US" sz="1200">
                          <a:effectLst/>
                        </a:rPr>
                        <a:t>Presentation</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Mangal"/>
                      </a:endParaRPr>
                    </a:p>
                  </a:txBody>
                  <a:tcPr marL="68580" marR="68580" marT="0" marB="0"/>
                </a:tc>
                <a:tc>
                  <a:txBody>
                    <a:bodyPr/>
                    <a:lstStyle/>
                    <a:p>
                      <a:pPr algn="ctr">
                        <a:lnSpc>
                          <a:spcPct val="150000"/>
                        </a:lnSpc>
                        <a:spcAft>
                          <a:spcPts val="0"/>
                        </a:spcAft>
                      </a:pPr>
                      <a:r>
                        <a:rPr lang="en-US" sz="1200" dirty="0" smtClean="0">
                          <a:effectLst/>
                          <a:latin typeface="+mn-lt"/>
                          <a:ea typeface="+mn-ea"/>
                          <a:cs typeface="+mn-cs"/>
                        </a:rPr>
                        <a:t>9</a:t>
                      </a:r>
                      <a:r>
                        <a:rPr lang="en-US" sz="1200" baseline="0" dirty="0" smtClean="0">
                          <a:effectLst/>
                          <a:latin typeface="+mn-lt"/>
                          <a:ea typeface="+mn-ea"/>
                          <a:cs typeface="+mn-cs"/>
                        </a:rPr>
                        <a:t> </a:t>
                      </a:r>
                      <a:r>
                        <a:rPr lang="en-US" sz="1200" baseline="0" smtClean="0">
                          <a:effectLst/>
                          <a:latin typeface="+mn-lt"/>
                          <a:ea typeface="+mn-ea"/>
                          <a:cs typeface="+mn-cs"/>
                        </a:rPr>
                        <a:t>th</a:t>
                      </a:r>
                      <a:endParaRPr lang="en-US" sz="1200" dirty="0">
                        <a:effectLst/>
                        <a:latin typeface="Times New Roman" panose="02020603050405020304" pitchFamily="18" charset="0"/>
                        <a:ea typeface="Calibri" panose="020F0502020204030204" pitchFamily="34" charset="0"/>
                        <a:cs typeface="Mangal"/>
                      </a:endParaRPr>
                    </a:p>
                  </a:txBody>
                  <a:tcPr marL="68580" marR="68580" marT="0" marB="0"/>
                </a:tc>
              </a:tr>
            </a:tbl>
          </a:graphicData>
        </a:graphic>
      </p:graphicFrame>
      <p:sp>
        <p:nvSpPr>
          <p:cNvPr id="7"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468996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18</a:t>
            </a:fld>
            <a:r>
              <a:rPr lang="en-US" dirty="0"/>
              <a:t>/19</a:t>
            </a:r>
          </a:p>
        </p:txBody>
      </p:sp>
      <p:sp>
        <p:nvSpPr>
          <p:cNvPr id="6" name="TextBox 5"/>
          <p:cNvSpPr txBox="1"/>
          <p:nvPr/>
        </p:nvSpPr>
        <p:spPr>
          <a:xfrm>
            <a:off x="1724824" y="802544"/>
            <a:ext cx="8437907" cy="461665"/>
          </a:xfrm>
          <a:prstGeom prst="rect">
            <a:avLst/>
          </a:prstGeom>
          <a:noFill/>
        </p:spPr>
        <p:txBody>
          <a:bodyPr wrap="square" rtlCol="0">
            <a:spAutoFit/>
          </a:bodyPr>
          <a:lstStyle/>
          <a:p>
            <a:pPr algn="ctr"/>
            <a:r>
              <a:rPr lang="en-GB" sz="2400" b="1" dirty="0" smtClean="0">
                <a:solidFill>
                  <a:srgbClr val="00B050"/>
                </a:solidFill>
                <a:latin typeface="Arial Black" panose="020B0A04020102020204" pitchFamily="34" charset="0"/>
              </a:rPr>
              <a:t>Conclusion</a:t>
            </a:r>
            <a:endParaRPr lang="en-US" sz="3200" b="1" dirty="0">
              <a:solidFill>
                <a:srgbClr val="00B050"/>
              </a:solidFill>
              <a:latin typeface="Arial Black" panose="020B0A04020102020204" pitchFamily="34" charset="0"/>
            </a:endParaRPr>
          </a:p>
        </p:txBody>
      </p:sp>
      <p:sp>
        <p:nvSpPr>
          <p:cNvPr id="8" name="TextBox 7"/>
          <p:cNvSpPr txBox="1"/>
          <p:nvPr/>
        </p:nvSpPr>
        <p:spPr>
          <a:xfrm>
            <a:off x="999460" y="1734964"/>
            <a:ext cx="9436580" cy="1815882"/>
          </a:xfrm>
          <a:prstGeom prst="rect">
            <a:avLst/>
          </a:prstGeom>
          <a:noFill/>
        </p:spPr>
        <p:txBody>
          <a:bodyPr wrap="square" rtlCol="0">
            <a:spAutoFit/>
          </a:bodyPr>
          <a:lstStyle/>
          <a:p>
            <a:r>
              <a:rPr lang="en-US" sz="1600" dirty="0"/>
              <a:t>	The ‘</a:t>
            </a:r>
            <a:r>
              <a:rPr lang="en-US" sz="1600" b="1" dirty="0"/>
              <a:t>Mood Music Player</a:t>
            </a:r>
            <a:r>
              <a:rPr lang="en-US" sz="1600" dirty="0"/>
              <a:t>’ is designed to provide a web based application that would make listening music easier and more convenient. User don’t have to search songs remembering. </a:t>
            </a:r>
            <a:endParaRPr lang="en-US" sz="1600" dirty="0" smtClean="0"/>
          </a:p>
          <a:p>
            <a:endParaRPr lang="en-US" sz="1600" dirty="0"/>
          </a:p>
          <a:p>
            <a:r>
              <a:rPr lang="en-US" sz="1600" dirty="0"/>
              <a:t>Just take a snap and send it to server, get the lists of songs. Furthermore, songs can be reviews and read reviews of other user. The phase for newly user trail version , user will be provided more or less couple of minutes to </a:t>
            </a:r>
            <a:endParaRPr lang="en-US" sz="1600" dirty="0" smtClean="0"/>
          </a:p>
          <a:p>
            <a:r>
              <a:rPr lang="en-US" sz="1600" dirty="0" smtClean="0"/>
              <a:t>listen </a:t>
            </a:r>
            <a:r>
              <a:rPr lang="en-US" sz="1600" dirty="0"/>
              <a:t>then need to subscribe for more time. </a:t>
            </a:r>
            <a:endParaRPr lang="en-US" sz="1600" dirty="0" smtClean="0"/>
          </a:p>
          <a:p>
            <a:r>
              <a:rPr lang="en-US" sz="1600" dirty="0" smtClean="0"/>
              <a:t>Where </a:t>
            </a:r>
            <a:r>
              <a:rPr lang="en-US" sz="1600" dirty="0"/>
              <a:t>payment is done via E-</a:t>
            </a:r>
            <a:r>
              <a:rPr lang="en-US" sz="1600" dirty="0" err="1"/>
              <a:t>Sewa</a:t>
            </a:r>
            <a:r>
              <a:rPr lang="en-US" sz="1600" dirty="0" smtClean="0"/>
              <a:t>.</a:t>
            </a:r>
          </a:p>
        </p:txBody>
      </p:sp>
      <p:sp>
        <p:nvSpPr>
          <p:cNvPr id="7"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68700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19</a:t>
            </a:fld>
            <a:r>
              <a:rPr lang="en-US" dirty="0" smtClean="0"/>
              <a:t>/19</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72" y="388762"/>
            <a:ext cx="10748010" cy="5200650"/>
          </a:xfrm>
          <a:prstGeom prst="rect">
            <a:avLst/>
          </a:prstGeom>
        </p:spPr>
      </p:pic>
      <p:sp>
        <p:nvSpPr>
          <p:cNvPr id="6"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59444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2</a:t>
            </a:fld>
            <a:r>
              <a:rPr lang="en-US" dirty="0"/>
              <a:t>/19</a:t>
            </a:r>
          </a:p>
        </p:txBody>
      </p:sp>
      <p:sp>
        <p:nvSpPr>
          <p:cNvPr id="6" name="TextBox 5"/>
          <p:cNvSpPr txBox="1"/>
          <p:nvPr/>
        </p:nvSpPr>
        <p:spPr>
          <a:xfrm>
            <a:off x="3366886" y="138467"/>
            <a:ext cx="4185777"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Introduction</a:t>
            </a:r>
            <a:endParaRPr lang="en-US" sz="4000" dirty="0">
              <a:solidFill>
                <a:srgbClr val="00B050"/>
              </a:solidFill>
              <a:latin typeface="Arial Black" panose="020B0A04020102020204" pitchFamily="34" charset="0"/>
            </a:endParaRPr>
          </a:p>
        </p:txBody>
      </p:sp>
      <p:sp>
        <p:nvSpPr>
          <p:cNvPr id="7" name="TextBox 6"/>
          <p:cNvSpPr txBox="1"/>
          <p:nvPr/>
        </p:nvSpPr>
        <p:spPr>
          <a:xfrm>
            <a:off x="346064" y="4016114"/>
            <a:ext cx="11421532" cy="2031325"/>
          </a:xfrm>
          <a:prstGeom prst="rect">
            <a:avLst/>
          </a:prstGeom>
          <a:noFill/>
        </p:spPr>
        <p:txBody>
          <a:bodyPr wrap="square" rtlCol="0">
            <a:spAutoFit/>
          </a:bodyPr>
          <a:lstStyle/>
          <a:p>
            <a:r>
              <a:rPr lang="en-US" dirty="0"/>
              <a:t>A Music Player application play a music with handful of playlist. Web application will generate a list of music and play according to user choice.</a:t>
            </a:r>
          </a:p>
          <a:p>
            <a:r>
              <a:rPr lang="en-US" dirty="0"/>
              <a:t>Mood Music Player is a very handy </a:t>
            </a:r>
            <a:r>
              <a:rPr lang="en-US" dirty="0" err="1"/>
              <a:t>WebApp</a:t>
            </a:r>
            <a:r>
              <a:rPr lang="en-US" dirty="0"/>
              <a:t> where user will capture photo via webcam of computer or android device from using familiar browser and will get the music playlist according to the mood .Furthermore, A user can review the songs that is exactly match or not.</a:t>
            </a:r>
          </a:p>
          <a:p>
            <a:endParaRPr lang="en-US" b="1" dirty="0"/>
          </a:p>
          <a:p>
            <a:r>
              <a:rPr lang="en-US" b="1" dirty="0">
                <a:solidFill>
                  <a:srgbClr val="FF0000"/>
                </a:solidFill>
              </a:rPr>
              <a:t>The primary goal of this site is to provide music with mood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8629" y="1616426"/>
            <a:ext cx="1633672" cy="47429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8629" y="2071762"/>
            <a:ext cx="949998" cy="53437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3738" y="1616427"/>
            <a:ext cx="1461886" cy="842246"/>
          </a:xfrm>
          <a:prstGeom prst="rect">
            <a:avLst/>
          </a:prstGeom>
        </p:spPr>
      </p:pic>
      <p:sp>
        <p:nvSpPr>
          <p:cNvPr id="11" name="TextBox 10"/>
          <p:cNvSpPr txBox="1"/>
          <p:nvPr/>
        </p:nvSpPr>
        <p:spPr>
          <a:xfrm>
            <a:off x="777297" y="2045166"/>
            <a:ext cx="515425" cy="276999"/>
          </a:xfrm>
          <a:prstGeom prst="rect">
            <a:avLst/>
          </a:prstGeom>
          <a:noFill/>
        </p:spPr>
        <p:txBody>
          <a:bodyPr wrap="square" rtlCol="0">
            <a:spAutoFit/>
          </a:bodyPr>
          <a:lstStyle/>
          <a:p>
            <a:r>
              <a:rPr lang="en-US" sz="1200" b="1" dirty="0" smtClean="0"/>
              <a:t>User</a:t>
            </a:r>
            <a:endParaRPr lang="en-US" sz="1200" b="1"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400" y="1304244"/>
            <a:ext cx="707220" cy="624366"/>
          </a:xfrm>
          <a:prstGeom prst="rect">
            <a:avLst/>
          </a:prstGeom>
        </p:spPr>
      </p:pic>
      <p:cxnSp>
        <p:nvCxnSpPr>
          <p:cNvPr id="14" name="Straight Arrow Connector 13"/>
          <p:cNvCxnSpPr>
            <a:stCxn id="12" idx="3"/>
            <a:endCxn id="10" idx="1"/>
          </p:cNvCxnSpPr>
          <p:nvPr/>
        </p:nvCxnSpPr>
        <p:spPr>
          <a:xfrm>
            <a:off x="1388620" y="1616427"/>
            <a:ext cx="775118" cy="42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66148" y="1321836"/>
            <a:ext cx="1774078" cy="276999"/>
          </a:xfrm>
          <a:prstGeom prst="rect">
            <a:avLst/>
          </a:prstGeom>
          <a:noFill/>
        </p:spPr>
        <p:txBody>
          <a:bodyPr wrap="square" rtlCol="0">
            <a:spAutoFit/>
          </a:bodyPr>
          <a:lstStyle/>
          <a:p>
            <a:r>
              <a:rPr lang="en-US" sz="1200" b="1" dirty="0" smtClean="0">
                <a:latin typeface="Bahnschrift SemiBold" panose="020B0502040204020203" pitchFamily="34" charset="0"/>
              </a:rPr>
              <a:t>Take Pic from </a:t>
            </a:r>
            <a:r>
              <a:rPr lang="en-US" sz="1200" b="1" dirty="0" err="1" smtClean="0">
                <a:latin typeface="Bahnschrift SemiBold" panose="020B0502040204020203" pitchFamily="34" charset="0"/>
              </a:rPr>
              <a:t>WebCam</a:t>
            </a:r>
            <a:endParaRPr lang="en-US" sz="1200" b="1" dirty="0">
              <a:latin typeface="Bahnschrift SemiBold" panose="020B0502040204020203"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4427" y="1154023"/>
            <a:ext cx="924807" cy="924807"/>
          </a:xfrm>
          <a:prstGeom prst="rect">
            <a:avLst/>
          </a:prstGeom>
        </p:spPr>
      </p:pic>
      <p:cxnSp>
        <p:nvCxnSpPr>
          <p:cNvPr id="22" name="Straight Arrow Connector 21"/>
          <p:cNvCxnSpPr>
            <a:stCxn id="10" idx="3"/>
            <a:endCxn id="20" idx="1"/>
          </p:cNvCxnSpPr>
          <p:nvPr/>
        </p:nvCxnSpPr>
        <p:spPr>
          <a:xfrm flipV="1">
            <a:off x="3625624" y="1616427"/>
            <a:ext cx="1968803" cy="42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33266">
            <a:off x="3690278" y="1498265"/>
            <a:ext cx="1881325" cy="276999"/>
          </a:xfrm>
          <a:prstGeom prst="rect">
            <a:avLst/>
          </a:prstGeom>
          <a:noFill/>
        </p:spPr>
        <p:txBody>
          <a:bodyPr wrap="square" rtlCol="0">
            <a:spAutoFit/>
          </a:bodyPr>
          <a:lstStyle/>
          <a:p>
            <a:r>
              <a:rPr lang="en-US" sz="1200" b="1" dirty="0" smtClean="0"/>
              <a:t>Detect the Mood from Pic</a:t>
            </a:r>
            <a:endParaRPr lang="en-US" sz="1200" b="1" dirty="0"/>
          </a:p>
        </p:txBody>
      </p:sp>
      <p:cxnSp>
        <p:nvCxnSpPr>
          <p:cNvPr id="35" name="Straight Arrow Connector 34"/>
          <p:cNvCxnSpPr>
            <a:stCxn id="20" idx="3"/>
            <a:endCxn id="3" idx="1"/>
          </p:cNvCxnSpPr>
          <p:nvPr/>
        </p:nvCxnSpPr>
        <p:spPr>
          <a:xfrm>
            <a:off x="6519234" y="1616427"/>
            <a:ext cx="1429395" cy="72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1158969">
            <a:off x="6707996" y="1371668"/>
            <a:ext cx="2540818" cy="276999"/>
          </a:xfrm>
          <a:prstGeom prst="rect">
            <a:avLst/>
          </a:prstGeom>
          <a:noFill/>
        </p:spPr>
        <p:txBody>
          <a:bodyPr wrap="square" rtlCol="0">
            <a:spAutoFit/>
          </a:bodyPr>
          <a:lstStyle/>
          <a:p>
            <a:r>
              <a:rPr lang="en-US" sz="1200" b="1" dirty="0" smtClean="0"/>
              <a:t>Generate Songs List Base on Mood</a:t>
            </a:r>
            <a:endParaRPr lang="en-US" sz="1200" b="1" dirty="0"/>
          </a:p>
        </p:txBody>
      </p:sp>
      <p:cxnSp>
        <p:nvCxnSpPr>
          <p:cNvPr id="38" name="Straight Arrow Connector 37"/>
          <p:cNvCxnSpPr>
            <a:stCxn id="3" idx="1"/>
            <a:endCxn id="10" idx="3"/>
          </p:cNvCxnSpPr>
          <p:nvPr/>
        </p:nvCxnSpPr>
        <p:spPr>
          <a:xfrm flipH="1" flipV="1">
            <a:off x="3625624" y="2037550"/>
            <a:ext cx="4323005" cy="30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273689">
            <a:off x="4649437" y="2192173"/>
            <a:ext cx="2316404" cy="276999"/>
          </a:xfrm>
          <a:prstGeom prst="rect">
            <a:avLst/>
          </a:prstGeom>
          <a:noFill/>
        </p:spPr>
        <p:txBody>
          <a:bodyPr wrap="square" rtlCol="0">
            <a:spAutoFit/>
          </a:bodyPr>
          <a:lstStyle/>
          <a:p>
            <a:r>
              <a:rPr lang="en-US" sz="1200" b="1" dirty="0" smtClean="0"/>
              <a:t>Response to user (list of songs)</a:t>
            </a:r>
            <a:endParaRPr lang="en-US" sz="1200" b="1" dirty="0"/>
          </a:p>
        </p:txBody>
      </p:sp>
      <p:sp>
        <p:nvSpPr>
          <p:cNvPr id="21"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
        <p:nvSpPr>
          <p:cNvPr id="24" name="TextBox 23"/>
          <p:cNvSpPr txBox="1"/>
          <p:nvPr/>
        </p:nvSpPr>
        <p:spPr>
          <a:xfrm>
            <a:off x="7978405" y="3023643"/>
            <a:ext cx="1714660" cy="307777"/>
          </a:xfrm>
          <a:prstGeom prst="rect">
            <a:avLst/>
          </a:prstGeom>
          <a:noFill/>
        </p:spPr>
        <p:txBody>
          <a:bodyPr wrap="square" rtlCol="0">
            <a:spAutoFit/>
          </a:bodyPr>
          <a:lstStyle/>
          <a:p>
            <a:pPr algn="ctr"/>
            <a:r>
              <a:rPr lang="en-US" sz="1400" b="1" i="1" dirty="0" smtClean="0">
                <a:solidFill>
                  <a:srgbClr val="FF0000"/>
                </a:solidFill>
              </a:rPr>
              <a:t>Reviews of Songs</a:t>
            </a:r>
            <a:endParaRPr lang="en-US" sz="1400" b="1" i="1" dirty="0">
              <a:solidFill>
                <a:srgbClr val="FF0000"/>
              </a:solidFill>
            </a:endParaRPr>
          </a:p>
        </p:txBody>
      </p:sp>
      <p:sp>
        <p:nvSpPr>
          <p:cNvPr id="16" name="Diamond 15"/>
          <p:cNvSpPr/>
          <p:nvPr/>
        </p:nvSpPr>
        <p:spPr>
          <a:xfrm>
            <a:off x="5725820" y="2669833"/>
            <a:ext cx="1414740" cy="107909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968474" y="2978547"/>
            <a:ext cx="965963" cy="461665"/>
          </a:xfrm>
          <a:prstGeom prst="rect">
            <a:avLst/>
          </a:prstGeom>
          <a:noFill/>
        </p:spPr>
        <p:txBody>
          <a:bodyPr wrap="square" rtlCol="0">
            <a:spAutoFit/>
          </a:bodyPr>
          <a:lstStyle/>
          <a:p>
            <a:pPr algn="ctr"/>
            <a:r>
              <a:rPr lang="en-US" sz="1200" b="1" dirty="0" smtClean="0"/>
              <a:t>Analyze Reviews</a:t>
            </a:r>
            <a:endParaRPr lang="en-US" sz="1200" b="1" dirty="0"/>
          </a:p>
        </p:txBody>
      </p:sp>
      <p:cxnSp>
        <p:nvCxnSpPr>
          <p:cNvPr id="18" name="Straight Arrow Connector 17"/>
          <p:cNvCxnSpPr>
            <a:stCxn id="10" idx="3"/>
            <a:endCxn id="16" idx="1"/>
          </p:cNvCxnSpPr>
          <p:nvPr/>
        </p:nvCxnSpPr>
        <p:spPr>
          <a:xfrm>
            <a:off x="3625624" y="2037550"/>
            <a:ext cx="2100196" cy="1171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552440">
            <a:off x="3582053" y="2748496"/>
            <a:ext cx="1764190" cy="461665"/>
          </a:xfrm>
          <a:prstGeom prst="rect">
            <a:avLst/>
          </a:prstGeom>
          <a:noFill/>
        </p:spPr>
        <p:txBody>
          <a:bodyPr wrap="square" rtlCol="0">
            <a:spAutoFit/>
          </a:bodyPr>
          <a:lstStyle/>
          <a:p>
            <a:pPr algn="ctr"/>
            <a:r>
              <a:rPr lang="en-US" sz="1200" b="1" dirty="0" smtClean="0"/>
              <a:t>List the top loved songs ACC to emotion</a:t>
            </a:r>
            <a:endParaRPr lang="en-US" sz="1200" b="1" dirty="0"/>
          </a:p>
        </p:txBody>
      </p:sp>
      <p:cxnSp>
        <p:nvCxnSpPr>
          <p:cNvPr id="28" name="Straight Arrow Connector 27"/>
          <p:cNvCxnSpPr>
            <a:stCxn id="16" idx="3"/>
          </p:cNvCxnSpPr>
          <p:nvPr/>
        </p:nvCxnSpPr>
        <p:spPr>
          <a:xfrm flipV="1">
            <a:off x="7140560" y="3184507"/>
            <a:ext cx="1032596" cy="2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3</a:t>
            </a:fld>
            <a:r>
              <a:rPr lang="en-US" dirty="0"/>
              <a:t>/19</a:t>
            </a:r>
          </a:p>
        </p:txBody>
      </p:sp>
      <p:sp>
        <p:nvSpPr>
          <p:cNvPr id="6" name="TextBox 5"/>
          <p:cNvSpPr txBox="1"/>
          <p:nvPr/>
        </p:nvSpPr>
        <p:spPr>
          <a:xfrm>
            <a:off x="3281620" y="257386"/>
            <a:ext cx="5435600"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Problem Statement</a:t>
            </a:r>
            <a:endParaRPr lang="en-US" sz="3200" dirty="0">
              <a:solidFill>
                <a:srgbClr val="00B050"/>
              </a:solidFill>
              <a:latin typeface="Arial Black" panose="020B0A04020102020204" pitchFamily="34" charset="0"/>
            </a:endParaRPr>
          </a:p>
        </p:txBody>
      </p:sp>
      <p:sp>
        <p:nvSpPr>
          <p:cNvPr id="7" name="TextBox 6"/>
          <p:cNvSpPr txBox="1"/>
          <p:nvPr/>
        </p:nvSpPr>
        <p:spPr>
          <a:xfrm>
            <a:off x="736840" y="983017"/>
            <a:ext cx="10718799" cy="1631216"/>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smtClean="0"/>
              <a:t>Analyzing </a:t>
            </a:r>
            <a:r>
              <a:rPr lang="en-US" sz="2000" b="1" dirty="0"/>
              <a:t>various site there are a lot of Music Player and face emotion detection </a:t>
            </a:r>
            <a:r>
              <a:rPr lang="en-US" sz="2000" b="1" dirty="0" err="1"/>
              <a:t>webapp</a:t>
            </a:r>
            <a:r>
              <a:rPr lang="en-US" sz="2000" b="1" dirty="0"/>
              <a:t> such as ganna.com, Spotify.com and Emotion detector app, morphcast.com respectively they do have a lot of features searching songs, reviewing it and detection gender, age and many more. However, this feature aren’t integrated to play music implementing a feature like taking picture via browser sending image to server and get relevant mood music</a:t>
            </a:r>
            <a:r>
              <a:rPr lang="en-US" sz="2000" b="1" dirty="0" smtClean="0"/>
              <a:t>.</a:t>
            </a:r>
            <a:endParaRPr lang="en-US" sz="2000" b="1" dirty="0"/>
          </a:p>
        </p:txBody>
      </p:sp>
      <p:sp>
        <p:nvSpPr>
          <p:cNvPr id="8" name="TextBox 7"/>
          <p:cNvSpPr txBox="1"/>
          <p:nvPr/>
        </p:nvSpPr>
        <p:spPr>
          <a:xfrm>
            <a:off x="2700725" y="2922009"/>
            <a:ext cx="5435600"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Objective</a:t>
            </a:r>
            <a:endParaRPr lang="en-US" sz="3200" dirty="0">
              <a:solidFill>
                <a:srgbClr val="00B050"/>
              </a:solidFill>
              <a:latin typeface="Arial Black" panose="020B0A04020102020204" pitchFamily="34" charset="0"/>
            </a:endParaRPr>
          </a:p>
        </p:txBody>
      </p:sp>
      <p:sp>
        <p:nvSpPr>
          <p:cNvPr id="9" name="TextBox 8"/>
          <p:cNvSpPr txBox="1"/>
          <p:nvPr/>
        </p:nvSpPr>
        <p:spPr>
          <a:xfrm>
            <a:off x="736839" y="3699689"/>
            <a:ext cx="10718799" cy="1631216"/>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It shows the correct category and enable the listener to list a song and play songs according to their mood that are available in server.</a:t>
            </a:r>
          </a:p>
          <a:p>
            <a:pPr marL="342900" indent="-342900">
              <a:buFont typeface="Wingdings" panose="05000000000000000000" pitchFamily="2" charset="2"/>
              <a:buChar char="v"/>
            </a:pPr>
            <a:r>
              <a:rPr lang="en-US" sz="2000" b="1" dirty="0"/>
              <a:t>To increase efficiency and improve services provided to the customers through better application of technology.</a:t>
            </a:r>
          </a:p>
          <a:p>
            <a:pPr marL="342900" indent="-342900">
              <a:buFont typeface="Wingdings" panose="05000000000000000000" pitchFamily="2" charset="2"/>
              <a:buChar char="v"/>
            </a:pPr>
            <a:r>
              <a:rPr lang="en-US" sz="2000" b="1" dirty="0"/>
              <a:t>It is designed to decrease time of user for searching music as per current mood.</a:t>
            </a:r>
          </a:p>
        </p:txBody>
      </p:sp>
      <p:sp>
        <p:nvSpPr>
          <p:cNvPr id="10"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27920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p:cNvSpPr txBox="1"/>
          <p:nvPr/>
        </p:nvSpPr>
        <p:spPr>
          <a:xfrm>
            <a:off x="3066742" y="0"/>
            <a:ext cx="5435600"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Scope</a:t>
            </a:r>
            <a:endParaRPr lang="en-US" sz="3200" dirty="0">
              <a:solidFill>
                <a:srgbClr val="00B050"/>
              </a:solidFill>
              <a:latin typeface="Arial Black" panose="020B0A04020102020204" pitchFamily="34" charset="0"/>
            </a:endParaRPr>
          </a:p>
        </p:txBody>
      </p:sp>
      <p:sp>
        <p:nvSpPr>
          <p:cNvPr id="9" name="TextBox 8"/>
          <p:cNvSpPr txBox="1"/>
          <p:nvPr/>
        </p:nvSpPr>
        <p:spPr>
          <a:xfrm>
            <a:off x="659560" y="584775"/>
            <a:ext cx="10742218" cy="1631216"/>
          </a:xfrm>
          <a:prstGeom prst="rect">
            <a:avLst/>
          </a:prstGeom>
          <a:noFill/>
        </p:spPr>
        <p:txBody>
          <a:bodyPr wrap="square" rtlCol="0">
            <a:spAutoFit/>
          </a:bodyPr>
          <a:lstStyle/>
          <a:p>
            <a:pPr marL="342900" lvl="0" indent="-342900">
              <a:buFont typeface="Wingdings" panose="05000000000000000000" pitchFamily="2" charset="2"/>
              <a:buChar char="v"/>
            </a:pPr>
            <a:r>
              <a:rPr lang="en-US" sz="2000" dirty="0" smtClean="0"/>
              <a:t>Understand </a:t>
            </a:r>
            <a:r>
              <a:rPr lang="en-US" sz="2000" dirty="0"/>
              <a:t>and prepare detailed requirement and </a:t>
            </a:r>
            <a:r>
              <a:rPr lang="en-US" sz="2000" dirty="0" smtClean="0"/>
              <a:t>specifications</a:t>
            </a:r>
          </a:p>
          <a:p>
            <a:pPr marL="342900" lvl="0" indent="-342900">
              <a:buFont typeface="Wingdings" panose="05000000000000000000" pitchFamily="2" charset="2"/>
              <a:buChar char="v"/>
            </a:pPr>
            <a:r>
              <a:rPr lang="en-US" sz="2000" dirty="0"/>
              <a:t>Prepare detailed design specifications of the </a:t>
            </a:r>
            <a:r>
              <a:rPr lang="en-US" sz="2000" dirty="0" smtClean="0"/>
              <a:t>system</a:t>
            </a:r>
          </a:p>
          <a:p>
            <a:pPr marL="342900" lvl="0" indent="-342900">
              <a:buFont typeface="Wingdings" panose="05000000000000000000" pitchFamily="2" charset="2"/>
              <a:buChar char="v"/>
            </a:pPr>
            <a:r>
              <a:rPr lang="en-US" sz="2000" dirty="0"/>
              <a:t>Develop the system and </a:t>
            </a:r>
            <a:r>
              <a:rPr lang="en-US" sz="2000" dirty="0" smtClean="0"/>
              <a:t>coding.</a:t>
            </a:r>
          </a:p>
          <a:p>
            <a:pPr marL="342900" lvl="0" indent="-342900">
              <a:buFont typeface="Wingdings" panose="05000000000000000000" pitchFamily="2" charset="2"/>
              <a:buChar char="v"/>
            </a:pPr>
            <a:r>
              <a:rPr lang="en-US" sz="2000" dirty="0" smtClean="0"/>
              <a:t>Demonstrate a music web application using facial mood </a:t>
            </a:r>
            <a:r>
              <a:rPr lang="en-US" sz="2000" smtClean="0"/>
              <a:t>using different tools.</a:t>
            </a:r>
            <a:endParaRPr lang="en-US" sz="2000" dirty="0" smtClean="0"/>
          </a:p>
          <a:p>
            <a:pPr marL="342900" lvl="0" indent="-342900">
              <a:buFont typeface="Wingdings" panose="05000000000000000000" pitchFamily="2" charset="2"/>
              <a:buChar char="v"/>
            </a:pPr>
            <a:r>
              <a:rPr lang="en-US" sz="2000" dirty="0"/>
              <a:t>Demonstrate a bug free application after suitable modification if needed</a:t>
            </a:r>
          </a:p>
        </p:txBody>
      </p:sp>
      <p:sp>
        <p:nvSpPr>
          <p:cNvPr id="10" name="TextBox 9"/>
          <p:cNvSpPr txBox="1"/>
          <p:nvPr/>
        </p:nvSpPr>
        <p:spPr>
          <a:xfrm>
            <a:off x="2969392" y="2215251"/>
            <a:ext cx="5435600"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Limitation</a:t>
            </a:r>
            <a:endParaRPr lang="en-US" sz="3200" dirty="0">
              <a:solidFill>
                <a:srgbClr val="00B050"/>
              </a:solidFill>
              <a:latin typeface="Arial Black" panose="020B0A04020102020204" pitchFamily="34" charset="0"/>
            </a:endParaRPr>
          </a:p>
        </p:txBody>
      </p:sp>
      <p:sp>
        <p:nvSpPr>
          <p:cNvPr id="11" name="TextBox 10"/>
          <p:cNvSpPr txBox="1"/>
          <p:nvPr/>
        </p:nvSpPr>
        <p:spPr>
          <a:xfrm>
            <a:off x="544458" y="3324620"/>
            <a:ext cx="10718799" cy="707886"/>
          </a:xfrm>
          <a:prstGeom prst="rect">
            <a:avLst/>
          </a:prstGeom>
          <a:noFill/>
        </p:spPr>
        <p:txBody>
          <a:bodyPr wrap="square" rtlCol="0">
            <a:spAutoFit/>
          </a:bodyPr>
          <a:lstStyle/>
          <a:p>
            <a:pPr marL="342900" lvl="0" indent="-342900">
              <a:buFont typeface="Wingdings" panose="05000000000000000000" pitchFamily="2" charset="2"/>
              <a:buChar char="v"/>
            </a:pPr>
            <a:r>
              <a:rPr lang="en-US" sz="2000" dirty="0" smtClean="0"/>
              <a:t>The </a:t>
            </a:r>
            <a:r>
              <a:rPr lang="en-US" sz="2000" dirty="0"/>
              <a:t>device must have webcam to take photo</a:t>
            </a:r>
            <a:r>
              <a:rPr lang="en-US" sz="2000" dirty="0" smtClean="0"/>
              <a:t>.</a:t>
            </a:r>
          </a:p>
          <a:p>
            <a:pPr marL="342900" lvl="0" indent="-342900">
              <a:buFont typeface="Wingdings" panose="05000000000000000000" pitchFamily="2" charset="2"/>
              <a:buChar char="v"/>
            </a:pPr>
            <a:r>
              <a:rPr lang="en-US" sz="2000" dirty="0"/>
              <a:t>The device must contain Speaker.</a:t>
            </a:r>
            <a:endParaRPr lang="en-US" sz="2000" dirty="0" smtClean="0"/>
          </a:p>
        </p:txBody>
      </p:sp>
      <p:sp>
        <p:nvSpPr>
          <p:cNvPr id="12" name="Slide Number Placeholder 4"/>
          <p:cNvSpPr>
            <a:spLocks noGrp="1"/>
          </p:cNvSpPr>
          <p:nvPr>
            <p:ph type="sldNum" sz="quarter" idx="12"/>
          </p:nvPr>
        </p:nvSpPr>
        <p:spPr>
          <a:xfrm>
            <a:off x="10380232" y="6335567"/>
            <a:ext cx="591672" cy="365125"/>
          </a:xfrm>
        </p:spPr>
        <p:txBody>
          <a:bodyPr/>
          <a:lstStyle/>
          <a:p>
            <a:r>
              <a:rPr lang="en-US" dirty="0"/>
              <a:t>4/19</a:t>
            </a:r>
          </a:p>
        </p:txBody>
      </p:sp>
      <p:sp>
        <p:nvSpPr>
          <p:cNvPr id="13"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42916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5</a:t>
            </a:fld>
            <a:r>
              <a:rPr lang="en-US" dirty="0"/>
              <a:t>/19</a:t>
            </a:r>
          </a:p>
        </p:txBody>
      </p:sp>
      <p:sp>
        <p:nvSpPr>
          <p:cNvPr id="8" name="TextBox 7"/>
          <p:cNvSpPr txBox="1"/>
          <p:nvPr/>
        </p:nvSpPr>
        <p:spPr>
          <a:xfrm>
            <a:off x="2592011" y="149450"/>
            <a:ext cx="5162107" cy="584775"/>
          </a:xfrm>
          <a:prstGeom prst="rect">
            <a:avLst/>
          </a:prstGeom>
          <a:noFill/>
        </p:spPr>
        <p:txBody>
          <a:bodyPr wrap="square" rtlCol="0">
            <a:spAutoFit/>
          </a:bodyPr>
          <a:lstStyle/>
          <a:p>
            <a:pPr algn="ctr"/>
            <a:r>
              <a:rPr lang="en-US" sz="3200" dirty="0" smtClean="0">
                <a:solidFill>
                  <a:srgbClr val="00B050"/>
                </a:solidFill>
                <a:latin typeface="Arial Black" panose="020B0A04020102020204" pitchFamily="34" charset="0"/>
              </a:rPr>
              <a:t>Background Study</a:t>
            </a:r>
            <a:endParaRPr lang="en-US" sz="3200" dirty="0">
              <a:solidFill>
                <a:srgbClr val="00B050"/>
              </a:solidFill>
              <a:latin typeface="Arial Black" panose="020B0A04020102020204" pitchFamily="34" charset="0"/>
            </a:endParaRPr>
          </a:p>
        </p:txBody>
      </p:sp>
      <p:sp>
        <p:nvSpPr>
          <p:cNvPr id="9" name="TextBox 8"/>
          <p:cNvSpPr txBox="1"/>
          <p:nvPr/>
        </p:nvSpPr>
        <p:spPr>
          <a:xfrm>
            <a:off x="447640" y="734225"/>
            <a:ext cx="10718799"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The main objective of “</a:t>
            </a:r>
            <a:r>
              <a:rPr lang="en-US" sz="2000" b="1" dirty="0" smtClean="0"/>
              <a:t>Mood Music Player</a:t>
            </a:r>
            <a:r>
              <a:rPr lang="en-US" sz="2000" dirty="0" smtClean="0"/>
              <a:t>” </a:t>
            </a:r>
            <a:r>
              <a:rPr lang="en-US" sz="2000" dirty="0"/>
              <a:t>is to provide an essence of playing music via a simple and yet powerful medium</a:t>
            </a:r>
            <a:r>
              <a:rPr lang="en-US" sz="2000" dirty="0" smtClean="0"/>
              <a:t>.</a:t>
            </a:r>
          </a:p>
          <a:p>
            <a:pPr marL="342900" indent="-342900">
              <a:buFont typeface="Wingdings" panose="05000000000000000000" pitchFamily="2" charset="2"/>
              <a:buChar char="q"/>
            </a:pPr>
            <a:r>
              <a:rPr lang="en-US" sz="2000" dirty="0" smtClean="0"/>
              <a:t>Mood </a:t>
            </a:r>
            <a:r>
              <a:rPr lang="en-US" sz="2000" dirty="0"/>
              <a:t>Music Player allows you to browse and listen music through endless possibilities, and even offers list of music according to your </a:t>
            </a:r>
            <a:r>
              <a:rPr lang="en-US" sz="2000" dirty="0" smtClean="0"/>
              <a:t>mood. </a:t>
            </a:r>
          </a:p>
        </p:txBody>
      </p:sp>
      <p:sp>
        <p:nvSpPr>
          <p:cNvPr id="10" name="TextBox 9"/>
          <p:cNvSpPr txBox="1"/>
          <p:nvPr/>
        </p:nvSpPr>
        <p:spPr>
          <a:xfrm>
            <a:off x="2795123" y="2226600"/>
            <a:ext cx="5162107" cy="584775"/>
          </a:xfrm>
          <a:prstGeom prst="rect">
            <a:avLst/>
          </a:prstGeom>
          <a:noFill/>
        </p:spPr>
        <p:txBody>
          <a:bodyPr wrap="square" rtlCol="0">
            <a:spAutoFit/>
          </a:bodyPr>
          <a:lstStyle/>
          <a:p>
            <a:pPr algn="ctr"/>
            <a:r>
              <a:rPr lang="en-US" sz="3200" dirty="0" smtClean="0">
                <a:solidFill>
                  <a:srgbClr val="00B050"/>
                </a:solidFill>
                <a:latin typeface="Arial Black" panose="020B0A04020102020204" pitchFamily="34" charset="0"/>
              </a:rPr>
              <a:t>Literature Review</a:t>
            </a:r>
            <a:endParaRPr lang="en-US" sz="3200" dirty="0">
              <a:solidFill>
                <a:srgbClr val="00B050"/>
              </a:solidFill>
              <a:latin typeface="Arial Black" panose="020B0A04020102020204" pitchFamily="34" charset="0"/>
            </a:endParaRPr>
          </a:p>
        </p:txBody>
      </p:sp>
      <p:sp>
        <p:nvSpPr>
          <p:cNvPr id="11" name="TextBox 10"/>
          <p:cNvSpPr txBox="1"/>
          <p:nvPr/>
        </p:nvSpPr>
        <p:spPr>
          <a:xfrm>
            <a:off x="388931" y="2852156"/>
            <a:ext cx="10718799" cy="2308324"/>
          </a:xfrm>
          <a:prstGeom prst="rect">
            <a:avLst/>
          </a:prstGeom>
          <a:noFill/>
        </p:spPr>
        <p:txBody>
          <a:bodyPr wrap="square" rtlCol="0">
            <a:spAutoFit/>
          </a:bodyPr>
          <a:lstStyle/>
          <a:p>
            <a:pPr lvl="0"/>
            <a:r>
              <a:rPr lang="en-US" dirty="0"/>
              <a:t>Gone </a:t>
            </a:r>
            <a:r>
              <a:rPr lang="en-US" dirty="0" smtClean="0"/>
              <a:t>thoroughly </a:t>
            </a:r>
            <a:r>
              <a:rPr lang="en-US" dirty="0"/>
              <a:t>that has relevant features to my </a:t>
            </a:r>
            <a:r>
              <a:rPr lang="en-US" dirty="0" err="1"/>
              <a:t>webapp</a:t>
            </a:r>
            <a:endParaRPr lang="en-US" dirty="0"/>
          </a:p>
          <a:p>
            <a:pPr lvl="0"/>
            <a:r>
              <a:rPr lang="en-US" dirty="0"/>
              <a:t>S</a:t>
            </a:r>
            <a:r>
              <a:rPr lang="en-US" dirty="0" smtClean="0"/>
              <a:t>uch </a:t>
            </a:r>
            <a:r>
              <a:rPr lang="en-US" dirty="0"/>
              <a:t>as  </a:t>
            </a:r>
            <a:r>
              <a:rPr lang="en-US" dirty="0" smtClean="0"/>
              <a:t>:</a:t>
            </a:r>
            <a:endParaRPr lang="en-US" dirty="0"/>
          </a:p>
          <a:p>
            <a:pPr marL="457200" lvl="0" indent="-457200">
              <a:buFont typeface="+mj-lt"/>
              <a:buAutoNum type="alphaLcPeriod"/>
            </a:pPr>
            <a:r>
              <a:rPr lang="en-US" dirty="0" smtClean="0">
                <a:hlinkClick r:id="rId3"/>
              </a:rPr>
              <a:t>https</a:t>
            </a:r>
            <a:r>
              <a:rPr lang="en-US" dirty="0">
                <a:hlinkClick r:id="rId3"/>
              </a:rPr>
              <a:t>://</a:t>
            </a:r>
            <a:r>
              <a:rPr lang="en-US" dirty="0" smtClean="0">
                <a:hlinkClick r:id="rId3"/>
              </a:rPr>
              <a:t>gaana.com/</a:t>
            </a:r>
            <a:endParaRPr lang="en-US" dirty="0" smtClean="0"/>
          </a:p>
          <a:p>
            <a:pPr marL="457200" lvl="0" indent="-457200">
              <a:buFont typeface="+mj-lt"/>
              <a:buAutoNum type="alphaLcPeriod"/>
            </a:pPr>
            <a:r>
              <a:rPr lang="en-US" dirty="0">
                <a:hlinkClick r:id="rId4"/>
              </a:rPr>
              <a:t>https://</a:t>
            </a:r>
            <a:r>
              <a:rPr lang="en-US" dirty="0" smtClean="0">
                <a:hlinkClick r:id="rId4"/>
              </a:rPr>
              <a:t>www.spotify.com/np-en/</a:t>
            </a:r>
            <a:endParaRPr lang="en-US" dirty="0" smtClean="0"/>
          </a:p>
          <a:p>
            <a:pPr lvl="0"/>
            <a:r>
              <a:rPr lang="en-US" dirty="0" smtClean="0"/>
              <a:t>Lack the features that had been implemented </a:t>
            </a:r>
            <a:r>
              <a:rPr lang="en-US" smtClean="0"/>
              <a:t>in this site</a:t>
            </a:r>
            <a:endParaRPr lang="en-US" dirty="0" smtClean="0"/>
          </a:p>
          <a:p>
            <a:pPr lvl="0"/>
            <a:r>
              <a:rPr lang="en-US" dirty="0" smtClean="0"/>
              <a:t>Firstly, with image data generate a songs list.</a:t>
            </a:r>
          </a:p>
          <a:p>
            <a:pPr lvl="0"/>
            <a:r>
              <a:rPr lang="en-US" dirty="0" smtClean="0"/>
              <a:t>Secondly , the reviews will be analyze by server and top songs </a:t>
            </a:r>
          </a:p>
          <a:p>
            <a:pPr lvl="0"/>
            <a:r>
              <a:rPr lang="en-US" dirty="0" smtClean="0"/>
              <a:t> which suits the mood will be listed as top</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763" y="2746980"/>
            <a:ext cx="4123840" cy="350636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7831" y="2831766"/>
            <a:ext cx="4518608" cy="3380344"/>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3040" y="2785762"/>
            <a:ext cx="5201376" cy="3467584"/>
          </a:xfrm>
          <a:prstGeom prst="rect">
            <a:avLst/>
          </a:prstGeom>
        </p:spPr>
      </p:pic>
      <p:sp>
        <p:nvSpPr>
          <p:cNvPr id="12"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6130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6</a:t>
            </a:fld>
            <a:r>
              <a:rPr lang="en-US" dirty="0"/>
              <a:t>/19</a:t>
            </a:r>
          </a:p>
        </p:txBody>
      </p:sp>
      <p:sp>
        <p:nvSpPr>
          <p:cNvPr id="6" name="TextBox 5"/>
          <p:cNvSpPr txBox="1"/>
          <p:nvPr/>
        </p:nvSpPr>
        <p:spPr>
          <a:xfrm>
            <a:off x="2108200" y="103324"/>
            <a:ext cx="6591300" cy="769441"/>
          </a:xfrm>
          <a:prstGeom prst="rect">
            <a:avLst/>
          </a:prstGeom>
          <a:noFill/>
        </p:spPr>
        <p:txBody>
          <a:bodyPr wrap="square" rtlCol="0">
            <a:spAutoFit/>
          </a:bodyPr>
          <a:lstStyle/>
          <a:p>
            <a:pPr algn="ctr"/>
            <a:r>
              <a:rPr lang="en-GB" sz="2800" dirty="0" smtClean="0">
                <a:solidFill>
                  <a:srgbClr val="00B050"/>
                </a:solidFill>
                <a:latin typeface="Arial Black" panose="020B0A04020102020204" pitchFamily="34" charset="0"/>
              </a:rPr>
              <a:t>Requirement</a:t>
            </a:r>
            <a:r>
              <a:rPr lang="en-GB" sz="4400" dirty="0" smtClean="0">
                <a:solidFill>
                  <a:srgbClr val="00B050"/>
                </a:solidFill>
                <a:latin typeface="Arial Black" panose="020B0A04020102020204" pitchFamily="34" charset="0"/>
              </a:rPr>
              <a:t> </a:t>
            </a:r>
            <a:r>
              <a:rPr lang="en-GB" sz="2800" dirty="0" smtClean="0">
                <a:solidFill>
                  <a:srgbClr val="00B050"/>
                </a:solidFill>
                <a:latin typeface="Arial Black" panose="020B0A04020102020204" pitchFamily="34" charset="0"/>
              </a:rPr>
              <a:t>Analysis</a:t>
            </a:r>
            <a:endParaRPr lang="en-US" sz="2800" dirty="0">
              <a:solidFill>
                <a:srgbClr val="00B050"/>
              </a:solidFill>
              <a:latin typeface="Arial Black" panose="020B0A04020102020204" pitchFamily="34" charset="0"/>
            </a:endParaRPr>
          </a:p>
        </p:txBody>
      </p:sp>
      <p:sp>
        <p:nvSpPr>
          <p:cNvPr id="7" name="TextBox 6"/>
          <p:cNvSpPr txBox="1"/>
          <p:nvPr/>
        </p:nvSpPr>
        <p:spPr>
          <a:xfrm>
            <a:off x="85185" y="1072586"/>
            <a:ext cx="11772900" cy="4093428"/>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smtClean="0"/>
              <a:t>The </a:t>
            </a:r>
            <a:r>
              <a:rPr lang="en-US" sz="2000" b="1" dirty="0"/>
              <a:t>system will enable the admin to add songs and songs details with </a:t>
            </a:r>
            <a:r>
              <a:rPr lang="en-US" sz="2000" b="1" dirty="0" smtClean="0"/>
              <a:t>category.</a:t>
            </a:r>
          </a:p>
          <a:p>
            <a:pPr marL="342900" indent="-342900">
              <a:buFont typeface="Wingdings" panose="05000000000000000000" pitchFamily="2" charset="2"/>
              <a:buChar char="v"/>
            </a:pPr>
            <a:r>
              <a:rPr lang="en-US" sz="2000" b="1" dirty="0"/>
              <a:t>The system will enable admin to see the </a:t>
            </a:r>
            <a:r>
              <a:rPr lang="en-US" sz="2000" b="1" dirty="0" smtClean="0"/>
              <a:t>user details( such as remaining days of subscription, email, </a:t>
            </a:r>
            <a:r>
              <a:rPr lang="en-US" sz="2000" b="1" dirty="0" err="1" smtClean="0"/>
              <a:t>profile_pic</a:t>
            </a:r>
            <a:r>
              <a:rPr lang="en-US" sz="2000" b="1" dirty="0" smtClean="0"/>
              <a:t> etc. ) and </a:t>
            </a:r>
            <a:r>
              <a:rPr lang="en-US" sz="2000" b="1" dirty="0"/>
              <a:t>admin can also BAN user.</a:t>
            </a:r>
          </a:p>
          <a:p>
            <a:pPr marL="342900" indent="-342900">
              <a:buFont typeface="Wingdings" panose="05000000000000000000" pitchFamily="2" charset="2"/>
              <a:buChar char="v"/>
            </a:pPr>
            <a:r>
              <a:rPr lang="en-US" sz="2000" b="1" dirty="0"/>
              <a:t>Keeping records of registration of customers</a:t>
            </a:r>
            <a:r>
              <a:rPr lang="en-US" sz="2000" b="1" dirty="0" smtClean="0"/>
              <a:t>.</a:t>
            </a:r>
            <a:endParaRPr lang="en-US" sz="2000" b="1" dirty="0"/>
          </a:p>
          <a:p>
            <a:pPr marL="342900" indent="-342900">
              <a:buFont typeface="Wingdings" panose="05000000000000000000" pitchFamily="2" charset="2"/>
              <a:buChar char="v"/>
            </a:pPr>
            <a:r>
              <a:rPr lang="en-US" sz="2000" b="1" dirty="0" smtClean="0"/>
              <a:t>The </a:t>
            </a:r>
            <a:r>
              <a:rPr lang="en-US" sz="2000" b="1" dirty="0"/>
              <a:t>system will enable the User to take photo and upload and get the list of songs that matches the mood</a:t>
            </a:r>
            <a:r>
              <a:rPr lang="en-US" sz="2000" b="1" dirty="0" smtClean="0"/>
              <a:t>.</a:t>
            </a:r>
          </a:p>
          <a:p>
            <a:pPr marL="342900" indent="-342900">
              <a:buFont typeface="Wingdings" panose="05000000000000000000" pitchFamily="2" charset="2"/>
              <a:buChar char="v"/>
            </a:pPr>
            <a:r>
              <a:rPr lang="en-US" sz="2000" b="1" dirty="0"/>
              <a:t>The system will display the List of songs and its </a:t>
            </a:r>
            <a:r>
              <a:rPr lang="en-US" sz="2000" b="1" dirty="0" smtClean="0"/>
              <a:t>reviews and can add reviews.</a:t>
            </a:r>
            <a:endParaRPr lang="en-US" sz="2000" b="1" dirty="0"/>
          </a:p>
          <a:p>
            <a:pPr marL="342900" indent="-342900">
              <a:buFont typeface="Wingdings" panose="05000000000000000000" pitchFamily="2" charset="2"/>
              <a:buChar char="v"/>
            </a:pPr>
            <a:r>
              <a:rPr lang="en-US" sz="2000" b="1" dirty="0" smtClean="0"/>
              <a:t>The </a:t>
            </a:r>
            <a:r>
              <a:rPr lang="en-US" sz="2000" b="1" dirty="0"/>
              <a:t>system will provide customer to add profile and change password via email confirmation and many more.</a:t>
            </a:r>
          </a:p>
          <a:p>
            <a:pPr marL="342900" indent="-342900">
              <a:buFont typeface="Wingdings" panose="05000000000000000000" pitchFamily="2" charset="2"/>
              <a:buChar char="v"/>
            </a:pPr>
            <a:r>
              <a:rPr lang="en-US" sz="2000" b="1" dirty="0"/>
              <a:t>The System will generate a report base of top emotions relevant songs validating reviews</a:t>
            </a:r>
            <a:r>
              <a:rPr lang="en-US" sz="2000" b="1" dirty="0" smtClean="0"/>
              <a:t>.</a:t>
            </a:r>
          </a:p>
          <a:p>
            <a:pPr marL="342900" indent="-342900">
              <a:buFont typeface="Wingdings" panose="05000000000000000000" pitchFamily="2" charset="2"/>
              <a:buChar char="v"/>
            </a:pPr>
            <a:r>
              <a:rPr lang="en-US" sz="2000" b="1" dirty="0"/>
              <a:t>The System will give a trail version for week (for testing purposes now it’s for 8 second).</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p:txBody>
      </p:sp>
      <p:sp>
        <p:nvSpPr>
          <p:cNvPr id="8" name="TextBox 7"/>
          <p:cNvSpPr txBox="1"/>
          <p:nvPr/>
        </p:nvSpPr>
        <p:spPr>
          <a:xfrm>
            <a:off x="85185" y="672476"/>
            <a:ext cx="6591300" cy="400110"/>
          </a:xfrm>
          <a:prstGeom prst="rect">
            <a:avLst/>
          </a:prstGeom>
          <a:noFill/>
        </p:spPr>
        <p:txBody>
          <a:bodyPr wrap="square" rtlCol="0">
            <a:spAutoFit/>
          </a:bodyPr>
          <a:lstStyle/>
          <a:p>
            <a:r>
              <a:rPr lang="en-GB" sz="2000" b="1" dirty="0" smtClean="0">
                <a:solidFill>
                  <a:srgbClr val="FF0000"/>
                </a:solidFill>
              </a:rPr>
              <a:t>Functional Requirements :</a:t>
            </a:r>
            <a:endParaRPr lang="en-US" sz="2000" b="1" dirty="0">
              <a:solidFill>
                <a:srgbClr val="FF0000"/>
              </a:solidFill>
            </a:endParaRPr>
          </a:p>
        </p:txBody>
      </p:sp>
      <p:sp>
        <p:nvSpPr>
          <p:cNvPr id="9" name="TextBox 8"/>
          <p:cNvSpPr txBox="1"/>
          <p:nvPr/>
        </p:nvSpPr>
        <p:spPr>
          <a:xfrm>
            <a:off x="85185" y="4442740"/>
            <a:ext cx="11772900" cy="1938992"/>
          </a:xfrm>
          <a:prstGeom prst="rect">
            <a:avLst/>
          </a:prstGeom>
          <a:noFill/>
        </p:spPr>
        <p:txBody>
          <a:bodyPr wrap="square" rtlCol="0">
            <a:spAutoFit/>
          </a:bodyPr>
          <a:lstStyle/>
          <a:p>
            <a:pPr marL="457200" indent="-457200">
              <a:buFont typeface="Wingdings" panose="05000000000000000000" pitchFamily="2" charset="2"/>
              <a:buChar char="v"/>
            </a:pPr>
            <a:r>
              <a:rPr lang="en-GB" sz="2000" b="1" dirty="0" smtClean="0"/>
              <a:t>Availability</a:t>
            </a:r>
            <a:r>
              <a:rPr lang="en-GB" sz="2000" b="1" dirty="0"/>
              <a:t>: It will be available online whenever the client needed.</a:t>
            </a:r>
            <a:endParaRPr lang="en-GB" sz="2000" b="1" dirty="0" smtClean="0"/>
          </a:p>
          <a:p>
            <a:pPr marL="457200" indent="-457200">
              <a:buFont typeface="Wingdings" panose="05000000000000000000" pitchFamily="2" charset="2"/>
              <a:buChar char="v"/>
            </a:pPr>
            <a:r>
              <a:rPr lang="en-GB" sz="2000" b="1" dirty="0" smtClean="0"/>
              <a:t>Performance: It will be fast with good response if the face is cleared. </a:t>
            </a:r>
          </a:p>
          <a:p>
            <a:pPr marL="457200" indent="-457200">
              <a:buFont typeface="Wingdings" panose="05000000000000000000" pitchFamily="2" charset="2"/>
              <a:buChar char="v"/>
            </a:pPr>
            <a:r>
              <a:rPr lang="en-GB" sz="2000" b="1" dirty="0" smtClean="0"/>
              <a:t>Security</a:t>
            </a:r>
            <a:r>
              <a:rPr lang="en-GB" sz="2000" b="1" dirty="0"/>
              <a:t>: </a:t>
            </a:r>
            <a:r>
              <a:rPr lang="en-GB" sz="2000" b="1" dirty="0" smtClean="0"/>
              <a:t>webcam photo will not be publicly available. Furthermore, to get rid of common vulnerability like </a:t>
            </a:r>
            <a:r>
              <a:rPr lang="en-GB" sz="2000" b="1" dirty="0" err="1" smtClean="0"/>
              <a:t>xss</a:t>
            </a:r>
            <a:r>
              <a:rPr lang="en-GB" sz="2000" b="1" dirty="0" smtClean="0"/>
              <a:t> and cookie hijacking there is </a:t>
            </a:r>
            <a:r>
              <a:rPr lang="en-GB" sz="2000" b="1" dirty="0" err="1" smtClean="0"/>
              <a:t>httpOnly</a:t>
            </a:r>
            <a:r>
              <a:rPr lang="en-GB" sz="2000" b="1" dirty="0" smtClean="0"/>
              <a:t> Cookie which makes difficult to hijack or get authorized token.</a:t>
            </a:r>
          </a:p>
          <a:p>
            <a:pPr marL="457200" indent="-457200">
              <a:buFont typeface="Wingdings" panose="05000000000000000000" pitchFamily="2" charset="2"/>
              <a:buChar char="v"/>
            </a:pPr>
            <a:r>
              <a:rPr lang="en-GB" sz="2000" b="1" dirty="0" smtClean="0"/>
              <a:t>Usability: Good GUI easy to use.</a:t>
            </a:r>
          </a:p>
        </p:txBody>
      </p:sp>
      <p:sp>
        <p:nvSpPr>
          <p:cNvPr id="10" name="TextBox 9"/>
          <p:cNvSpPr txBox="1"/>
          <p:nvPr/>
        </p:nvSpPr>
        <p:spPr>
          <a:xfrm>
            <a:off x="72306" y="4094380"/>
            <a:ext cx="5361831" cy="400110"/>
          </a:xfrm>
          <a:prstGeom prst="rect">
            <a:avLst/>
          </a:prstGeom>
          <a:noFill/>
        </p:spPr>
        <p:txBody>
          <a:bodyPr wrap="square" rtlCol="0">
            <a:spAutoFit/>
          </a:bodyPr>
          <a:lstStyle/>
          <a:p>
            <a:r>
              <a:rPr lang="en-GB" sz="2000" b="1" dirty="0" smtClean="0">
                <a:solidFill>
                  <a:srgbClr val="FF0000"/>
                </a:solidFill>
              </a:rPr>
              <a:t>Non-Functional Requirements :</a:t>
            </a:r>
            <a:endParaRPr lang="en-US" sz="2000" b="1" dirty="0">
              <a:solidFill>
                <a:srgbClr val="FF0000"/>
              </a:solidFill>
            </a:endParaRPr>
          </a:p>
        </p:txBody>
      </p:sp>
      <p:sp>
        <p:nvSpPr>
          <p:cNvPr id="11"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37734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7</a:t>
            </a:fld>
            <a:r>
              <a:rPr lang="en-US" dirty="0"/>
              <a:t>/19</a:t>
            </a:r>
          </a:p>
        </p:txBody>
      </p:sp>
      <p:sp>
        <p:nvSpPr>
          <p:cNvPr id="6" name="TextBox 5"/>
          <p:cNvSpPr txBox="1"/>
          <p:nvPr/>
        </p:nvSpPr>
        <p:spPr>
          <a:xfrm>
            <a:off x="1054250" y="1248219"/>
            <a:ext cx="10771542" cy="1015663"/>
          </a:xfrm>
          <a:prstGeom prst="rect">
            <a:avLst/>
          </a:prstGeom>
          <a:noFill/>
        </p:spPr>
        <p:txBody>
          <a:bodyPr wrap="square" rtlCol="0">
            <a:spAutoFit/>
          </a:bodyPr>
          <a:lstStyle/>
          <a:p>
            <a:r>
              <a:rPr lang="en-GB" sz="2000" dirty="0"/>
              <a:t>In order to design this system</a:t>
            </a:r>
            <a:r>
              <a:rPr lang="en-GB" sz="2000" dirty="0" smtClean="0"/>
              <a:t>, </a:t>
            </a:r>
            <a:r>
              <a:rPr lang="en-GB" sz="2000" dirty="0"/>
              <a:t>it doesn’t require additional hardware, software and the technical expertise. In short, </a:t>
            </a:r>
            <a:r>
              <a:rPr lang="en-GB" sz="2000" dirty="0" smtClean="0"/>
              <a:t>it doesn’t </a:t>
            </a:r>
            <a:r>
              <a:rPr lang="en-GB" sz="2000" dirty="0"/>
              <a:t>require any additional hardware and software it uses off-self and existing </a:t>
            </a:r>
            <a:r>
              <a:rPr lang="en-GB" sz="2000" dirty="0" smtClean="0"/>
              <a:t>technologies, hardware </a:t>
            </a:r>
            <a:r>
              <a:rPr lang="en-GB" sz="2000" dirty="0"/>
              <a:t>and </a:t>
            </a:r>
            <a:r>
              <a:rPr lang="en-GB" sz="2000" dirty="0" smtClean="0"/>
              <a:t>software.</a:t>
            </a:r>
            <a:endParaRPr lang="en-US" sz="2000" dirty="0"/>
          </a:p>
        </p:txBody>
      </p:sp>
      <p:sp>
        <p:nvSpPr>
          <p:cNvPr id="7" name="TextBox 6"/>
          <p:cNvSpPr txBox="1"/>
          <p:nvPr/>
        </p:nvSpPr>
        <p:spPr>
          <a:xfrm>
            <a:off x="304801" y="886031"/>
            <a:ext cx="4063999" cy="400110"/>
          </a:xfrm>
          <a:prstGeom prst="rect">
            <a:avLst/>
          </a:prstGeom>
          <a:noFill/>
        </p:spPr>
        <p:txBody>
          <a:bodyPr wrap="square" rtlCol="0">
            <a:spAutoFit/>
          </a:bodyPr>
          <a:lstStyle/>
          <a:p>
            <a:r>
              <a:rPr lang="en-US" sz="2000" b="1" dirty="0"/>
              <a:t>Technical Feasibility:</a:t>
            </a:r>
          </a:p>
        </p:txBody>
      </p:sp>
      <p:sp>
        <p:nvSpPr>
          <p:cNvPr id="8" name="TextBox 7"/>
          <p:cNvSpPr txBox="1"/>
          <p:nvPr/>
        </p:nvSpPr>
        <p:spPr>
          <a:xfrm>
            <a:off x="3441702" y="92731"/>
            <a:ext cx="4648050" cy="584775"/>
          </a:xfrm>
          <a:prstGeom prst="rect">
            <a:avLst/>
          </a:prstGeom>
          <a:noFill/>
        </p:spPr>
        <p:txBody>
          <a:bodyPr wrap="square" rtlCol="0">
            <a:spAutoFit/>
          </a:bodyPr>
          <a:lstStyle/>
          <a:p>
            <a:pPr algn="ctr"/>
            <a:r>
              <a:rPr lang="en-GB" sz="3200" dirty="0" smtClean="0">
                <a:solidFill>
                  <a:srgbClr val="00B050"/>
                </a:solidFill>
                <a:latin typeface="Arial Black" panose="020B0A04020102020204" pitchFamily="34" charset="0"/>
              </a:rPr>
              <a:t>Feasibility Study</a:t>
            </a:r>
            <a:endParaRPr lang="en-US" sz="3200" dirty="0">
              <a:solidFill>
                <a:srgbClr val="00B050"/>
              </a:solidFill>
              <a:latin typeface="Arial Black" panose="020B0A04020102020204" pitchFamily="34" charset="0"/>
            </a:endParaRPr>
          </a:p>
        </p:txBody>
      </p:sp>
      <p:sp>
        <p:nvSpPr>
          <p:cNvPr id="9" name="TextBox 8"/>
          <p:cNvSpPr txBox="1"/>
          <p:nvPr/>
        </p:nvSpPr>
        <p:spPr>
          <a:xfrm>
            <a:off x="1054250" y="2643485"/>
            <a:ext cx="10771542" cy="1015663"/>
          </a:xfrm>
          <a:prstGeom prst="rect">
            <a:avLst/>
          </a:prstGeom>
          <a:noFill/>
        </p:spPr>
        <p:txBody>
          <a:bodyPr wrap="square" rtlCol="0">
            <a:spAutoFit/>
          </a:bodyPr>
          <a:lstStyle/>
          <a:p>
            <a:r>
              <a:rPr lang="en-GB" sz="2000" dirty="0"/>
              <a:t>Development of this application is highly economically feasible because this system doesn’t require any extra software </a:t>
            </a:r>
            <a:r>
              <a:rPr lang="en-GB" sz="2000" dirty="0" smtClean="0"/>
              <a:t>and hardware </a:t>
            </a:r>
            <a:r>
              <a:rPr lang="en-GB" sz="2000" dirty="0"/>
              <a:t>i.e. it uses open-source technologies. So, there is no recurring cost than just the internet </a:t>
            </a:r>
            <a:r>
              <a:rPr lang="en-GB" sz="2000" dirty="0" smtClean="0"/>
              <a:t>connection and just making </a:t>
            </a:r>
            <a:r>
              <a:rPr lang="en-GB" sz="2000" dirty="0"/>
              <a:t>an environment for the development.</a:t>
            </a:r>
            <a:endParaRPr lang="en-US" sz="2000" dirty="0"/>
          </a:p>
        </p:txBody>
      </p:sp>
      <p:sp>
        <p:nvSpPr>
          <p:cNvPr id="10" name="TextBox 9"/>
          <p:cNvSpPr txBox="1"/>
          <p:nvPr/>
        </p:nvSpPr>
        <p:spPr>
          <a:xfrm>
            <a:off x="304801" y="2263882"/>
            <a:ext cx="4063999" cy="400110"/>
          </a:xfrm>
          <a:prstGeom prst="rect">
            <a:avLst/>
          </a:prstGeom>
          <a:noFill/>
        </p:spPr>
        <p:txBody>
          <a:bodyPr wrap="square" rtlCol="0">
            <a:spAutoFit/>
          </a:bodyPr>
          <a:lstStyle/>
          <a:p>
            <a:r>
              <a:rPr lang="en-US" sz="2000" b="1" dirty="0"/>
              <a:t>Economical feasibility:</a:t>
            </a:r>
          </a:p>
        </p:txBody>
      </p:sp>
      <p:sp>
        <p:nvSpPr>
          <p:cNvPr id="11" name="TextBox 10"/>
          <p:cNvSpPr txBox="1"/>
          <p:nvPr/>
        </p:nvSpPr>
        <p:spPr>
          <a:xfrm>
            <a:off x="1001657" y="4295848"/>
            <a:ext cx="10824135" cy="707886"/>
          </a:xfrm>
          <a:prstGeom prst="rect">
            <a:avLst/>
          </a:prstGeom>
          <a:noFill/>
        </p:spPr>
        <p:txBody>
          <a:bodyPr wrap="square" rtlCol="0">
            <a:spAutoFit/>
          </a:bodyPr>
          <a:lstStyle/>
          <a:p>
            <a:r>
              <a:rPr lang="en-GB" sz="2000" dirty="0"/>
              <a:t>This system uses simple technologies to design. So, it is user friendly and easy to use. The system is operational </a:t>
            </a:r>
            <a:r>
              <a:rPr lang="en-GB" sz="2000" dirty="0" smtClean="0"/>
              <a:t>feasible since </a:t>
            </a:r>
            <a:r>
              <a:rPr lang="en-GB" sz="2000" dirty="0"/>
              <a:t>the user are familiar with the technologies.</a:t>
            </a:r>
            <a:endParaRPr lang="en-US" sz="2000" dirty="0"/>
          </a:p>
        </p:txBody>
      </p:sp>
      <p:sp>
        <p:nvSpPr>
          <p:cNvPr id="12" name="TextBox 11"/>
          <p:cNvSpPr txBox="1"/>
          <p:nvPr/>
        </p:nvSpPr>
        <p:spPr>
          <a:xfrm>
            <a:off x="304801" y="3838696"/>
            <a:ext cx="4063999" cy="400110"/>
          </a:xfrm>
          <a:prstGeom prst="rect">
            <a:avLst/>
          </a:prstGeom>
          <a:noFill/>
        </p:spPr>
        <p:txBody>
          <a:bodyPr wrap="square" rtlCol="0">
            <a:spAutoFit/>
          </a:bodyPr>
          <a:lstStyle/>
          <a:p>
            <a:r>
              <a:rPr lang="en-US" sz="2000" b="1" dirty="0"/>
              <a:t>Operational feasibility:</a:t>
            </a:r>
          </a:p>
        </p:txBody>
      </p:sp>
      <p:sp>
        <p:nvSpPr>
          <p:cNvPr id="13"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12153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8</a:t>
            </a:fld>
            <a:r>
              <a:rPr lang="en-US" dirty="0"/>
              <a:t>/19</a:t>
            </a:r>
          </a:p>
        </p:txBody>
      </p:sp>
      <p:sp>
        <p:nvSpPr>
          <p:cNvPr id="6" name="TextBox 5"/>
          <p:cNvSpPr txBox="1"/>
          <p:nvPr/>
        </p:nvSpPr>
        <p:spPr>
          <a:xfrm>
            <a:off x="448176" y="930549"/>
            <a:ext cx="6552462" cy="5324535"/>
          </a:xfrm>
          <a:prstGeom prst="rect">
            <a:avLst/>
          </a:prstGeom>
          <a:noFill/>
        </p:spPr>
        <p:txBody>
          <a:bodyPr wrap="square" rtlCol="0">
            <a:spAutoFit/>
          </a:bodyPr>
          <a:lstStyle/>
          <a:p>
            <a:r>
              <a:rPr lang="en-US" sz="2000" b="1" dirty="0" smtClean="0">
                <a:solidFill>
                  <a:schemeClr val="accent1"/>
                </a:solidFill>
                <a:latin typeface="Times New Roman" panose="02020603050405020304" pitchFamily="18" charset="0"/>
                <a:cs typeface="Times New Roman" panose="02020603050405020304" pitchFamily="18" charset="0"/>
              </a:rPr>
              <a:t>Hardware </a:t>
            </a:r>
            <a:r>
              <a:rPr lang="en-US" sz="2000" b="1" dirty="0">
                <a:solidFill>
                  <a:schemeClr val="accent1"/>
                </a:solidFill>
                <a:latin typeface="Times New Roman" panose="02020603050405020304" pitchFamily="18" charset="0"/>
                <a:cs typeface="Times New Roman" panose="02020603050405020304" pitchFamily="18" charset="0"/>
              </a:rPr>
              <a:t>Requirement </a:t>
            </a:r>
          </a:p>
          <a:p>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hardware requirement are:</a:t>
            </a:r>
          </a:p>
          <a:p>
            <a:pPr marL="342900" indent="-342900">
              <a:buFont typeface="Arial" panose="020B0604020202020204" pitchFamily="34" charset="0"/>
              <a:buChar char="•"/>
            </a:pPr>
            <a:r>
              <a:rPr lang="en-US" sz="2000" dirty="0"/>
              <a:t>Processor: Intel dual core or above </a:t>
            </a:r>
          </a:p>
          <a:p>
            <a:pPr marL="342900" indent="-342900">
              <a:buFont typeface="Arial" panose="020B0604020202020204" pitchFamily="34" charset="0"/>
              <a:buChar char="•"/>
            </a:pPr>
            <a:r>
              <a:rPr lang="en-US" sz="2000" dirty="0"/>
              <a:t>Hardware : Webcam , Speaker</a:t>
            </a:r>
          </a:p>
          <a:p>
            <a:pPr marL="342900" indent="-342900">
              <a:buFont typeface="Arial" panose="020B0604020202020204" pitchFamily="34" charset="0"/>
              <a:buChar char="•"/>
            </a:pPr>
            <a:r>
              <a:rPr lang="en-US" sz="2000" dirty="0"/>
              <a:t>Processor Speed: 1.0GHZ or above </a:t>
            </a:r>
          </a:p>
          <a:p>
            <a:pPr marL="342900" indent="-342900">
              <a:buFont typeface="Arial" panose="020B0604020202020204" pitchFamily="34" charset="0"/>
              <a:buChar char="•"/>
            </a:pPr>
            <a:r>
              <a:rPr lang="en-US" sz="2000" dirty="0"/>
              <a:t>RAM: 4 GB RAM or above </a:t>
            </a:r>
          </a:p>
          <a:p>
            <a:pPr marL="342900" indent="-342900">
              <a:buFont typeface="Arial" panose="020B0604020202020204" pitchFamily="34" charset="0"/>
              <a:buChar char="•"/>
            </a:pPr>
            <a:r>
              <a:rPr lang="en-US" sz="2000" dirty="0"/>
              <a:t>Hard Disk: 50 GB hard disk or above</a:t>
            </a:r>
          </a:p>
          <a:p>
            <a:pPr marL="285750" indent="-285750">
              <a:buFont typeface="Wingdings" panose="05000000000000000000" pitchFamily="2" charset="2"/>
              <a:buChar char="§"/>
            </a:pPr>
            <a:endParaRPr lang="en-US" sz="2000" b="1" dirty="0">
              <a:solidFill>
                <a:schemeClr val="accent1"/>
              </a:solidFill>
              <a:latin typeface="Times New Roman" panose="02020603050405020304" pitchFamily="18" charset="0"/>
              <a:cs typeface="Times New Roman" panose="02020603050405020304" pitchFamily="18" charset="0"/>
            </a:endParaRPr>
          </a:p>
          <a:p>
            <a:r>
              <a:rPr lang="en-US" sz="2000" b="1" dirty="0">
                <a:solidFill>
                  <a:schemeClr val="accent1"/>
                </a:solidFill>
                <a:latin typeface="Times New Roman" panose="02020603050405020304" pitchFamily="18" charset="0"/>
                <a:cs typeface="Times New Roman" panose="02020603050405020304" pitchFamily="18" charset="0"/>
              </a:rPr>
              <a:t>  Software Requirement</a:t>
            </a:r>
          </a:p>
          <a:p>
            <a:r>
              <a:rPr lang="en-US" sz="2000" dirty="0">
                <a:latin typeface="Times New Roman" panose="02020603050405020304" pitchFamily="18" charset="0"/>
                <a:cs typeface="Times New Roman" panose="02020603050405020304" pitchFamily="18" charset="0"/>
              </a:rPr>
              <a:t>                        The hardware requirement are:</a:t>
            </a:r>
          </a:p>
          <a:p>
            <a:pPr marL="342900" indent="-342900">
              <a:buFont typeface="Arial" panose="020B0604020202020204" pitchFamily="34" charset="0"/>
              <a:buChar char="•"/>
            </a:pPr>
            <a:r>
              <a:rPr lang="en-US" sz="2000" dirty="0"/>
              <a:t>Operating system: Windows or Linux (with Python 3.10.2)</a:t>
            </a:r>
          </a:p>
          <a:p>
            <a:pPr marL="342900" indent="-342900">
              <a:buFont typeface="Arial" panose="020B0604020202020204" pitchFamily="34" charset="0"/>
              <a:buChar char="•"/>
            </a:pPr>
            <a:r>
              <a:rPr lang="en-US" sz="2000" dirty="0"/>
              <a:t>Server: WSGI  </a:t>
            </a:r>
          </a:p>
          <a:p>
            <a:pPr marL="342900" indent="-342900">
              <a:buFont typeface="Arial" panose="020B0604020202020204" pitchFamily="34" charset="0"/>
              <a:buChar char="•"/>
            </a:pPr>
            <a:r>
              <a:rPr lang="en-US" sz="2000" dirty="0"/>
              <a:t>Front-end: React</a:t>
            </a:r>
          </a:p>
          <a:p>
            <a:pPr marL="342900" indent="-342900">
              <a:buFont typeface="Arial" panose="020B0604020202020204" pitchFamily="34" charset="0"/>
              <a:buChar char="•"/>
            </a:pPr>
            <a:r>
              <a:rPr lang="en-US" sz="2000" dirty="0"/>
              <a:t>Back-end: Django (Server side code</a:t>
            </a:r>
            <a:r>
              <a:rPr lang="en-US" sz="2000" dirty="0" smtClean="0"/>
              <a:t>) with python ( 3.10.2 or above) </a:t>
            </a:r>
            <a:r>
              <a:rPr lang="en-US" sz="2000" dirty="0"/>
              <a:t>and My SQLite (Database</a:t>
            </a:r>
            <a:r>
              <a:rPr lang="en-US" sz="2000" dirty="0" smtClean="0"/>
              <a:t>)</a:t>
            </a:r>
          </a:p>
          <a:p>
            <a:pPr marL="342900" indent="-342900">
              <a:buFont typeface="Arial" panose="020B0604020202020204" pitchFamily="34" charset="0"/>
              <a:buChar char="•"/>
            </a:pPr>
            <a:r>
              <a:rPr lang="en-US" sz="2000" dirty="0" err="1" smtClean="0"/>
              <a:t>DeepFace</a:t>
            </a:r>
            <a:r>
              <a:rPr lang="en-US" sz="2000" dirty="0" smtClean="0"/>
              <a:t> ( for emotion detection ) and </a:t>
            </a:r>
            <a:r>
              <a:rPr lang="en-US" sz="2000" dirty="0" err="1" smtClean="0"/>
              <a:t>TextBlob</a:t>
            </a:r>
            <a:r>
              <a:rPr lang="en-US" sz="2000" dirty="0" smtClean="0"/>
              <a:t> ( for text sentiment analysis ) </a:t>
            </a:r>
            <a:r>
              <a:rPr lang="en-US" sz="2000" smtClean="0"/>
              <a:t>library integrated </a:t>
            </a:r>
            <a:r>
              <a:rPr lang="en-US" sz="2000" dirty="0" smtClean="0"/>
              <a:t>in python.</a:t>
            </a:r>
            <a:endParaRPr lang="en-US" sz="2000" dirty="0"/>
          </a:p>
        </p:txBody>
      </p:sp>
      <p:sp>
        <p:nvSpPr>
          <p:cNvPr id="7" name="TextBox 6"/>
          <p:cNvSpPr txBox="1"/>
          <p:nvPr/>
        </p:nvSpPr>
        <p:spPr>
          <a:xfrm>
            <a:off x="378979" y="382892"/>
            <a:ext cx="4639339" cy="400110"/>
          </a:xfrm>
          <a:prstGeom prst="rect">
            <a:avLst/>
          </a:prstGeom>
          <a:noFill/>
        </p:spPr>
        <p:txBody>
          <a:bodyPr wrap="square" rtlCol="0">
            <a:spAutoFit/>
          </a:bodyPr>
          <a:lstStyle/>
          <a:p>
            <a:r>
              <a:rPr lang="en-US" sz="2000" b="1" dirty="0" smtClean="0"/>
              <a:t>System Requirements Study</a:t>
            </a:r>
            <a:endParaRPr lang="en-US" sz="2000" b="1" dirty="0"/>
          </a:p>
        </p:txBody>
      </p:sp>
      <p:sp>
        <p:nvSpPr>
          <p:cNvPr id="2" name="Rectangle 1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3" name="Canvas 56"/>
          <p:cNvGrpSpPr/>
          <p:nvPr/>
        </p:nvGrpSpPr>
        <p:grpSpPr>
          <a:xfrm>
            <a:off x="5282670" y="914400"/>
            <a:ext cx="6676876" cy="4787205"/>
            <a:chOff x="31899" y="60385"/>
            <a:chExt cx="6676876" cy="4787205"/>
          </a:xfrm>
        </p:grpSpPr>
        <p:sp>
          <p:nvSpPr>
            <p:cNvPr id="14" name="Rectangle 13"/>
            <p:cNvSpPr/>
            <p:nvPr/>
          </p:nvSpPr>
          <p:spPr>
            <a:xfrm>
              <a:off x="1143000" y="1264920"/>
              <a:ext cx="5565775" cy="3582670"/>
            </a:xfrm>
            <a:prstGeom prst="rect">
              <a:avLst/>
            </a:prstGeom>
          </p:spPr>
        </p:sp>
        <p:sp>
          <p:nvSpPr>
            <p:cNvPr id="15" name="Rectangle 14"/>
            <p:cNvSpPr/>
            <p:nvPr/>
          </p:nvSpPr>
          <p:spPr>
            <a:xfrm>
              <a:off x="31899" y="60385"/>
              <a:ext cx="1701210" cy="347644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 name="Straight Arrow Connector 15"/>
            <p:cNvCxnSpPr>
              <a:stCxn id="15" idx="3"/>
            </p:cNvCxnSpPr>
            <p:nvPr/>
          </p:nvCxnSpPr>
          <p:spPr>
            <a:xfrm>
              <a:off x="1733109" y="1798608"/>
              <a:ext cx="860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52491" y="1788938"/>
              <a:ext cx="367377" cy="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lus 17"/>
            <p:cNvSpPr/>
            <p:nvPr/>
          </p:nvSpPr>
          <p:spPr>
            <a:xfrm>
              <a:off x="626519" y="844234"/>
              <a:ext cx="244578" cy="207536"/>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663" y="1073728"/>
              <a:ext cx="670097" cy="670097"/>
            </a:xfrm>
            <a:prstGeom prst="rect">
              <a:avLst/>
            </a:prstGeom>
          </p:spPr>
        </p:pic>
        <p:sp>
          <p:nvSpPr>
            <p:cNvPr id="20" name="Plus 19"/>
            <p:cNvSpPr/>
            <p:nvPr/>
          </p:nvSpPr>
          <p:spPr>
            <a:xfrm>
              <a:off x="609267" y="1677838"/>
              <a:ext cx="244578" cy="207536"/>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390" y="1896855"/>
              <a:ext cx="733839" cy="616310"/>
            </a:xfrm>
            <a:prstGeom prst="rect">
              <a:avLst/>
            </a:prstGeom>
          </p:spPr>
        </p:pic>
        <p:pic>
          <p:nvPicPr>
            <p:cNvPr id="22" name="Picture 21" descr="C:\Users\kcros\Downloads\download.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385" y="188627"/>
              <a:ext cx="1062203" cy="630882"/>
            </a:xfrm>
            <a:prstGeom prst="rect">
              <a:avLst/>
            </a:prstGeom>
            <a:noFill/>
            <a:ln>
              <a:noFill/>
            </a:ln>
          </p:spPr>
        </p:pic>
        <p:pic>
          <p:nvPicPr>
            <p:cNvPr id="23" name="Picture 22" descr="C:\Users\kcros\Downloads\download.png"/>
            <p:cNvPicPr/>
            <p:nvPr/>
          </p:nvPicPr>
          <p:blipFill>
            <a:blip r:embed="rId5">
              <a:extLst>
                <a:ext uri="{28A0092B-C50C-407E-A947-70E740481C1C}">
                  <a14:useLocalDpi xmlns:a14="http://schemas.microsoft.com/office/drawing/2010/main" val="0"/>
                </a:ext>
              </a:extLst>
            </a:blip>
            <a:srcRect/>
            <a:stretch>
              <a:fillRect/>
            </a:stretch>
          </p:blipFill>
          <p:spPr bwMode="auto">
            <a:xfrm>
              <a:off x="2562726" y="1395858"/>
              <a:ext cx="1295117" cy="786159"/>
            </a:xfrm>
            <a:prstGeom prst="rect">
              <a:avLst/>
            </a:prstGeom>
            <a:noFill/>
            <a:ln>
              <a:noFill/>
            </a:ln>
          </p:spPr>
        </p:pic>
        <p:pic>
          <p:nvPicPr>
            <p:cNvPr id="26" name="Picture 25"/>
            <p:cNvPicPr>
              <a:picLocks noChangeAspect="1"/>
            </p:cNvPicPr>
            <p:nvPr/>
          </p:nvPicPr>
          <p:blipFill>
            <a:blip r:embed="rId6"/>
            <a:stretch>
              <a:fillRect/>
            </a:stretch>
          </p:blipFill>
          <p:spPr>
            <a:xfrm>
              <a:off x="205879" y="2760161"/>
              <a:ext cx="1062205" cy="710365"/>
            </a:xfrm>
            <a:prstGeom prst="rect">
              <a:avLst/>
            </a:prstGeom>
          </p:spPr>
        </p:pic>
        <p:sp>
          <p:nvSpPr>
            <p:cNvPr id="27" name="Plus 26"/>
            <p:cNvSpPr/>
            <p:nvPr/>
          </p:nvSpPr>
          <p:spPr>
            <a:xfrm>
              <a:off x="600641" y="2540480"/>
              <a:ext cx="244578" cy="207536"/>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6" name="TextBox 45"/>
          <p:cNvSpPr txBox="1"/>
          <p:nvPr/>
        </p:nvSpPr>
        <p:spPr>
          <a:xfrm>
            <a:off x="5546872" y="4386289"/>
            <a:ext cx="1149992" cy="338554"/>
          </a:xfrm>
          <a:prstGeom prst="rect">
            <a:avLst/>
          </a:prstGeom>
          <a:noFill/>
        </p:spPr>
        <p:txBody>
          <a:bodyPr wrap="square" rtlCol="0">
            <a:spAutoFit/>
          </a:bodyPr>
          <a:lstStyle/>
          <a:p>
            <a:r>
              <a:rPr lang="en-US" sz="1600" b="1" dirty="0" smtClean="0"/>
              <a:t>Front-End</a:t>
            </a:r>
            <a:endParaRPr lang="en-US" sz="1600" b="1" dirty="0"/>
          </a:p>
        </p:txBody>
      </p:sp>
      <p:sp>
        <p:nvSpPr>
          <p:cNvPr id="47" name="TextBox 46"/>
          <p:cNvSpPr txBox="1"/>
          <p:nvPr/>
        </p:nvSpPr>
        <p:spPr>
          <a:xfrm>
            <a:off x="8143638" y="3169740"/>
            <a:ext cx="788473" cy="338554"/>
          </a:xfrm>
          <a:prstGeom prst="rect">
            <a:avLst/>
          </a:prstGeom>
          <a:noFill/>
        </p:spPr>
        <p:txBody>
          <a:bodyPr wrap="square" rtlCol="0">
            <a:spAutoFit/>
          </a:bodyPr>
          <a:lstStyle/>
          <a:p>
            <a:r>
              <a:rPr lang="en-US" sz="1600" b="1" dirty="0" smtClean="0"/>
              <a:t>Server</a:t>
            </a:r>
            <a:endParaRPr lang="en-US" sz="1600" b="1" dirty="0"/>
          </a:p>
        </p:txBody>
      </p:sp>
      <p:sp>
        <p:nvSpPr>
          <p:cNvPr id="48" name="TextBox 47"/>
          <p:cNvSpPr txBox="1"/>
          <p:nvPr/>
        </p:nvSpPr>
        <p:spPr>
          <a:xfrm>
            <a:off x="9611503" y="3141372"/>
            <a:ext cx="1149992" cy="338554"/>
          </a:xfrm>
          <a:prstGeom prst="rect">
            <a:avLst/>
          </a:prstGeom>
          <a:noFill/>
        </p:spPr>
        <p:txBody>
          <a:bodyPr wrap="square" rtlCol="0">
            <a:spAutoFit/>
          </a:bodyPr>
          <a:lstStyle/>
          <a:p>
            <a:r>
              <a:rPr lang="en-US" sz="1600" b="1" dirty="0" smtClean="0"/>
              <a:t>Back-End</a:t>
            </a:r>
            <a:endParaRPr lang="en-US" sz="1600" b="1" dirty="0"/>
          </a:p>
        </p:txBody>
      </p:sp>
      <p:pic>
        <p:nvPicPr>
          <p:cNvPr id="24" name="Picture 23"/>
          <p:cNvPicPr/>
          <p:nvPr/>
        </p:nvPicPr>
        <p:blipFill>
          <a:blip r:embed="rId7" cstate="print">
            <a:extLst>
              <a:ext uri="{28A0092B-C50C-407E-A947-70E740481C1C}">
                <a14:useLocalDpi xmlns:a14="http://schemas.microsoft.com/office/drawing/2010/main" val="0"/>
              </a:ext>
            </a:extLst>
          </a:blip>
          <a:stretch>
            <a:fillRect/>
          </a:stretch>
        </p:blipFill>
        <p:spPr>
          <a:xfrm>
            <a:off x="9378032" y="2262791"/>
            <a:ext cx="1335405" cy="879475"/>
          </a:xfrm>
          <a:prstGeom prst="rect">
            <a:avLst/>
          </a:prstGeom>
        </p:spPr>
      </p:pic>
      <p:sp>
        <p:nvSpPr>
          <p:cNvPr id="25"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357122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ADEF6B-EB27-4882-8FF9-2CB762596F22}" type="slidenum">
              <a:rPr lang="en-US" smtClean="0"/>
              <a:pPr/>
              <a:t>9</a:t>
            </a:fld>
            <a:r>
              <a:rPr lang="en-US" dirty="0"/>
              <a:t>/19</a:t>
            </a:r>
          </a:p>
        </p:txBody>
      </p:sp>
      <p:sp>
        <p:nvSpPr>
          <p:cNvPr id="6" name="Rectangle 5"/>
          <p:cNvSpPr/>
          <p:nvPr/>
        </p:nvSpPr>
        <p:spPr>
          <a:xfrm>
            <a:off x="203815" y="1640468"/>
            <a:ext cx="5054600"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Waterfall model is used . Requirement are very well-known, clear and fixed.</a:t>
            </a:r>
          </a:p>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Technology is understood.</a:t>
            </a:r>
          </a:p>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a:t>
            </a:r>
            <a:r>
              <a:rPr lang="en-US" dirty="0" smtClean="0">
                <a:latin typeface="Times New Roman" panose="02020603050405020304" pitchFamily="18" charset="0"/>
                <a:cs typeface="Times New Roman" panose="02020603050405020304" pitchFamily="18" charset="0"/>
              </a:rPr>
              <a:t>took 3-4 week to build.</a:t>
            </a:r>
            <a:endParaRPr lang="en-US"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Application is not complicated and big.</a:t>
            </a:r>
          </a:p>
        </p:txBody>
      </p:sp>
      <p:sp>
        <p:nvSpPr>
          <p:cNvPr id="7" name="TextBox 6"/>
          <p:cNvSpPr txBox="1"/>
          <p:nvPr/>
        </p:nvSpPr>
        <p:spPr>
          <a:xfrm>
            <a:off x="2750873" y="0"/>
            <a:ext cx="464805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3200" dirty="0" smtClean="0">
                <a:solidFill>
                  <a:srgbClr val="00B050"/>
                </a:solidFill>
                <a:latin typeface="Arial Black" panose="020B0A04020102020204" pitchFamily="34" charset="0"/>
              </a:rPr>
              <a:t>Feasibility Study</a:t>
            </a:r>
            <a:endParaRPr lang="en-US" sz="3200" dirty="0">
              <a:solidFill>
                <a:srgbClr val="00B050"/>
              </a:solidFill>
              <a:latin typeface="Arial Black" panose="020B0A040201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001" y="584775"/>
            <a:ext cx="6562184" cy="5396048"/>
          </a:xfrm>
          <a:prstGeom prst="rect">
            <a:avLst/>
          </a:prstGeom>
        </p:spPr>
      </p:pic>
      <p:sp>
        <p:nvSpPr>
          <p:cNvPr id="9" name="Footer Placeholder 3"/>
          <p:cNvSpPr>
            <a:spLocks noGrp="1"/>
          </p:cNvSpPr>
          <p:nvPr>
            <p:ph type="ftr" sz="quarter" idx="11"/>
          </p:nvPr>
        </p:nvSpPr>
        <p:spPr>
          <a:xfrm>
            <a:off x="838200" y="6431684"/>
            <a:ext cx="2053856" cy="365125"/>
          </a:xfrm>
        </p:spPr>
        <p:txBody>
          <a:bodyPr/>
          <a:lstStyle/>
          <a:p>
            <a:r>
              <a:rPr lang="en-US" dirty="0" smtClean="0"/>
              <a:t>Mood Music Player</a:t>
            </a:r>
            <a:endParaRPr lang="en-US" dirty="0"/>
          </a:p>
        </p:txBody>
      </p:sp>
    </p:spTree>
    <p:extLst>
      <p:ext uri="{BB962C8B-B14F-4D97-AF65-F5344CB8AC3E}">
        <p14:creationId xmlns:p14="http://schemas.microsoft.com/office/powerpoint/2010/main" val="69903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2079</TotalTime>
  <Words>1359</Words>
  <Application>Microsoft Office PowerPoint</Application>
  <PresentationFormat>Widescreen</PresentationFormat>
  <Paragraphs>222</Paragraphs>
  <Slides>19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Bahnschrift SemiBold</vt:lpstr>
      <vt:lpstr>Calibri</vt:lpstr>
      <vt:lpstr>Calibri Light</vt:lpstr>
      <vt:lpstr>Mangal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kcroshan683@outlook.com</dc:creator>
  <cp:lastModifiedBy>kcroshan683@outlook.com</cp:lastModifiedBy>
  <cp:revision>608</cp:revision>
  <dcterms:created xsi:type="dcterms:W3CDTF">2021-06-11T07:00:50Z</dcterms:created>
  <dcterms:modified xsi:type="dcterms:W3CDTF">2022-05-10T02:46:36Z</dcterms:modified>
</cp:coreProperties>
</file>