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60" r:id="rId9"/>
    <p:sldId id="261" r:id="rId10"/>
    <p:sldId id="273" r:id="rId11"/>
    <p:sldId id="262" r:id="rId12"/>
    <p:sldId id="263" r:id="rId13"/>
    <p:sldId id="264" r:id="rId14"/>
    <p:sldId id="269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15" autoAdjust="0"/>
  </p:normalViewPr>
  <p:slideViewPr>
    <p:cSldViewPr>
      <p:cViewPr varScale="1">
        <p:scale>
          <a:sx n="106" d="100"/>
          <a:sy n="106" d="100"/>
        </p:scale>
        <p:origin x="17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01F8FC4-F7B7-48BF-B423-623CD393302C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F737AF-1D25-497C-BA89-C0C291DF4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7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456F1A-376A-495E-8494-07C2DAA88948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5263" y="962025"/>
            <a:ext cx="4386262" cy="32893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08" y="4570572"/>
            <a:ext cx="5088466" cy="3650456"/>
          </a:xfrm>
          <a:noFill/>
          <a:ln/>
        </p:spPr>
        <p:txBody>
          <a:bodyPr wrap="none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912320-3218-47A2-B034-291F6B835587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5263" y="962025"/>
            <a:ext cx="4386262" cy="32893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08" y="4570572"/>
            <a:ext cx="5088466" cy="3650456"/>
          </a:xfrm>
          <a:noFill/>
          <a:ln/>
        </p:spPr>
        <p:txBody>
          <a:bodyPr wrap="none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8EA86-5E36-408B-A39A-5960152E8D61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60570"/>
            <a:ext cx="5366173" cy="4318874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9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13280-A738-492B-B1CA-701EA22D3102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60570"/>
            <a:ext cx="5366173" cy="4318874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568325"/>
            <a:ext cx="7805737" cy="11445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906588"/>
            <a:ext cx="3825875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906588"/>
            <a:ext cx="3827462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B6C6-F641-4E59-B0F4-976860EDB2D2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.wolfram.com/mathematica/ref/CorrelationDistanc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.wolfram.com/mathematica/ref/CanberraDistanc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6044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Different Distance Based Classification techniques on IRIS Data set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700" b="1" dirty="0"/>
              <a:t>https://archive.ics.uci.edu/ml/datasets.php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0500" y="2828835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UCI Machine Learning Repository: Data  Set Description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920"/>
              </p:ext>
            </p:extLst>
          </p:nvPr>
        </p:nvGraphicFramePr>
        <p:xfrm>
          <a:off x="1371600" y="40386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 of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 of 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observation of each class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Setosa</a:t>
                      </a:r>
                      <a:r>
                        <a:rPr lang="en-US" b="1" dirty="0"/>
                        <a:t> </a:t>
                      </a:r>
                    </a:p>
                    <a:p>
                      <a:pPr algn="ctr"/>
                      <a:r>
                        <a:rPr lang="en-US" b="1" dirty="0" err="1"/>
                        <a:t>Versicolour</a:t>
                      </a:r>
                      <a:r>
                        <a:rPr lang="en-US" b="1" dirty="0"/>
                        <a:t> </a:t>
                      </a:r>
                    </a:p>
                    <a:p>
                      <a:pPr algn="ctr"/>
                      <a:r>
                        <a:rPr lang="en-US" b="1" dirty="0" err="1"/>
                        <a:t>Virginica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sepal length</a:t>
                      </a:r>
                    </a:p>
                    <a:p>
                      <a:pPr algn="ctr"/>
                      <a:r>
                        <a:rPr lang="en-US" b="1" dirty="0"/>
                        <a:t>sepal width</a:t>
                      </a:r>
                    </a:p>
                    <a:p>
                      <a:pPr algn="ctr"/>
                      <a:r>
                        <a:rPr lang="en-US" b="1" dirty="0"/>
                        <a:t>petal length</a:t>
                      </a:r>
                    </a:p>
                    <a:p>
                      <a:pPr algn="ctr"/>
                      <a:r>
                        <a:rPr lang="en-US" b="1" dirty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C -1: 50</a:t>
                      </a:r>
                    </a:p>
                    <a:p>
                      <a:pPr algn="ctr"/>
                      <a:r>
                        <a:rPr lang="en-US" dirty="0"/>
                        <a:t>  C -2:  50</a:t>
                      </a:r>
                    </a:p>
                    <a:p>
                      <a:pPr algn="ctr"/>
                      <a:r>
                        <a:rPr lang="en-US" dirty="0"/>
                        <a:t> C-3:</a:t>
                      </a:r>
                      <a:r>
                        <a:rPr lang="en-US" baseline="0" dirty="0"/>
                        <a:t>   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58674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 Set: </a:t>
            </a:r>
            <a:r>
              <a:rPr lang="en-US" sz="2000" b="1" dirty="0" smtClean="0"/>
              <a:t>80</a:t>
            </a:r>
            <a:r>
              <a:rPr lang="en-US" sz="2000" b="1" dirty="0"/>
              <a:t>% of Each class instances </a:t>
            </a:r>
          </a:p>
          <a:p>
            <a:r>
              <a:rPr lang="en-US" sz="2000" b="1" dirty="0"/>
              <a:t>Testing Set: </a:t>
            </a:r>
            <a:r>
              <a:rPr lang="en-US" sz="2000" b="1" dirty="0" smtClean="0"/>
              <a:t>20</a:t>
            </a:r>
            <a:r>
              <a:rPr lang="en-US" sz="2000" b="1" dirty="0"/>
              <a:t>% of each class Instances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37757"/>
            <a:ext cx="3916018" cy="301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86000" y="1600200"/>
          <a:ext cx="3886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4" imgW="1741234" imgH="506997" progId="Equation.3">
                  <p:embed/>
                </p:oleObj>
              </mc:Choice>
              <mc:Fallback>
                <p:oleObj name="Equation" r:id="rId4" imgW="1741234" imgH="50699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3886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00650" y="3324225"/>
            <a:ext cx="33337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 Geometric Representations of Euclidean Distance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9963" y="1447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/>
              <a:t>City Block Distance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2552700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2" descr="C:\Users\Anup\Desktop\isi ppt\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267200"/>
            <a:ext cx="3962400" cy="2476500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>
            <a:off x="1981200" y="3581400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1676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City  Block Distance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524000"/>
            <a:ext cx="2590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Anup\Desktop\isi ppt\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352800"/>
            <a:ext cx="4419600" cy="3352800"/>
          </a:xfrm>
          <a:prstGeom prst="rect">
            <a:avLst/>
          </a:prstGeom>
          <a:noFill/>
        </p:spPr>
      </p:pic>
      <p:sp>
        <p:nvSpPr>
          <p:cNvPr id="10" name="Down Arrow 9"/>
          <p:cNvSpPr/>
          <p:nvPr/>
        </p:nvSpPr>
        <p:spPr>
          <a:xfrm>
            <a:off x="6400800" y="2667000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69963" y="12192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City-block distance</a:t>
            </a:r>
            <a:r>
              <a:rPr lang="en-US" dirty="0">
                <a:latin typeface="Times New Roman" pitchFamily="18" charset="0"/>
              </a:rPr>
              <a:t> (= Manhattan distance)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81000" y="2514600"/>
          <a:ext cx="4038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14600"/>
                        <a:ext cx="40386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5" y="1828800"/>
            <a:ext cx="38195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 Geometric Representations of City Block Distance </a:t>
            </a:r>
          </a:p>
        </p:txBody>
      </p:sp>
      <p:sp>
        <p:nvSpPr>
          <p:cNvPr id="5125" name="AutoShape 5" descr="hc_euclidean_distance_fig.png"/>
          <p:cNvSpPr>
            <a:spLocks noChangeAspect="1" noChangeArrowheads="1"/>
          </p:cNvSpPr>
          <p:nvPr/>
        </p:nvSpPr>
        <p:spPr bwMode="auto">
          <a:xfrm>
            <a:off x="155575" y="-449263"/>
            <a:ext cx="1847850" cy="942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44958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60960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dotted lines in the figure are the distances (a</a:t>
            </a:r>
            <a:r>
              <a:rPr lang="en-US" b="1" baseline="-25000" dirty="0"/>
              <a:t>1</a:t>
            </a:r>
            <a:r>
              <a:rPr lang="en-US" b="1" dirty="0"/>
              <a:t>-b</a:t>
            </a:r>
            <a:r>
              <a:rPr lang="en-US" b="1" baseline="-25000" dirty="0"/>
              <a:t>1</a:t>
            </a:r>
            <a:r>
              <a:rPr lang="en-US" b="1" dirty="0"/>
              <a:t>), (a</a:t>
            </a:r>
            <a:r>
              <a:rPr lang="en-US" b="1" baseline="-25000" dirty="0"/>
              <a:t>2</a:t>
            </a:r>
            <a:r>
              <a:rPr lang="en-US" b="1" dirty="0"/>
              <a:t>-b</a:t>
            </a:r>
            <a:r>
              <a:rPr lang="en-US" b="1" baseline="-25000" dirty="0"/>
              <a:t>2</a:t>
            </a:r>
            <a:r>
              <a:rPr lang="en-US" b="1" dirty="0"/>
              <a:t>), (a</a:t>
            </a:r>
            <a:r>
              <a:rPr lang="en-US" b="1" baseline="-25000" dirty="0"/>
              <a:t>3</a:t>
            </a:r>
            <a:r>
              <a:rPr lang="en-US" b="1" dirty="0"/>
              <a:t>-b</a:t>
            </a:r>
            <a:r>
              <a:rPr lang="en-US" b="1" baseline="-25000" dirty="0"/>
              <a:t>3</a:t>
            </a:r>
            <a:r>
              <a:rPr lang="en-US" b="1" dirty="0"/>
              <a:t>), (a</a:t>
            </a:r>
            <a:r>
              <a:rPr lang="en-US" b="1" baseline="-25000" dirty="0"/>
              <a:t>4</a:t>
            </a:r>
            <a:r>
              <a:rPr lang="en-US" b="1" dirty="0"/>
              <a:t>-b</a:t>
            </a:r>
            <a:r>
              <a:rPr lang="en-US" b="1" baseline="-25000" dirty="0"/>
              <a:t>4</a:t>
            </a:r>
            <a:r>
              <a:rPr lang="en-US" b="1" dirty="0"/>
              <a:t>) and (a</a:t>
            </a:r>
            <a:r>
              <a:rPr lang="en-US" b="1" baseline="-25000" dirty="0"/>
              <a:t>5</a:t>
            </a:r>
            <a:r>
              <a:rPr lang="en-US" b="1" dirty="0"/>
              <a:t>-b</a:t>
            </a:r>
            <a:r>
              <a:rPr lang="en-US" b="1" baseline="-25000" dirty="0"/>
              <a:t>5</a:t>
            </a:r>
            <a:r>
              <a:rPr lang="en-US" b="1" dirty="0"/>
              <a:t>)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9963" y="12192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/>
              <a:t>Chess Board Distance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2590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0" y="1076325"/>
            <a:ext cx="3885036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42" name="Picture 2" descr="C:\Users\Anup\Desktop\isi ppt\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86200"/>
            <a:ext cx="4038600" cy="2819400"/>
          </a:xfrm>
          <a:prstGeom prst="rect">
            <a:avLst/>
          </a:prstGeom>
          <a:noFill/>
        </p:spPr>
      </p:pic>
      <p:sp>
        <p:nvSpPr>
          <p:cNvPr id="27650" name="AutoShape 2" descr="D_{\rm Chess} = \max \left ( \left | x_2 - x_1 \right | , \left | y_2 - y_1 \right | \right ) ."/>
          <p:cNvSpPr>
            <a:spLocks noChangeAspect="1" noChangeArrowheads="1"/>
          </p:cNvSpPr>
          <p:nvPr/>
        </p:nvSpPr>
        <p:spPr bwMode="auto">
          <a:xfrm>
            <a:off x="612775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5029200"/>
            <a:ext cx="39252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3657600" y="5715000"/>
            <a:ext cx="1066800" cy="15240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563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City Block Distance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676400" y="4038600"/>
            <a:ext cx="1524000" cy="12192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Euclidean  Distance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8600" y="632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Chess Board Distance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90800" y="5562600"/>
            <a:ext cx="1371600" cy="99060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969963" y="8778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itchFamily="34" charset="0"/>
                <a:hlinkClick r:id="rId2"/>
              </a:rPr>
              <a:t>Correlation Distance</a:t>
            </a:r>
            <a:r>
              <a:rPr lang="en-US" sz="2800" dirty="0">
                <a:latin typeface="Arial Narrow" pitchFamily="34" charset="0"/>
              </a:rPr>
              <a:t> [u, v]. Gives the correlation coefficient distance between vectors u and v.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pPr>
              <a:buNone/>
            </a:pPr>
            <a:r>
              <a:rPr lang="en-US" sz="2800" b="1" dirty="0">
                <a:latin typeface="Arial Narrow" pitchFamily="34" charset="0"/>
              </a:rPr>
              <a:t>Correlation Distance [{a, b, c}, {x, y, z}]; </a:t>
            </a:r>
            <a:r>
              <a:rPr lang="es-ES" sz="2800" b="1" dirty="0">
                <a:latin typeface="Arial Narrow" pitchFamily="34" charset="0"/>
              </a:rPr>
              <a:t>u = {a, b, c};</a:t>
            </a:r>
          </a:p>
          <a:p>
            <a:pPr>
              <a:buNone/>
            </a:pPr>
            <a:r>
              <a:rPr lang="es-ES" sz="2800" b="1" dirty="0">
                <a:latin typeface="Arial Narrow" pitchFamily="34" charset="0"/>
              </a:rPr>
              <a:t>v = {x, y, z};</a:t>
            </a:r>
            <a:endParaRPr lang="en-US" sz="2800" b="1" dirty="0">
              <a:latin typeface="Arial Narrow" pitchFamily="34" charset="0"/>
            </a:endParaRPr>
          </a:p>
          <a:p>
            <a:pPr>
              <a:buNone/>
            </a:pPr>
            <a:endParaRPr lang="en-US" sz="2800" b="1" dirty="0">
              <a:latin typeface="Arial Narrow" pitchFamily="34" charset="0"/>
            </a:endParaRPr>
          </a:p>
          <a:p>
            <a:pPr algn="ctr">
              <a:buNone/>
            </a:pPr>
            <a:r>
              <a:rPr lang="nl-NL" b="1" dirty="0">
                <a:solidFill>
                  <a:srgbClr val="FF0000"/>
                </a:solidFill>
                <a:latin typeface="Arial Narrow" pitchFamily="34" charset="0"/>
              </a:rPr>
              <a:t>CD = 1 - (u – Mean [u]).(v – Mean [v]) / (Norm[u - Mean[u]] Norm[v - Mean[v]])</a:t>
            </a:r>
            <a:endParaRPr lang="en-US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69963" y="8778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Cosine Distance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>
                <a:solidFill>
                  <a:srgbClr val="FF0000"/>
                </a:solidFill>
                <a:latin typeface="Arial Narrow" pitchFamily="34" charset="0"/>
              </a:rPr>
              <a:t>Cosine distance </a:t>
            </a:r>
            <a:r>
              <a:rPr lang="en-US" sz="2800" dirty="0">
                <a:latin typeface="Arial Narrow" pitchFamily="34" charset="0"/>
              </a:rPr>
              <a:t>[u, v]; Gives the angular cosine distance between vectors u and v.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Cosine distance between two vectors:</a:t>
            </a:r>
          </a:p>
          <a:p>
            <a:pPr algn="ctr">
              <a:buNone/>
            </a:pPr>
            <a:r>
              <a:rPr lang="en-US" sz="2800" dirty="0">
                <a:latin typeface="Arial Narrow" pitchFamily="34" charset="0"/>
              </a:rPr>
              <a:t>Cosine Distance [{a, b, c}, {x, y, z}]</a:t>
            </a:r>
          </a:p>
          <a:p>
            <a:pPr algn="ctr">
              <a:buNone/>
            </a:pPr>
            <a:endParaRPr lang="en-US" sz="2800" dirty="0">
              <a:latin typeface="Arial Narrow" pitchFamily="34" charset="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CoD = 1 - {a, b, c}.{x, y, z}/(Norm[{a, b, c}] Norm[{x, y, z}])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69963" y="11430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Bray Curtis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solidFill>
                  <a:srgbClr val="FF0000"/>
                </a:solidFill>
                <a:latin typeface="Arial Narrow" pitchFamily="34" charset="0"/>
              </a:rPr>
              <a:t>Bray Curtis Distance </a:t>
            </a:r>
            <a:r>
              <a:rPr lang="en-US" sz="2800" dirty="0">
                <a:latin typeface="Arial Narrow" pitchFamily="34" charset="0"/>
              </a:rPr>
              <a:t>[u, v]; </a:t>
            </a:r>
            <a:br>
              <a:rPr lang="en-US" sz="2800" dirty="0">
                <a:latin typeface="Arial Narrow" pitchFamily="34" charset="0"/>
              </a:rPr>
            </a:br>
            <a:r>
              <a:rPr lang="en-US" sz="2800" dirty="0">
                <a:latin typeface="Arial Narrow" pitchFamily="34" charset="0"/>
              </a:rPr>
              <a:t>Gives the Bray-Curtis distance between vectors u and v.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 </a:t>
            </a:r>
          </a:p>
          <a:p>
            <a:r>
              <a:rPr lang="en-US" sz="2800" dirty="0">
                <a:latin typeface="Arial Narrow" pitchFamily="34" charset="0"/>
              </a:rPr>
              <a:t>Bray-Curtis distance between two vectors: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Bray-Curtis Distance[{a, b, c}, {x, y, z}]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BCD: Total[Abs[{a, b, c} - {x, y, z}]]/Total[Abs[{a, b, c} + {x, y, z}]]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66800" y="1066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Canberra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Narrow" pitchFamily="34" charset="0"/>
                <a:hlinkClick r:id="rId2"/>
              </a:rPr>
              <a:t>Canberra Distance</a:t>
            </a:r>
            <a:r>
              <a:rPr lang="en-US" sz="2800" dirty="0">
                <a:latin typeface="Arial Narrow" pitchFamily="34" charset="0"/>
              </a:rPr>
              <a:t>[u, v]</a:t>
            </a:r>
            <a:br>
              <a:rPr lang="en-US" sz="2800" dirty="0">
                <a:latin typeface="Arial Narrow" pitchFamily="34" charset="0"/>
              </a:rPr>
            </a:br>
            <a:r>
              <a:rPr lang="en-US" sz="2800" dirty="0">
                <a:latin typeface="Arial Narrow" pitchFamily="34" charset="0"/>
              </a:rPr>
              <a:t>Gives the Canberra distance between vectors u and v. </a:t>
            </a:r>
          </a:p>
          <a:p>
            <a:r>
              <a:rPr lang="en-US" sz="2800" dirty="0">
                <a:latin typeface="Arial Narrow" pitchFamily="34" charset="0"/>
              </a:rPr>
              <a:t>Canberra distance between two vectors: </a:t>
            </a:r>
          </a:p>
          <a:p>
            <a:pPr>
              <a:buNone/>
            </a:pPr>
            <a:r>
              <a:rPr lang="es-ES" sz="2800" dirty="0">
                <a:latin typeface="Arial Narrow" pitchFamily="34" charset="0"/>
              </a:rPr>
              <a:t>Canberra Distance[{a, b, c}, {x, y, z}]</a:t>
            </a:r>
          </a:p>
          <a:p>
            <a:pPr>
              <a:buNone/>
            </a:pPr>
            <a:endParaRPr lang="es-ES" sz="2800" dirty="0">
              <a:latin typeface="Arial Narrow" pitchFamily="34" charset="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CAD: Total[Abs[{a, b, c} - {x, y, z}]/(Abs[{a, b, c}] + Abs[{x, y, z}])]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66800" y="1066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Minkowski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>
                <a:latin typeface="Arial Narrow" pitchFamily="34" charset="0"/>
              </a:rPr>
              <a:t>The </a:t>
            </a:r>
            <a:r>
              <a:rPr lang="en-US" b="1" dirty="0">
                <a:latin typeface="Arial Narrow" pitchFamily="34" charset="0"/>
              </a:rPr>
              <a:t>Minkowski distance</a:t>
            </a:r>
            <a:r>
              <a:rPr lang="en-US" dirty="0">
                <a:latin typeface="Arial Narrow" pitchFamily="34" charset="0"/>
              </a:rPr>
              <a:t> can be considered as a generalization of both the </a:t>
            </a:r>
            <a:r>
              <a:rPr lang="en-US" u="sng" dirty="0">
                <a:solidFill>
                  <a:srgbClr val="FF0000"/>
                </a:solidFill>
                <a:latin typeface="Arial Narrow" pitchFamily="34" charset="0"/>
              </a:rPr>
              <a:t>Euclidean distance </a:t>
            </a:r>
            <a:r>
              <a:rPr lang="en-US" dirty="0">
                <a:latin typeface="Arial Narrow" pitchFamily="34" charset="0"/>
              </a:rPr>
              <a:t>and the </a:t>
            </a:r>
            <a:r>
              <a:rPr lang="en-US" u="sng" dirty="0">
                <a:solidFill>
                  <a:srgbClr val="FF0000"/>
                </a:solidFill>
                <a:latin typeface="Arial Narrow" pitchFamily="34" charset="0"/>
              </a:rPr>
              <a:t>Manhattan Distance</a:t>
            </a:r>
            <a:r>
              <a:rPr lang="en-US" dirty="0">
                <a:latin typeface="Arial Narrow" pitchFamily="34" charset="0"/>
              </a:rPr>
              <a:t>.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66800" y="1066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b="1" dirty="0"/>
              <a:t>Output to be shown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Plot (Classifier Vs Misclassification error rates)</a:t>
            </a:r>
          </a:p>
          <a:p>
            <a:endParaRPr lang="en-US" dirty="0"/>
          </a:p>
          <a:p>
            <a:r>
              <a:rPr lang="en-US" dirty="0"/>
              <a:t>MER = 1 – (no of samples correctly classified)/(Total no of test samples)</a:t>
            </a:r>
          </a:p>
          <a:p>
            <a:endParaRPr lang="en-US" dirty="0"/>
          </a:p>
          <a:p>
            <a:r>
              <a:rPr lang="en-US" dirty="0"/>
              <a:t>Compute mean error, mean squared error (</a:t>
            </a:r>
            <a:r>
              <a:rPr lang="en-US" dirty="0" err="1"/>
              <a:t>mse</a:t>
            </a:r>
            <a:r>
              <a:rPr lang="en-US" dirty="0"/>
              <a:t>), mean absolute error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6128"/>
            <a:ext cx="4038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Distance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63880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Arial Narrow" pitchFamily="34" charset="0"/>
              </a:rPr>
              <a:t>Euclidean Distance  (Squared ED, Normalized Square ED)</a:t>
            </a:r>
          </a:p>
          <a:p>
            <a:r>
              <a:rPr lang="en-US" sz="3000" dirty="0">
                <a:latin typeface="Arial Narrow" pitchFamily="34" charset="0"/>
              </a:rPr>
              <a:t>City Block Distance (=Manhattan Distance)</a:t>
            </a:r>
          </a:p>
          <a:p>
            <a:r>
              <a:rPr lang="en-US" sz="3000" dirty="0">
                <a:latin typeface="Arial Narrow" pitchFamily="34" charset="0"/>
              </a:rPr>
              <a:t>Chess Board Distance</a:t>
            </a:r>
          </a:p>
          <a:p>
            <a:r>
              <a:rPr lang="en-US" sz="3000" dirty="0">
                <a:latin typeface="Arial Narrow" pitchFamily="34" charset="0"/>
              </a:rPr>
              <a:t>Mahalanobis Distance</a:t>
            </a:r>
          </a:p>
          <a:p>
            <a:r>
              <a:rPr lang="en-US" sz="3000" dirty="0">
                <a:latin typeface="Arial Narrow" pitchFamily="34" charset="0"/>
              </a:rPr>
              <a:t>Minkowski Distance</a:t>
            </a:r>
          </a:p>
          <a:p>
            <a:r>
              <a:rPr lang="en-US" sz="3000" dirty="0">
                <a:latin typeface="Arial Narrow" pitchFamily="34" charset="0"/>
              </a:rPr>
              <a:t>Chebyshev Distance</a:t>
            </a:r>
          </a:p>
          <a:p>
            <a:r>
              <a:rPr lang="en-US" sz="3000" dirty="0">
                <a:latin typeface="Arial Narrow" pitchFamily="34" charset="0"/>
              </a:rPr>
              <a:t>Correlation Distance</a:t>
            </a:r>
          </a:p>
          <a:p>
            <a:r>
              <a:rPr lang="en-US" sz="3000" dirty="0">
                <a:latin typeface="Arial Narrow" pitchFamily="34" charset="0"/>
              </a:rPr>
              <a:t>Cosine Distance</a:t>
            </a:r>
          </a:p>
          <a:p>
            <a:r>
              <a:rPr lang="en-US" sz="3000" dirty="0">
                <a:latin typeface="Arial Narrow" pitchFamily="34" charset="0"/>
              </a:rPr>
              <a:t>Bray-Curtis Distance</a:t>
            </a:r>
          </a:p>
          <a:p>
            <a:r>
              <a:rPr lang="en-US" sz="3000" dirty="0">
                <a:latin typeface="Arial Narrow" pitchFamily="34" charset="0"/>
              </a:rPr>
              <a:t>Canberra Distance</a:t>
            </a:r>
          </a:p>
          <a:p>
            <a:endParaRPr lang="en-US" sz="3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7086600" cy="1020762"/>
          </a:xfrm>
        </p:spPr>
        <p:txBody>
          <a:bodyPr/>
          <a:lstStyle/>
          <a:p>
            <a:r>
              <a:rPr lang="en-US" b="1" dirty="0"/>
              <a:t>Vector Representation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41910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2335248" y="3076136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41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Euclidean Space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029200" y="5486400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8850" y="5943600"/>
            <a:ext cx="28765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5029200" y="6248400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838200"/>
            <a:ext cx="3114675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914336"/>
            <a:ext cx="2466975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Down Arrow 12"/>
          <p:cNvSpPr/>
          <p:nvPr/>
        </p:nvSpPr>
        <p:spPr>
          <a:xfrm>
            <a:off x="7010400" y="3242604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:\Users\Anup\Desktop\isi ppt\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733800"/>
            <a:ext cx="4495800" cy="293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b="1" dirty="0"/>
              <a:t>Properties of Metric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91000"/>
            <a:ext cx="5257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391400" y="53340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Triangular </a:t>
            </a:r>
          </a:p>
          <a:p>
            <a:r>
              <a:rPr lang="en-US" sz="2000" b="1" dirty="0"/>
              <a:t>Inequality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6705600" y="5257800"/>
            <a:ext cx="457200" cy="7620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143000" y="1219200"/>
            <a:ext cx="5715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990600" y="615539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1). Distance is not negative number.</a:t>
            </a:r>
          </a:p>
          <a:p>
            <a:r>
              <a:rPr lang="en-US" b="1" dirty="0"/>
              <a:t>2) . Distance can be zero or greater than zero.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/>
              <a:t>Dissimilarity Measures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4521"/>
            <a:ext cx="6400800" cy="4683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8325"/>
            <a:ext cx="9144000" cy="1144588"/>
          </a:xfrm>
        </p:spPr>
        <p:txBody>
          <a:bodyPr/>
          <a:lstStyle/>
          <a:p>
            <a:pPr marL="0" indent="0" algn="ctr" defTabSz="45720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E4005C"/>
                </a:solidFill>
                <a:latin typeface="Arial" pitchFamily="34" charset="0"/>
              </a:rPr>
              <a:t>Classification Approaches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Wingdings" pitchFamily="2" charset="2"/>
              <a:buNone/>
            </a:pPr>
            <a:endParaRPr lang="en-US" sz="2400" b="1">
              <a:solidFill>
                <a:srgbClr val="000066"/>
              </a:solidFill>
              <a:latin typeface="Arial" pitchFamily="34" charset="0"/>
            </a:endParaRPr>
          </a:p>
          <a:p>
            <a:pPr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676400"/>
            <a:ext cx="8534400" cy="4319588"/>
          </a:xfrm>
        </p:spPr>
        <p:txBody>
          <a:bodyPr/>
          <a:lstStyle/>
          <a:p>
            <a:pPr marL="311150" indent="-311150" algn="just" ea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tarSymbol"/>
              <a:buNone/>
            </a:pP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Generalized Distance Metric</a:t>
            </a:r>
            <a:endParaRPr lang="en-US" sz="2400" dirty="0">
              <a:solidFill>
                <a:srgbClr val="000066"/>
              </a:solidFill>
              <a:latin typeface="Arial" pitchFamily="34" charset="0"/>
            </a:endParaRPr>
          </a:p>
          <a:p>
            <a:pPr marL="311150" indent="-311150" algn="just" ea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None/>
            </a:pPr>
            <a:endParaRPr lang="en-US" sz="2400" dirty="0">
              <a:solidFill>
                <a:srgbClr val="000066"/>
              </a:solidFill>
              <a:latin typeface="Arial" pitchFamily="34" charset="0"/>
            </a:endParaRP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1: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Find the average between all the points in training class C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. 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2: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 Repeat this process for all the class k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3: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Find 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Euclidean distance/City Block/ Chess Board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between Centroid of each training classes and all the samples of the test class using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4: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 Find the class with minimum distance. 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11150" indent="-311150" algn="just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None/>
            </a:pPr>
            <a:endParaRPr lang="en-US" sz="2400" dirty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419600"/>
            <a:ext cx="39338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8325"/>
            <a:ext cx="9144000" cy="1144588"/>
          </a:xfrm>
        </p:spPr>
        <p:txBody>
          <a:bodyPr/>
          <a:lstStyle/>
          <a:p>
            <a:pPr marL="0" indent="0" algn="ctr" defTabSz="45720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E4005C"/>
                </a:solidFill>
                <a:latin typeface="Arial" pitchFamily="34" charset="0"/>
              </a:rPr>
              <a:t>   Euclidean Metric Measurement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Wingdings" pitchFamily="2" charset="2"/>
              <a:buNone/>
            </a:pPr>
            <a:endParaRPr lang="en-US" sz="2400" b="1">
              <a:solidFill>
                <a:srgbClr val="000066"/>
              </a:solidFill>
              <a:latin typeface="Arial" pitchFamily="34" charset="0"/>
            </a:endParaRPr>
          </a:p>
          <a:p>
            <a:pPr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61341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flipV="1">
            <a:off x="2438400" y="5257800"/>
            <a:ext cx="2286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4686300" y="5372100"/>
            <a:ext cx="2286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324600" y="2590800"/>
            <a:ext cx="1524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619500" y="2324100"/>
            <a:ext cx="2286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ea typeface="SimSun" pitchFamily="2" charset="-122"/>
              </a:rPr>
              <a:t>Mahalanobis Distance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4" cstate="print"/>
          <a:srcRect l="5222" t="3238" r="7315"/>
          <a:stretch>
            <a:fillRect/>
          </a:stretch>
        </p:blipFill>
        <p:spPr>
          <a:xfrm>
            <a:off x="228600" y="2209800"/>
            <a:ext cx="5105400" cy="3605213"/>
          </a:xfrm>
        </p:spPr>
      </p:pic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38200" y="1066800"/>
          <a:ext cx="7315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2552400" imgH="253800" progId="Equation.3">
                  <p:embed/>
                </p:oleObj>
              </mc:Choice>
              <mc:Fallback>
                <p:oleObj name="Equation" r:id="rId5" imgW="25524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3152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5881688"/>
            <a:ext cx="822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ea typeface="SimSun" pitchFamily="2" charset="-122"/>
              </a:rPr>
              <a:t>For red points, the Euclidean distance is 14.7, Mahalanobis distance is 6.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562600" y="2178050"/>
            <a:ext cx="3352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SimSun" pitchFamily="2" charset="-122"/>
                <a:sym typeface="Symbol" pitchFamily="18" charset="2"/>
              </a:rPr>
              <a:t> </a:t>
            </a:r>
            <a:r>
              <a:rPr lang="en-US" altLang="zh-CN" b="1">
                <a:ea typeface="SimSun" pitchFamily="2" charset="-122"/>
                <a:sym typeface="Symbol" pitchFamily="18" charset="2"/>
              </a:rPr>
              <a:t>is the </a:t>
            </a:r>
            <a:r>
              <a:rPr lang="en-US" altLang="zh-CN" b="1">
                <a:ea typeface="SimSun" pitchFamily="2" charset="-122"/>
              </a:rPr>
              <a:t>covariance matrix of the input data </a:t>
            </a:r>
            <a:r>
              <a:rPr lang="en-US" altLang="zh-CN" b="1" i="1">
                <a:ea typeface="SimSun" pitchFamily="2" charset="-122"/>
              </a:rPr>
              <a:t>X</a:t>
            </a:r>
          </a:p>
        </p:txBody>
      </p:sp>
      <p:graphicFrame>
        <p:nvGraphicFramePr>
          <p:cNvPr id="1639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638800" y="2971800"/>
          <a:ext cx="3429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7" imgW="2209680" imgH="431640" progId="Equation.3">
                  <p:embed/>
                </p:oleObj>
              </mc:Choice>
              <mc:Fallback>
                <p:oleObj name="Equation" r:id="rId7" imgW="22096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3429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460441" y="3882985"/>
            <a:ext cx="3531159" cy="19082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When the covariance matrix is identity</a:t>
            </a: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Matrix, the </a:t>
            </a:r>
            <a:r>
              <a:rPr lang="en-US" altLang="zh-CN" sz="2000" b="1" dirty="0" err="1">
                <a:solidFill>
                  <a:srgbClr val="0C6D9C"/>
                </a:solidFill>
                <a:ea typeface="SimSun" pitchFamily="2" charset="-122"/>
              </a:rPr>
              <a:t>mahalanobis</a:t>
            </a:r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 distance is the</a:t>
            </a: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same as the Euclidean distance.</a:t>
            </a:r>
          </a:p>
          <a:p>
            <a:pPr eaLnBrk="0" hangingPunct="0"/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Useful for detecting outliers.</a:t>
            </a:r>
          </a:p>
          <a:p>
            <a:pPr eaLnBrk="0" hangingPunct="0"/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 </a:t>
            </a:r>
          </a:p>
          <a:p>
            <a:pPr eaLnBrk="0" hangingPunct="0"/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876800" y="4953000"/>
            <a:ext cx="3048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784725" y="4583113"/>
            <a:ext cx="3032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ea typeface="SimSun" pitchFamily="2" charset="-122"/>
              </a:rPr>
              <a:t>P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822325" y="4430713"/>
            <a:ext cx="312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ea typeface="SimSun" pitchFamily="2" charset="-122"/>
              </a:rPr>
              <a:t>A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632325" y="2525713"/>
            <a:ext cx="312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ea typeface="SimSun" pitchFamily="2" charset="-122"/>
              </a:rPr>
              <a:t>B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69963" y="17922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zh-CN" b="1" dirty="0">
                <a:ea typeface="SimSun" pitchFamily="2" charset="-122"/>
              </a:rPr>
              <a:t>Mahalanobis Distance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219200"/>
            <a:ext cx="6477000" cy="4857750"/>
            <a:chOff x="144" y="768"/>
            <a:chExt cx="4080" cy="3060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629400" y="1295400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Covariance Matrix:</a:t>
            </a:r>
          </a:p>
        </p:txBody>
      </p:sp>
      <p:graphicFrame>
        <p:nvGraphicFramePr>
          <p:cNvPr id="1844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934200" y="1752600"/>
          <a:ext cx="2057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939600" imgH="457200" progId="Equation.3">
                  <p:embed/>
                </p:oleObj>
              </mc:Choice>
              <mc:Fallback>
                <p:oleObj name="Equation" r:id="rId5" imgW="9396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752600"/>
                        <a:ext cx="20574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447800" y="3352800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B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438400" y="40528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A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343400" y="2590800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C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934200" y="3284538"/>
            <a:ext cx="1981200" cy="2430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A: (0.5, 0.5)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B: (0, 1)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C: (1.5, 1.5)</a:t>
            </a:r>
          </a:p>
          <a:p>
            <a:pPr eaLnBrk="0" hangingPunct="0">
              <a:spcBef>
                <a:spcPct val="50000"/>
              </a:spcBef>
            </a:pPr>
            <a:endParaRPr lang="en-US" altLang="zh-CN" b="1">
              <a:ea typeface="SimSun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Mahal(A,B) = 5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Mahal(A,C) = 4 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69963" y="11064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611</Words>
  <Application>Microsoft Office PowerPoint</Application>
  <PresentationFormat>On-screen Show (4:3)</PresentationFormat>
  <Paragraphs>118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宋体</vt:lpstr>
      <vt:lpstr>宋体</vt:lpstr>
      <vt:lpstr>Arial</vt:lpstr>
      <vt:lpstr>Arial Narrow</vt:lpstr>
      <vt:lpstr>Calibri</vt:lpstr>
      <vt:lpstr>StarSymbol</vt:lpstr>
      <vt:lpstr>Symbol</vt:lpstr>
      <vt:lpstr>Times New Roman</vt:lpstr>
      <vt:lpstr>Wingdings</vt:lpstr>
      <vt:lpstr>Office Theme</vt:lpstr>
      <vt:lpstr>Equation</vt:lpstr>
      <vt:lpstr>Different Distance Based Classification techniques on IRIS Data set  https://archive.ics.uci.edu/ml/datasets.php</vt:lpstr>
      <vt:lpstr>Distance Metrics</vt:lpstr>
      <vt:lpstr>Vector Representation</vt:lpstr>
      <vt:lpstr>Properties of Metric</vt:lpstr>
      <vt:lpstr>Dissimilarity Measures </vt:lpstr>
      <vt:lpstr>Classification Approaches </vt:lpstr>
      <vt:lpstr>   Euclidean Metric Measurement</vt:lpstr>
      <vt:lpstr>Mahalanobis Distance</vt:lpstr>
      <vt:lpstr>Mahalanobis Distance</vt:lpstr>
      <vt:lpstr> Geometric Representations of Euclidean Distance </vt:lpstr>
      <vt:lpstr>City Block Distance</vt:lpstr>
      <vt:lpstr> Geometric Representations of City Block Distance </vt:lpstr>
      <vt:lpstr>Chess Board Distance</vt:lpstr>
      <vt:lpstr>Correlation Distance </vt:lpstr>
      <vt:lpstr>Cosine Distance </vt:lpstr>
      <vt:lpstr>Bray Curtis Distance </vt:lpstr>
      <vt:lpstr>Canberra Distance </vt:lpstr>
      <vt:lpstr>Minkowski distance </vt:lpstr>
      <vt:lpstr>Output to be shown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Based Classification Approaches on Satellite images</dc:title>
  <dc:creator>Anup</dc:creator>
  <cp:lastModifiedBy>Dr Anup Nandy</cp:lastModifiedBy>
  <cp:revision>42</cp:revision>
  <dcterms:created xsi:type="dcterms:W3CDTF">2013-01-30T10:32:54Z</dcterms:created>
  <dcterms:modified xsi:type="dcterms:W3CDTF">2024-05-26T10:34:26Z</dcterms:modified>
</cp:coreProperties>
</file>