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56" r:id="rId2"/>
    <p:sldId id="465" r:id="rId3"/>
    <p:sldId id="466" r:id="rId4"/>
    <p:sldId id="467" r:id="rId5"/>
    <p:sldId id="468" r:id="rId6"/>
    <p:sldId id="469" r:id="rId7"/>
    <p:sldId id="470" r:id="rId8"/>
    <p:sldId id="472" r:id="rId9"/>
    <p:sldId id="471" r:id="rId10"/>
    <p:sldId id="496" r:id="rId11"/>
    <p:sldId id="473" r:id="rId12"/>
    <p:sldId id="476" r:id="rId13"/>
    <p:sldId id="477" r:id="rId14"/>
    <p:sldId id="478" r:id="rId15"/>
    <p:sldId id="479" r:id="rId16"/>
    <p:sldId id="480" r:id="rId17"/>
    <p:sldId id="475" r:id="rId18"/>
    <p:sldId id="493" r:id="rId19"/>
    <p:sldId id="481" r:id="rId20"/>
    <p:sldId id="464" r:id="rId21"/>
    <p:sldId id="482" r:id="rId22"/>
    <p:sldId id="483" r:id="rId23"/>
    <p:sldId id="495" r:id="rId24"/>
    <p:sldId id="485" r:id="rId25"/>
    <p:sldId id="490" r:id="rId26"/>
    <p:sldId id="491" r:id="rId27"/>
    <p:sldId id="492" r:id="rId28"/>
    <p:sldId id="494" r:id="rId29"/>
    <p:sldId id="486" r:id="rId30"/>
    <p:sldId id="487" r:id="rId31"/>
    <p:sldId id="488" r:id="rId32"/>
    <p:sldId id="489" r:id="rId33"/>
    <p:sldId id="484" r:id="rId34"/>
    <p:sldId id="336" r:id="rId3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t it" initials="n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C9F1"/>
    <a:srgbClr val="339966"/>
    <a:srgbClr val="FF0000"/>
    <a:srgbClr val="751D05"/>
    <a:srgbClr val="9C2606"/>
    <a:srgbClr val="CE3208"/>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0848" autoAdjust="0"/>
  </p:normalViewPr>
  <p:slideViewPr>
    <p:cSldViewPr>
      <p:cViewPr varScale="1">
        <p:scale>
          <a:sx n="111" d="100"/>
          <a:sy n="111" d="100"/>
        </p:scale>
        <p:origin x="157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defTabSz="966788" eaLnBrk="1" hangingPunct="1">
              <a:defRPr sz="13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788" eaLnBrk="1" hangingPunct="1">
              <a:defRPr sz="1300">
                <a:latin typeface="Arial" pitchFamily="34"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defTabSz="966788" eaLnBrk="1" hangingPunct="1">
              <a:defRPr sz="13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788" eaLnBrk="1" hangingPunct="1">
              <a:defRPr sz="1300">
                <a:latin typeface="Arial" charset="0"/>
              </a:defRPr>
            </a:lvl1pPr>
          </a:lstStyle>
          <a:p>
            <a:fld id="{F0679F45-754E-4EC1-B9E7-E3195A6A3D1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F48F53C9-2EC7-4DAC-9736-57C5BB91ED5E}" type="slidenum">
              <a:rPr lang="en-US"/>
              <a:pPr/>
              <a:t>1</a:t>
            </a:fld>
            <a:endParaRPr 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11</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2685155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need to </a:t>
            </a:r>
            <a:r>
              <a:rPr lang="en-US" b="1" dirty="0"/>
              <a:t>use Cross-validation </a:t>
            </a:r>
            <a:r>
              <a:rPr lang="en-US" dirty="0"/>
              <a:t>to find a suitable value for k.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7039F7-9394-A245-B939-DF533F2CB660}"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369304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K is a </a:t>
            </a:r>
            <a:r>
              <a:rPr lang="en-US" altLang="en-US" b="1" dirty="0"/>
              <a:t>hyperparameter</a:t>
            </a:r>
            <a:r>
              <a:rPr lang="en-US" altLang="en-US" dirty="0"/>
              <a:t> that is important to the KNN algorithm performance </a:t>
            </a:r>
          </a:p>
          <a:p>
            <a:pPr marL="171450" indent="-171450">
              <a:buFont typeface="Arial" panose="020B0604020202020204" pitchFamily="34" charset="0"/>
              <a:buChar char="•"/>
            </a:pPr>
            <a:r>
              <a:rPr lang="en-US" altLang="en-US" dirty="0"/>
              <a:t>The bias will be 0 when K=1, </a:t>
            </a:r>
          </a:p>
          <a:p>
            <a:pPr marL="171450" indent="-171450">
              <a:buFont typeface="Arial" panose="020B0604020202020204" pitchFamily="34" charset="0"/>
              <a:buChar char="•"/>
            </a:pPr>
            <a:r>
              <a:rPr lang="en-US" altLang="en-US" dirty="0"/>
              <a:t>However, when it comes to new data (in test set), it has higher chance to be an error, which causes high variance.</a:t>
            </a:r>
          </a:p>
          <a:p>
            <a:pPr marL="171450" indent="-171450">
              <a:buFont typeface="Arial" panose="020B0604020202020204" pitchFamily="34" charset="0"/>
              <a:buChar char="•"/>
            </a:pPr>
            <a:r>
              <a:rPr lang="en-US" altLang="en-US" b="1" dirty="0"/>
              <a:t>When we increase K</a:t>
            </a:r>
            <a:r>
              <a:rPr lang="en-US" altLang="en-US" dirty="0"/>
              <a:t>, the training error will increase (increase bias), but the </a:t>
            </a:r>
            <a:r>
              <a:rPr lang="en-US" altLang="en-US" b="1" dirty="0"/>
              <a:t>test error may decrease </a:t>
            </a:r>
            <a:r>
              <a:rPr lang="en-US" altLang="en-US" dirty="0"/>
              <a:t>at the same time (</a:t>
            </a:r>
            <a:r>
              <a:rPr lang="en-US" altLang="en-US" b="1" dirty="0"/>
              <a:t>decrease variance</a:t>
            </a:r>
            <a:r>
              <a:rPr lang="en-US" altLang="en-US" dirty="0"/>
              <a:t>).</a:t>
            </a:r>
          </a:p>
        </p:txBody>
      </p:sp>
    </p:spTree>
    <p:extLst>
      <p:ext uri="{BB962C8B-B14F-4D97-AF65-F5344CB8AC3E}">
        <p14:creationId xmlns:p14="http://schemas.microsoft.com/office/powerpoint/2010/main" val="2951582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K is a </a:t>
            </a:r>
            <a:r>
              <a:rPr lang="en-US" altLang="en-US" b="1" dirty="0"/>
              <a:t>hyperparameter</a:t>
            </a:r>
            <a:r>
              <a:rPr lang="en-US" altLang="en-US" dirty="0"/>
              <a:t> that is important to the KNN algorithm performance </a:t>
            </a:r>
          </a:p>
          <a:p>
            <a:pPr marL="171450" indent="-171450">
              <a:buFont typeface="Arial" panose="020B0604020202020204" pitchFamily="34" charset="0"/>
              <a:buChar char="•"/>
            </a:pPr>
            <a:r>
              <a:rPr lang="en-US" altLang="en-US" dirty="0"/>
              <a:t>The bias will be 0 when K=1, </a:t>
            </a:r>
          </a:p>
          <a:p>
            <a:pPr marL="171450" indent="-171450">
              <a:buFont typeface="Arial" panose="020B0604020202020204" pitchFamily="34" charset="0"/>
              <a:buChar char="•"/>
            </a:pPr>
            <a:r>
              <a:rPr lang="en-US" altLang="en-US" dirty="0"/>
              <a:t>However, when it comes to new data (in test set), it has higher chance to be an error, which causes high variance.</a:t>
            </a:r>
          </a:p>
          <a:p>
            <a:pPr marL="171450" indent="-171450">
              <a:buFont typeface="Arial" panose="020B0604020202020204" pitchFamily="34" charset="0"/>
              <a:buChar char="•"/>
            </a:pPr>
            <a:r>
              <a:rPr lang="en-US" altLang="en-US" b="1" dirty="0"/>
              <a:t>When we increase K</a:t>
            </a:r>
            <a:r>
              <a:rPr lang="en-US" altLang="en-US" dirty="0"/>
              <a:t>, the training error will increase (increase bias), but the </a:t>
            </a:r>
            <a:r>
              <a:rPr lang="en-US" altLang="en-US" b="1" dirty="0"/>
              <a:t>test error may decrease </a:t>
            </a:r>
            <a:r>
              <a:rPr lang="en-US" altLang="en-US" dirty="0"/>
              <a:t>at the same time (</a:t>
            </a:r>
            <a:r>
              <a:rPr lang="en-US" altLang="en-US" b="1" dirty="0"/>
              <a:t>decrease variance</a:t>
            </a:r>
            <a:r>
              <a:rPr lang="en-US" altLang="en-US" dirty="0"/>
              <a:t>).</a:t>
            </a:r>
          </a:p>
        </p:txBody>
      </p:sp>
    </p:spTree>
    <p:extLst>
      <p:ext uri="{BB962C8B-B14F-4D97-AF65-F5344CB8AC3E}">
        <p14:creationId xmlns:p14="http://schemas.microsoft.com/office/powerpoint/2010/main" val="3313273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has to be labeled, noise free, small and also scaled why?</a:t>
            </a:r>
          </a:p>
          <a:p>
            <a:endParaRPr lang="en-US" dirty="0"/>
          </a:p>
          <a:p>
            <a:pPr marL="171450" indent="-171450">
              <a:buFont typeface="Arial" panose="020B0604020202020204" pitchFamily="34" charset="0"/>
              <a:buChar char="•"/>
            </a:pPr>
            <a:r>
              <a:rPr lang="en-US" dirty="0"/>
              <a:t>Distance based classifiers as we have covered in this course are sensitive to scaling and therefore our data has to be standardized.</a:t>
            </a:r>
          </a:p>
          <a:p>
            <a:endParaRPr lang="en-US" dirty="0"/>
          </a:p>
          <a:p>
            <a:pPr marL="171450" indent="-171450">
              <a:buFont typeface="Arial" panose="020B0604020202020204" pitchFamily="34" charset="0"/>
              <a:buChar char="•"/>
            </a:pPr>
            <a:r>
              <a:rPr lang="en-US" dirty="0"/>
              <a:t>Since </a:t>
            </a:r>
            <a:r>
              <a:rPr lang="en-US" b="1" dirty="0"/>
              <a:t>this algorithm relies on distance for classification</a:t>
            </a:r>
            <a:r>
              <a:rPr lang="en-US" dirty="0"/>
              <a:t>, </a:t>
            </a:r>
            <a:r>
              <a:rPr lang="en-US" u="sng" dirty="0">
                <a:solidFill>
                  <a:srgbClr val="FF0000"/>
                </a:solidFill>
                <a:effectLst>
                  <a:outerShdw blurRad="38100" dist="38100" dir="2700000" algn="tl">
                    <a:srgbClr val="000000">
                      <a:alpha val="43137"/>
                    </a:srgbClr>
                  </a:outerShdw>
                </a:effectLst>
              </a:rPr>
              <a:t>if the features represent different physical units or come in vastly different scales then normalizing the training data can improve its accuracy dramatically</a:t>
            </a:r>
            <a:r>
              <a:rPr lang="en-US" dirty="0"/>
              <a: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7039F7-9394-A245-B939-DF533F2CB660}"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71983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2959082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17</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2576676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18</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222035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19</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1534747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3874266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2</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1052024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2206896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551735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2836356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4079257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2017304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1882470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DAD63DC-643E-402D-9AA6-DFDA89B72F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8AD860-DEBB-4D3D-A7E1-2A3FD882344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a:extLst>
              <a:ext uri="{FF2B5EF4-FFF2-40B4-BE49-F238E27FC236}">
                <a16:creationId xmlns:a16="http://schemas.microsoft.com/office/drawing/2014/main" id="{CA46312D-FA23-448F-9F3D-78853BC75D6C}"/>
              </a:ext>
            </a:extLst>
          </p:cNvPr>
          <p:cNvSpPr>
            <a:spLocks noGrp="1" noRot="1" noChangeAspect="1" noChangeArrowheads="1" noTextEdit="1"/>
          </p:cNvSpPr>
          <p:nvPr>
            <p:ph type="sldImg"/>
          </p:nvPr>
        </p:nvSpPr>
        <p:spPr>
          <a:xfrm>
            <a:off x="1144588" y="682625"/>
            <a:ext cx="4572000" cy="3429000"/>
          </a:xfrm>
          <a:ln/>
        </p:spPr>
      </p:sp>
      <p:sp>
        <p:nvSpPr>
          <p:cNvPr id="21508" name="Rectangle 3">
            <a:extLst>
              <a:ext uri="{FF2B5EF4-FFF2-40B4-BE49-F238E27FC236}">
                <a16:creationId xmlns:a16="http://schemas.microsoft.com/office/drawing/2014/main" id="{06591B5B-7DC0-4CC1-BE32-7CFE649CD66F}"/>
              </a:ext>
            </a:extLst>
          </p:cNvPr>
          <p:cNvSpPr>
            <a:spLocks noGrp="1" noChangeArrowheads="1"/>
          </p:cNvSpPr>
          <p:nvPr>
            <p:ph type="body" idx="1"/>
          </p:nvPr>
        </p:nvSpPr>
        <p:spPr>
          <a:xfrm>
            <a:off x="914400" y="4343400"/>
            <a:ext cx="5029200" cy="41179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 typeface="Arial" panose="020B0604020202020204" pitchFamily="34" charset="0"/>
              <a:buChar char="•"/>
            </a:pPr>
            <a:r>
              <a:rPr lang="en-US" altLang="en-US" dirty="0"/>
              <a:t>In principal, </a:t>
            </a:r>
            <a:r>
              <a:rPr lang="en-US" altLang="en-US" b="1" dirty="0"/>
              <a:t>unbalanced classes are not a problem </a:t>
            </a:r>
            <a:r>
              <a:rPr lang="en-US" altLang="en-US" dirty="0"/>
              <a:t>at all for the k-nearest neighbor algorithm. </a:t>
            </a:r>
            <a:r>
              <a:rPr lang="en-US" altLang="en-US" b="1" dirty="0"/>
              <a:t>Why?</a:t>
            </a:r>
          </a:p>
          <a:p>
            <a:pPr marL="628650" lvl="1" indent="-171450">
              <a:buFont typeface="Arial" panose="020B0604020202020204" pitchFamily="34" charset="0"/>
              <a:buChar char="•"/>
            </a:pPr>
            <a:r>
              <a:rPr lang="en-US" altLang="en-US" dirty="0"/>
              <a:t>Because </a:t>
            </a:r>
            <a:r>
              <a:rPr lang="en-US" altLang="en-US" b="1" dirty="0"/>
              <a:t>the algorithm is not influenced in any way by the size of the class</a:t>
            </a:r>
            <a:r>
              <a:rPr lang="en-US" altLang="en-US" dirty="0"/>
              <a:t>, it will not favor any on the basis of size. </a:t>
            </a:r>
          </a:p>
          <a:p>
            <a:pPr marL="628650" lvl="1" indent="-171450">
              <a:buFont typeface="Arial" panose="020B0604020202020204" pitchFamily="34" charset="0"/>
              <a:buChar char="•"/>
            </a:pPr>
            <a:r>
              <a:rPr lang="en-US" altLang="en-US" dirty="0"/>
              <a:t>Try to run k-means with an obvious outlier and k+1 and you will see that most of the time the outlier will get its own class.</a:t>
            </a:r>
          </a:p>
          <a:p>
            <a:pPr marL="171450" lvl="0" indent="-171450">
              <a:buFont typeface="Arial" panose="020B0604020202020204" pitchFamily="34" charset="0"/>
              <a:buChar char="•"/>
            </a:pPr>
            <a:r>
              <a:rPr lang="en-US" altLang="en-US" dirty="0"/>
              <a:t>The most important parameter that needs to be tuned is the value “K” ..</a:t>
            </a:r>
          </a:p>
          <a:p>
            <a:pPr marL="171450" lvl="0" indent="-171450">
              <a:buFont typeface="Arial" panose="020B0604020202020204" pitchFamily="34" charset="0"/>
              <a:buChar char="•"/>
            </a:pPr>
            <a:r>
              <a:rPr lang="en-US" altLang="en-US" dirty="0"/>
              <a:t>Other parameters may include the metric = ‘Euclidean’ or ‘Manhattan’ or other measure</a:t>
            </a:r>
          </a:p>
        </p:txBody>
      </p:sp>
    </p:spTree>
    <p:extLst>
      <p:ext uri="{BB962C8B-B14F-4D97-AF65-F5344CB8AC3E}">
        <p14:creationId xmlns:p14="http://schemas.microsoft.com/office/powerpoint/2010/main" val="1218273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59EA2921-2146-4B98-9C0E-DA7F7AC71AB6}" type="slidenum">
              <a:rPr lang="en-US"/>
              <a:pPr/>
              <a:t>34</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3</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251908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4</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5968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5</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345485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6</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180380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7</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305868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8</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15833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E2D55CE5-E210-4B18-989A-41B6A7AAFD3B}" type="slidenum">
              <a:rPr lang="en-GB"/>
              <a:pPr/>
              <a:t>9</a:t>
            </a:fld>
            <a:endParaRPr lang="en-GB"/>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marL="228600" indent="-228600"/>
            <a:r>
              <a:rPr lang="en-US" smtClean="0">
                <a:latin typeface="Arial" charset="0"/>
              </a:rPr>
              <a:t>1911 Ramon-y-Cajal identifies the brain as a hierarchical network of nervous cells</a:t>
            </a:r>
          </a:p>
          <a:p>
            <a:pPr marL="228600" indent="-228600"/>
            <a:r>
              <a:rPr lang="en-US" smtClean="0">
                <a:latin typeface="Arial" charset="0"/>
              </a:rPr>
              <a:t>A synaps consists of three parts:</a:t>
            </a:r>
          </a:p>
          <a:p>
            <a:pPr marL="228600" indent="-228600">
              <a:buFontTx/>
              <a:buAutoNum type="arabicPeriod"/>
            </a:pPr>
            <a:r>
              <a:rPr lang="en-US" smtClean="0">
                <a:latin typeface="Arial" charset="0"/>
              </a:rPr>
              <a:t>Presynaptic terminal</a:t>
            </a:r>
          </a:p>
          <a:p>
            <a:pPr marL="228600" indent="-228600">
              <a:buFontTx/>
              <a:buAutoNum type="arabicPeriod"/>
            </a:pPr>
            <a:r>
              <a:rPr lang="en-US" smtClean="0">
                <a:latin typeface="Arial" charset="0"/>
              </a:rPr>
              <a:t>Synaptic cleft</a:t>
            </a:r>
          </a:p>
          <a:p>
            <a:pPr marL="228600" indent="-228600">
              <a:buFontTx/>
              <a:buAutoNum type="arabicPeriod"/>
            </a:pPr>
            <a:r>
              <a:rPr lang="en-US" smtClean="0">
                <a:latin typeface="Arial" charset="0"/>
              </a:rPr>
              <a:t>Postsynaptic membrane area</a:t>
            </a:r>
          </a:p>
          <a:p>
            <a:pPr marL="228600" indent="-228600"/>
            <a:r>
              <a:rPr lang="en-US" smtClean="0">
                <a:latin typeface="Arial" charset="0"/>
              </a:rPr>
              <a:t>There are many distinct neurotransmitters</a:t>
            </a:r>
          </a:p>
          <a:p>
            <a:pPr marL="228600" indent="-228600"/>
            <a:r>
              <a:rPr lang="en-US" smtClean="0">
                <a:latin typeface="Arial" charset="0"/>
              </a:rPr>
              <a:t>Depending on the particular mechanism</a:t>
            </a:r>
          </a:p>
          <a:p>
            <a:pPr marL="228600" indent="-228600"/>
            <a:r>
              <a:rPr lang="en-US" smtClean="0">
                <a:latin typeface="Arial" charset="0"/>
              </a:rPr>
              <a:t>Either depolarization (excitation) or hyperpolarization (inhibition occurs)</a:t>
            </a:r>
          </a:p>
          <a:p>
            <a:pPr marL="228600" indent="-228600"/>
            <a:r>
              <a:rPr lang="en-US" smtClean="0">
                <a:latin typeface="Arial" charset="0"/>
              </a:rPr>
              <a:t>Communication is directed</a:t>
            </a:r>
          </a:p>
          <a:p>
            <a:pPr marL="228600" indent="-228600"/>
            <a:r>
              <a:rPr lang="en-US" smtClean="0">
                <a:latin typeface="Arial" charset="0"/>
              </a:rPr>
              <a:t>Dendrites collect  inputs</a:t>
            </a:r>
          </a:p>
          <a:p>
            <a:pPr marL="228600" indent="-228600"/>
            <a:r>
              <a:rPr lang="en-US" smtClean="0">
                <a:latin typeface="Arial" charset="0"/>
              </a:rPr>
              <a:t>Soma accumulates inputs</a:t>
            </a:r>
          </a:p>
          <a:p>
            <a:pPr marL="228600" indent="-228600"/>
            <a:r>
              <a:rPr lang="en-US" smtClean="0">
                <a:latin typeface="Arial" charset="0"/>
              </a:rPr>
              <a:t>Triggering takes place at the axon hillock</a:t>
            </a:r>
          </a:p>
          <a:p>
            <a:pPr marL="228600" indent="-228600"/>
            <a:r>
              <a:rPr lang="en-US" smtClean="0">
                <a:latin typeface="Arial" charset="0"/>
              </a:rPr>
              <a:t>Axon conducts signal (an axon can be very long up to 1 m)</a:t>
            </a:r>
          </a:p>
          <a:p>
            <a:pPr marL="228600" indent="-228600"/>
            <a:r>
              <a:rPr lang="en-US" smtClean="0">
                <a:latin typeface="Arial" charset="0"/>
              </a:rPr>
              <a:t>Signal transmission  along the axon is an electrical process and fast</a:t>
            </a:r>
          </a:p>
          <a:p>
            <a:pPr marL="228600" indent="-228600"/>
            <a:r>
              <a:rPr lang="en-US" smtClean="0">
                <a:latin typeface="Arial" charset="0"/>
              </a:rPr>
              <a:t>120m/s (myelinated)</a:t>
            </a:r>
          </a:p>
          <a:p>
            <a:pPr marL="228600" indent="-228600"/>
            <a:r>
              <a:rPr lang="en-US" smtClean="0">
                <a:latin typeface="Arial" charset="0"/>
              </a:rPr>
              <a:t>Transmission between nerons by chemical processes (neurotransmitters)</a:t>
            </a:r>
          </a:p>
          <a:p>
            <a:pPr marL="228600" indent="-228600"/>
            <a:r>
              <a:rPr lang="en-US" smtClean="0">
                <a:latin typeface="Arial" charset="0"/>
              </a:rPr>
              <a:t>Plasticity (synapses may change in size and effectivity to transmit signalsveranderen)</a:t>
            </a:r>
            <a:endParaRPr lang="en-GB" smtClean="0">
              <a:latin typeface="Arial" charset="0"/>
            </a:endParaRPr>
          </a:p>
        </p:txBody>
      </p:sp>
    </p:spTree>
    <p:extLst>
      <p:ext uri="{BB962C8B-B14F-4D97-AF65-F5344CB8AC3E}">
        <p14:creationId xmlns:p14="http://schemas.microsoft.com/office/powerpoint/2010/main" val="322333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304800"/>
            <a:ext cx="21717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4800"/>
            <a:ext cx="63627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2672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38600"/>
            <a:ext cx="42672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8686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3716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AutoShape 4"/>
          <p:cNvSpPr>
            <a:spLocks noChangeArrowheads="1"/>
          </p:cNvSpPr>
          <p:nvPr/>
        </p:nvSpPr>
        <p:spPr bwMode="auto">
          <a:xfrm>
            <a:off x="228600" y="1143000"/>
            <a:ext cx="8686800" cy="76200"/>
          </a:xfrm>
          <a:custGeom>
            <a:avLst/>
            <a:gdLst>
              <a:gd name="T0" fmla="*/ 0 w 1000"/>
              <a:gd name="T1" fmla="*/ 0 h 1000"/>
              <a:gd name="T2" fmla="*/ 2147483646 w 1000"/>
              <a:gd name="T3" fmla="*/ 0 h 1000"/>
              <a:gd name="T4" fmla="*/ 2147483646 w 1000"/>
              <a:gd name="T5" fmla="*/ 442450728 h 1000"/>
              <a:gd name="T6" fmla="*/ 0 w 1000"/>
              <a:gd name="T7" fmla="*/ 442450728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1029" name="Picture 9" descr="nitLogo204000000"/>
          <p:cNvPicPr>
            <a:picLocks noChangeAspect="1" noChangeArrowheads="1"/>
          </p:cNvPicPr>
          <p:nvPr/>
        </p:nvPicPr>
        <p:blipFill>
          <a:blip r:embed="rId14" cstate="print"/>
          <a:srcRect/>
          <a:stretch>
            <a:fillRect/>
          </a:stretch>
        </p:blipFill>
        <p:spPr bwMode="auto">
          <a:xfrm>
            <a:off x="8440738" y="34925"/>
            <a:ext cx="703262" cy="727075"/>
          </a:xfrm>
          <a:prstGeom prst="rect">
            <a:avLst/>
          </a:prstGeom>
          <a:noFill/>
          <a:ln w="9525">
            <a:noFill/>
            <a:miter lim="800000"/>
            <a:headEnd/>
            <a:tailEnd/>
          </a:ln>
        </p:spPr>
      </p:pic>
      <p:sp>
        <p:nvSpPr>
          <p:cNvPr id="1030" name="Rectangle 10"/>
          <p:cNvSpPr>
            <a:spLocks noChangeArrowheads="1"/>
          </p:cNvSpPr>
          <p:nvPr/>
        </p:nvSpPr>
        <p:spPr bwMode="auto">
          <a:xfrm>
            <a:off x="6019800" y="6553200"/>
            <a:ext cx="312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a:defRPr/>
            </a:pPr>
            <a:r>
              <a:rPr lang="en-US" sz="1200">
                <a:solidFill>
                  <a:srgbClr val="757575"/>
                </a:solidFill>
                <a:latin typeface="Microsoft Sans Serif" panose="020B0604020202020204" pitchFamily="34" charset="0"/>
              </a:rPr>
              <a:t>Ratnakar DashCSE dept of NITRourkela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Verdana" pitchFamily="34" charset="0"/>
        </a:defRPr>
      </a:lvl2pPr>
      <a:lvl3pPr algn="l" rtl="0" eaLnBrk="0" fontAlgn="base" hangingPunct="0">
        <a:spcBef>
          <a:spcPct val="0"/>
        </a:spcBef>
        <a:spcAft>
          <a:spcPct val="0"/>
        </a:spcAft>
        <a:defRPr sz="3400">
          <a:solidFill>
            <a:schemeClr val="tx2"/>
          </a:solidFill>
          <a:latin typeface="Verdana" pitchFamily="34" charset="0"/>
        </a:defRPr>
      </a:lvl3pPr>
      <a:lvl4pPr algn="l" rtl="0" eaLnBrk="0" fontAlgn="base" hangingPunct="0">
        <a:spcBef>
          <a:spcPct val="0"/>
        </a:spcBef>
        <a:spcAft>
          <a:spcPct val="0"/>
        </a:spcAft>
        <a:defRPr sz="3400">
          <a:solidFill>
            <a:schemeClr val="tx2"/>
          </a:solidFill>
          <a:latin typeface="Verdana" pitchFamily="34" charset="0"/>
        </a:defRPr>
      </a:lvl4pPr>
      <a:lvl5pPr algn="l" rtl="0" eaLnBrk="0" fontAlgn="base" hangingPunct="0">
        <a:spcBef>
          <a:spcPct val="0"/>
        </a:spcBef>
        <a:spcAft>
          <a:spcPct val="0"/>
        </a:spcAft>
        <a:defRPr sz="34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2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data-preprocessing-machine-learning-python/"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islab.soe.uoguelph.ca/sareibi/TEACHING_dr/ENG6600_ML_html_dr/outline_eng6600/docs/LECTURE_dr/TOPIC5c_dr/LECT_dr/ENG6500-5c-KNN.pptx"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609600" y="990600"/>
            <a:ext cx="7772400" cy="1371600"/>
          </a:xfrm>
        </p:spPr>
        <p:txBody>
          <a:bodyPr/>
          <a:lstStyle/>
          <a:p>
            <a:pPr eaLnBrk="1" hangingPunct="1"/>
            <a:r>
              <a:rPr lang="en-US" sz="3600" dirty="0" smtClean="0"/>
              <a:t>K-NN Classifier and Common issues in ML</a:t>
            </a:r>
          </a:p>
        </p:txBody>
      </p:sp>
      <p:sp>
        <p:nvSpPr>
          <p:cNvPr id="3075" name="Rectangle 3"/>
          <p:cNvSpPr>
            <a:spLocks noGrp="1" noChangeArrowheads="1"/>
          </p:cNvSpPr>
          <p:nvPr>
            <p:ph type="subTitle" idx="4294967295"/>
          </p:nvPr>
        </p:nvSpPr>
        <p:spPr>
          <a:xfrm>
            <a:off x="609600" y="4267200"/>
            <a:ext cx="7010400" cy="1600200"/>
          </a:xfrm>
        </p:spPr>
        <p:txBody>
          <a:bodyPr/>
          <a:lstStyle/>
          <a:p>
            <a:pPr marL="0" indent="0" eaLnBrk="1" hangingPunct="1">
              <a:buFont typeface="Wingdings" pitchFamily="2" charset="2"/>
              <a:buNone/>
            </a:pPr>
            <a:r>
              <a:rPr lang="en-US" sz="2100" smtClean="0"/>
              <a:t>Dr. Ratnakar Dash</a:t>
            </a:r>
            <a:endParaRPr lang="en-US" sz="1400" smtClean="0"/>
          </a:p>
          <a:p>
            <a:pPr marL="0" indent="0" eaLnBrk="1" hangingPunct="1">
              <a:buFont typeface="Wingdings" pitchFamily="2" charset="2"/>
              <a:buNone/>
            </a:pPr>
            <a:r>
              <a:rPr lang="en-US" sz="1400" smtClean="0"/>
              <a:t>Dept. of CSE </a:t>
            </a:r>
          </a:p>
          <a:p>
            <a:pPr marL="0" indent="0" eaLnBrk="1" hangingPunct="1">
              <a:buFont typeface="Wingdings" pitchFamily="2" charset="2"/>
              <a:buNone/>
            </a:pPr>
            <a:r>
              <a:rPr lang="en-US" sz="1400" smtClean="0"/>
              <a:t>NIT Rourkela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609600" y="2057400"/>
            <a:ext cx="6404753" cy="3022477"/>
            <a:chOff x="2362200" y="2971800"/>
            <a:chExt cx="6404753" cy="3022477"/>
          </a:xfrm>
        </p:grpSpPr>
        <p:grpSp>
          <p:nvGrpSpPr>
            <p:cNvPr id="5" name="Group 4"/>
            <p:cNvGrpSpPr/>
            <p:nvPr/>
          </p:nvGrpSpPr>
          <p:grpSpPr>
            <a:xfrm>
              <a:off x="2362200" y="2971800"/>
              <a:ext cx="4495800" cy="3022477"/>
              <a:chOff x="2362200" y="2971800"/>
              <a:chExt cx="4495800" cy="3022477"/>
            </a:xfrm>
          </p:grpSpPr>
          <p:cxnSp>
            <p:nvCxnSpPr>
              <p:cNvPr id="32" name="Straight Arrow Connector 31"/>
              <p:cNvCxnSpPr/>
              <p:nvPr/>
            </p:nvCxnSpPr>
            <p:spPr>
              <a:xfrm>
                <a:off x="3008376" y="5608982"/>
                <a:ext cx="3849624" cy="10942"/>
              </a:xfrm>
              <a:prstGeom prst="straightConnector1">
                <a:avLst/>
              </a:prstGeom>
              <a:ln w="38100">
                <a:solidFill>
                  <a:srgbClr val="29292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19390" y="2971800"/>
                <a:ext cx="0" cy="2648124"/>
              </a:xfrm>
              <a:prstGeom prst="straightConnector1">
                <a:avLst/>
              </a:prstGeom>
              <a:ln w="38100">
                <a:solidFill>
                  <a:srgbClr val="292929"/>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15157" y="5605334"/>
                <a:ext cx="911172" cy="3889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X</a:t>
                </a:r>
                <a:r>
                  <a:rPr kumimoji="0" lang="en-US" sz="12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1.2</a:t>
                </a:r>
                <a:endParaRPr kumimoji="0" lang="en-CA"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sp>
            <p:nvSpPr>
              <p:cNvPr id="35" name="TextBox 34"/>
              <p:cNvSpPr txBox="1"/>
              <p:nvPr/>
            </p:nvSpPr>
            <p:spPr>
              <a:xfrm>
                <a:off x="2362200" y="4175493"/>
                <a:ext cx="911172" cy="3889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X</a:t>
                </a:r>
                <a:r>
                  <a:rPr kumimoji="0" lang="en-US" sz="12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1.1</a:t>
                </a:r>
                <a:endParaRPr kumimoji="0" lang="en-CA"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grpSp>
        <p:sp>
          <p:nvSpPr>
            <p:cNvPr id="6" name="Rectangle 5"/>
            <p:cNvSpPr/>
            <p:nvPr/>
          </p:nvSpPr>
          <p:spPr>
            <a:xfrm>
              <a:off x="3383973" y="3815181"/>
              <a:ext cx="152400" cy="13454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3134589" y="3259008"/>
              <a:ext cx="152400" cy="13454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3810000" y="3503060"/>
              <a:ext cx="152400" cy="13454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494574" y="4952166"/>
              <a:ext cx="152400" cy="13454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p:nvSpPr>
          <p:spPr>
            <a:xfrm>
              <a:off x="3810000" y="4151568"/>
              <a:ext cx="152400" cy="13454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8-Point Star 10"/>
            <p:cNvSpPr/>
            <p:nvPr/>
          </p:nvSpPr>
          <p:spPr>
            <a:xfrm>
              <a:off x="4205701" y="4293234"/>
              <a:ext cx="251460" cy="251459"/>
            </a:xfrm>
            <a:prstGeom prst="star8">
              <a:avLst>
                <a:gd name="adj" fmla="val 19628"/>
              </a:avLst>
            </a:prstGeom>
            <a:solidFill>
              <a:srgbClr val="F2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4763124" y="4258078"/>
              <a:ext cx="184404" cy="161522"/>
            </a:xfrm>
            <a:prstGeom prst="ellipse">
              <a:avLst/>
            </a:prstGeom>
            <a:solidFill>
              <a:srgbClr val="9954CC"/>
            </a:solidFill>
            <a:ln>
              <a:solidFill>
                <a:srgbClr val="8D4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4565074" y="4595216"/>
              <a:ext cx="184404" cy="177674"/>
            </a:xfrm>
            <a:prstGeom prst="ellipse">
              <a:avLst/>
            </a:prstGeom>
            <a:solidFill>
              <a:srgbClr val="9954CC"/>
            </a:solidFill>
            <a:ln>
              <a:solidFill>
                <a:srgbClr val="8D4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5444836" y="5065105"/>
              <a:ext cx="184404" cy="161522"/>
            </a:xfrm>
            <a:prstGeom prst="ellipse">
              <a:avLst/>
            </a:prstGeom>
            <a:solidFill>
              <a:srgbClr val="9954CC"/>
            </a:solidFill>
            <a:ln>
              <a:solidFill>
                <a:srgbClr val="8D4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5943600" y="5217505"/>
              <a:ext cx="184404" cy="161522"/>
            </a:xfrm>
            <a:prstGeom prst="ellipse">
              <a:avLst/>
            </a:prstGeom>
            <a:solidFill>
              <a:srgbClr val="9954CC"/>
            </a:solidFill>
            <a:ln>
              <a:solidFill>
                <a:srgbClr val="8D4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5977405" y="4334278"/>
              <a:ext cx="184404" cy="161522"/>
            </a:xfrm>
            <a:prstGeom prst="ellipse">
              <a:avLst/>
            </a:prstGeom>
            <a:solidFill>
              <a:srgbClr val="9954CC"/>
            </a:solidFill>
            <a:ln>
              <a:solidFill>
                <a:srgbClr val="8D4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5537038" y="3115404"/>
              <a:ext cx="914400" cy="42175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0000FF"/>
                  </a:solidFill>
                  <a:effectLst/>
                  <a:uLnTx/>
                  <a:uFillTx/>
                  <a:latin typeface="Arial Black" panose="020B0A04020102020204" pitchFamily="34" charset="0"/>
                  <a:ea typeface="+mn-ea"/>
                  <a:cs typeface="+mn-cs"/>
                </a:rPr>
                <a:t>Class A</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8D42C6"/>
                  </a:solidFill>
                  <a:effectLst/>
                  <a:uLnTx/>
                  <a:uFillTx/>
                  <a:latin typeface="Arial Black" panose="020B0A04020102020204" pitchFamily="34" charset="0"/>
                  <a:ea typeface="+mn-ea"/>
                  <a:cs typeface="+mn-cs"/>
                </a:rPr>
                <a:t>Class B</a:t>
              </a:r>
              <a:endParaRPr kumimoji="0" lang="en-CA" sz="1050" b="1" i="0" u="none" strike="noStrike" kern="1200" cap="none" spc="0" normalizeH="0" baseline="0" noProof="0" dirty="0">
                <a:ln>
                  <a:noFill/>
                </a:ln>
                <a:solidFill>
                  <a:srgbClr val="8D42C6"/>
                </a:solidFill>
                <a:effectLst/>
                <a:uLnTx/>
                <a:uFillTx/>
                <a:latin typeface="Arial Black" panose="020B0A04020102020204" pitchFamily="34" charset="0"/>
                <a:ea typeface="+mn-ea"/>
                <a:cs typeface="+mn-cs"/>
              </a:endParaRPr>
            </a:p>
          </p:txBody>
        </p:sp>
        <p:sp>
          <p:nvSpPr>
            <p:cNvPr id="18" name="Rectangle 17"/>
            <p:cNvSpPr/>
            <p:nvPr/>
          </p:nvSpPr>
          <p:spPr>
            <a:xfrm>
              <a:off x="5583382" y="3169767"/>
              <a:ext cx="152400" cy="13454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5579919" y="3333287"/>
              <a:ext cx="184404" cy="161522"/>
            </a:xfrm>
            <a:prstGeom prst="ellipse">
              <a:avLst/>
            </a:prstGeom>
            <a:solidFill>
              <a:srgbClr val="9954CC"/>
            </a:solidFill>
            <a:ln>
              <a:solidFill>
                <a:srgbClr val="8D4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0" name="Group 19"/>
            <p:cNvGrpSpPr/>
            <p:nvPr/>
          </p:nvGrpSpPr>
          <p:grpSpPr>
            <a:xfrm>
              <a:off x="3574237" y="3627212"/>
              <a:ext cx="5192716" cy="1606867"/>
              <a:chOff x="3574237" y="3627212"/>
              <a:chExt cx="5192716" cy="1606867"/>
            </a:xfrm>
          </p:grpSpPr>
          <p:grpSp>
            <p:nvGrpSpPr>
              <p:cNvPr id="27" name="Group 26"/>
              <p:cNvGrpSpPr/>
              <p:nvPr/>
            </p:nvGrpSpPr>
            <p:grpSpPr>
              <a:xfrm>
                <a:off x="3574237" y="3627212"/>
                <a:ext cx="5192716" cy="1582437"/>
                <a:chOff x="3574237" y="3627212"/>
                <a:chExt cx="5192716" cy="1582437"/>
              </a:xfrm>
            </p:grpSpPr>
            <p:sp>
              <p:nvSpPr>
                <p:cNvPr id="29" name="Oval 28"/>
                <p:cNvSpPr/>
                <p:nvPr/>
              </p:nvSpPr>
              <p:spPr>
                <a:xfrm>
                  <a:off x="3574237" y="3627212"/>
                  <a:ext cx="1504047" cy="1582437"/>
                </a:xfrm>
                <a:prstGeom prst="ellipse">
                  <a:avLst/>
                </a:prstGeom>
                <a:noFill/>
                <a:ln w="19050">
                  <a:solidFill>
                    <a:srgbClr val="2929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TextBox 29"/>
                <p:cNvSpPr txBox="1"/>
                <p:nvPr/>
              </p:nvSpPr>
              <p:spPr>
                <a:xfrm>
                  <a:off x="6479147" y="3806161"/>
                  <a:ext cx="22878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Belongs to </a:t>
                  </a:r>
                  <a:r>
                    <a:rPr kumimoji="0" lang="en-US" sz="1800" b="1" i="0" u="none" strike="noStrike" kern="1200" cap="none" spc="0" normalizeH="0" baseline="0" noProof="0" dirty="0">
                      <a:ln>
                        <a:noFill/>
                      </a:ln>
                      <a:solidFill>
                        <a:srgbClr val="8D42C6"/>
                      </a:solidFill>
                      <a:effectLst/>
                      <a:uLnTx/>
                      <a:uFillTx/>
                      <a:latin typeface="Arial" panose="020B0604020202020204" pitchFamily="34" charset="0"/>
                      <a:ea typeface="+mn-ea"/>
                      <a:cs typeface="+mn-cs"/>
                    </a:rPr>
                    <a:t>Class B</a:t>
                  </a:r>
                  <a:endParaRPr kumimoji="0" lang="en-CA" sz="1800" b="1" i="0" u="none" strike="noStrike" kern="1200" cap="none" spc="0" normalizeH="0" baseline="0" noProof="0" dirty="0">
                    <a:ln>
                      <a:noFill/>
                    </a:ln>
                    <a:solidFill>
                      <a:srgbClr val="8D42C6"/>
                    </a:solidFill>
                    <a:effectLst/>
                    <a:uLnTx/>
                    <a:uFillTx/>
                    <a:latin typeface="Arial" panose="020B0604020202020204" pitchFamily="34" charset="0"/>
                    <a:ea typeface="+mn-ea"/>
                    <a:cs typeface="+mn-cs"/>
                  </a:endParaRPr>
                </a:p>
              </p:txBody>
            </p:sp>
            <p:cxnSp>
              <p:nvCxnSpPr>
                <p:cNvPr id="31" name="Curved Connector 30"/>
                <p:cNvCxnSpPr>
                  <a:stCxn id="30" idx="1"/>
                  <a:endCxn id="11" idx="6"/>
                </p:cNvCxnSpPr>
                <p:nvPr/>
              </p:nvCxnSpPr>
              <p:spPr>
                <a:xfrm rot="10800000" flipV="1">
                  <a:off x="4331431" y="3990826"/>
                  <a:ext cx="2147716" cy="30240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4069536" y="4972469"/>
                <a:ext cx="489236"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K=3</a:t>
                </a:r>
                <a:endParaRPr kumimoji="0" lang="en-CA" sz="11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grpSp>
        <p:grpSp>
          <p:nvGrpSpPr>
            <p:cNvPr id="21" name="Group 20"/>
            <p:cNvGrpSpPr/>
            <p:nvPr/>
          </p:nvGrpSpPr>
          <p:grpSpPr>
            <a:xfrm>
              <a:off x="3124200" y="3176154"/>
              <a:ext cx="4639357" cy="2398674"/>
              <a:chOff x="3124200" y="3176154"/>
              <a:chExt cx="4639357" cy="2398674"/>
            </a:xfrm>
          </p:grpSpPr>
          <p:grpSp>
            <p:nvGrpSpPr>
              <p:cNvPr id="22" name="Group 21"/>
              <p:cNvGrpSpPr/>
              <p:nvPr/>
            </p:nvGrpSpPr>
            <p:grpSpPr>
              <a:xfrm>
                <a:off x="3124200" y="3176154"/>
                <a:ext cx="4639357" cy="2362201"/>
                <a:chOff x="3124200" y="3176154"/>
                <a:chExt cx="4639357" cy="2362201"/>
              </a:xfrm>
            </p:grpSpPr>
            <p:sp>
              <p:nvSpPr>
                <p:cNvPr id="24" name="Oval 23"/>
                <p:cNvSpPr/>
                <p:nvPr/>
              </p:nvSpPr>
              <p:spPr>
                <a:xfrm>
                  <a:off x="3124200" y="3176154"/>
                  <a:ext cx="2428011" cy="2362201"/>
                </a:xfrm>
                <a:prstGeom prst="ellipse">
                  <a:avLst/>
                </a:prstGeom>
                <a:noFill/>
                <a:ln w="19050">
                  <a:solidFill>
                    <a:srgbClr val="2929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p:cNvSpPr txBox="1"/>
                <p:nvPr/>
              </p:nvSpPr>
              <p:spPr>
                <a:xfrm>
                  <a:off x="6477000" y="3816080"/>
                  <a:ext cx="1286557" cy="65429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Belongs to </a:t>
                  </a:r>
                  <a:r>
                    <a:rPr kumimoji="0" lang="en-US" sz="1800" b="1"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Class A</a:t>
                  </a:r>
                  <a:endParaRPr kumimoji="0" lang="en-CA" sz="1800" b="1" i="0" u="none" strike="noStrike" kern="1200" cap="none" spc="0" normalizeH="0" baseline="0" noProof="0" dirty="0">
                    <a:ln>
                      <a:noFill/>
                    </a:ln>
                    <a:solidFill>
                      <a:srgbClr val="0000FF"/>
                    </a:solidFill>
                    <a:effectLst/>
                    <a:uLnTx/>
                    <a:uFillTx/>
                    <a:latin typeface="Arial" panose="020B0604020202020204" pitchFamily="34" charset="0"/>
                    <a:ea typeface="+mn-ea"/>
                    <a:cs typeface="+mn-cs"/>
                  </a:endParaRPr>
                </a:p>
              </p:txBody>
            </p:sp>
            <p:cxnSp>
              <p:nvCxnSpPr>
                <p:cNvPr id="26" name="Curved Connector 25"/>
                <p:cNvCxnSpPr/>
                <p:nvPr/>
              </p:nvCxnSpPr>
              <p:spPr>
                <a:xfrm rot="10800000" flipV="1">
                  <a:off x="4343401" y="4038600"/>
                  <a:ext cx="2147716" cy="30240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grpSp>
          <p:sp>
            <p:nvSpPr>
              <p:cNvPr id="23" name="TextBox 22"/>
              <p:cNvSpPr txBox="1"/>
              <p:nvPr/>
            </p:nvSpPr>
            <p:spPr>
              <a:xfrm>
                <a:off x="4121728" y="5313218"/>
                <a:ext cx="489236"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K=6</a:t>
                </a:r>
                <a:endParaRPr kumimoji="0" lang="en-CA" sz="11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grpSp>
      </p:grpSp>
    </p:spTree>
    <p:extLst>
      <p:ext uri="{BB962C8B-B14F-4D97-AF65-F5344CB8AC3E}">
        <p14:creationId xmlns:p14="http://schemas.microsoft.com/office/powerpoint/2010/main" val="256968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Complexity</a:t>
            </a:r>
            <a:endParaRPr lang="en-GB" sz="4000" dirty="0" smtClean="0"/>
          </a:p>
        </p:txBody>
      </p:sp>
      <p:sp>
        <p:nvSpPr>
          <p:cNvPr id="7172" name="Text Box 4"/>
          <p:cNvSpPr txBox="1">
            <a:spLocks noChangeArrowheads="1"/>
          </p:cNvSpPr>
          <p:nvPr/>
        </p:nvSpPr>
        <p:spPr bwMode="auto">
          <a:xfrm>
            <a:off x="838201" y="1447800"/>
            <a:ext cx="7848600" cy="5041380"/>
          </a:xfrm>
          <a:prstGeom prst="rect">
            <a:avLst/>
          </a:prstGeom>
          <a:noFill/>
          <a:ln w="9525">
            <a:noFill/>
            <a:miter lim="800000"/>
            <a:headEnd/>
            <a:tailEnd/>
          </a:ln>
        </p:spPr>
        <p:txBody>
          <a:bodyPr wrap="square">
            <a:spAutoFit/>
          </a:bodyPr>
          <a:lstStyle/>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Suppose there are m instances and n features in the dataset</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Nearest neighbor algorithm requires computing m distances</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distance computation involves scanning through each feature value (n features)</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Running time complexity is O(</a:t>
            </a:r>
            <a:r>
              <a:rPr lang="en-US" sz="2400"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spcBef>
                <a:spcPct val="20000"/>
              </a:spcBef>
              <a:buClr>
                <a:srgbClr val="FF0000"/>
              </a:buClr>
            </a:pPr>
            <a:endParaRPr lang="en-US" sz="2400" dirty="0"/>
          </a:p>
          <a:p>
            <a:pPr>
              <a:spcBef>
                <a:spcPct val="20000"/>
              </a:spcBef>
              <a:buClr>
                <a:srgbClr val="FF0000"/>
              </a:buClr>
            </a:pPr>
            <a:endParaRPr lang="en-GB" sz="2400" dirty="0"/>
          </a:p>
        </p:txBody>
      </p:sp>
    </p:spTree>
    <p:extLst>
      <p:ext uri="{BB962C8B-B14F-4D97-AF65-F5344CB8AC3E}">
        <p14:creationId xmlns:p14="http://schemas.microsoft.com/office/powerpoint/2010/main" val="2314733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8100" y="232807"/>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dirty="0" smtClean="0">
                <a:solidFill>
                  <a:schemeClr val="tx2"/>
                </a:solidFill>
              </a:rPr>
              <a:t>Choice of  K</a:t>
            </a:r>
            <a:endParaRPr lang="en-US" sz="4000" dirty="0">
              <a:solidFill>
                <a:schemeClr val="tx2"/>
              </a:solidFill>
            </a:endParaRPr>
          </a:p>
        </p:txBody>
      </p:sp>
      <p:sp>
        <p:nvSpPr>
          <p:cNvPr id="22" name="Rectangle 3">
            <a:extLst>
              <a:ext uri="{FF2B5EF4-FFF2-40B4-BE49-F238E27FC236}">
                <a16:creationId xmlns:a16="http://schemas.microsoft.com/office/drawing/2014/main" id="{1985A089-F61B-493E-A5A9-DCED8BBB6A53}"/>
              </a:ext>
            </a:extLst>
          </p:cNvPr>
          <p:cNvSpPr txBox="1">
            <a:spLocks noChangeArrowheads="1"/>
          </p:cNvSpPr>
          <p:nvPr/>
        </p:nvSpPr>
        <p:spPr>
          <a:xfrm>
            <a:off x="152400" y="1400695"/>
            <a:ext cx="8839200" cy="54864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sz="2400" dirty="0">
                <a:latin typeface="Times New Roman" panose="02020603050405020304" pitchFamily="18" charset="0"/>
                <a:cs typeface="Times New Roman" panose="02020603050405020304" pitchFamily="18" charset="0"/>
              </a:rPr>
              <a:t>KNN Algorithm is based on feature similarity</a:t>
            </a:r>
            <a:r>
              <a:rPr lang="en-US" altLang="en-US" sz="2400" dirty="0" smtClean="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Choosing the right value of K </a:t>
            </a:r>
            <a:r>
              <a:rPr lang="en-US" altLang="en-US" sz="2400" dirty="0">
                <a:latin typeface="Times New Roman" panose="02020603050405020304" pitchFamily="18" charset="0"/>
                <a:cs typeface="Times New Roman" panose="02020603050405020304" pitchFamily="18" charset="0"/>
              </a:rPr>
              <a:t>is a process called </a:t>
            </a:r>
            <a:r>
              <a:rPr lang="en-US" altLang="en-US" sz="2400" i="1" dirty="0">
                <a:latin typeface="Times New Roman" panose="02020603050405020304" pitchFamily="18" charset="0"/>
                <a:cs typeface="Times New Roman" panose="02020603050405020304" pitchFamily="18" charset="0"/>
              </a:rPr>
              <a:t>parameter tuning </a:t>
            </a:r>
            <a:r>
              <a:rPr lang="en-US" altLang="en-US" sz="2400" dirty="0">
                <a:latin typeface="Times New Roman" panose="02020603050405020304" pitchFamily="18" charset="0"/>
                <a:cs typeface="Times New Roman" panose="02020603050405020304" pitchFamily="18" charset="0"/>
              </a:rPr>
              <a:t>and is important for better accuracy.</a:t>
            </a:r>
          </a:p>
        </p:txBody>
      </p:sp>
      <p:sp>
        <p:nvSpPr>
          <p:cNvPr id="2" name="Oval 1">
            <a:extLst>
              <a:ext uri="{FF2B5EF4-FFF2-40B4-BE49-F238E27FC236}">
                <a16:creationId xmlns:a16="http://schemas.microsoft.com/office/drawing/2014/main" id="{3083B77B-A672-4A0B-B08E-EDB49E40378F}"/>
              </a:ext>
            </a:extLst>
          </p:cNvPr>
          <p:cNvSpPr/>
          <p:nvPr/>
        </p:nvSpPr>
        <p:spPr>
          <a:xfrm>
            <a:off x="3657600" y="3581400"/>
            <a:ext cx="2133600" cy="17526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2E52B99-CF9D-4A46-ABD4-0B6A4D56ABCF}"/>
              </a:ext>
            </a:extLst>
          </p:cNvPr>
          <p:cNvSpPr/>
          <p:nvPr/>
        </p:nvSpPr>
        <p:spPr>
          <a:xfrm>
            <a:off x="4191000" y="3848100"/>
            <a:ext cx="3048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A8C84FF-5326-44D0-B463-AF70141E7CC8}"/>
              </a:ext>
            </a:extLst>
          </p:cNvPr>
          <p:cNvSpPr/>
          <p:nvPr/>
        </p:nvSpPr>
        <p:spPr>
          <a:xfrm>
            <a:off x="3886200" y="4438650"/>
            <a:ext cx="3048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3CD952-0585-4857-82C2-5FA68F0EA3C6}"/>
              </a:ext>
            </a:extLst>
          </p:cNvPr>
          <p:cNvSpPr/>
          <p:nvPr/>
        </p:nvSpPr>
        <p:spPr>
          <a:xfrm>
            <a:off x="3343275" y="3190875"/>
            <a:ext cx="3048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2FF308-0F25-42F4-81AD-506076EBB26C}"/>
              </a:ext>
            </a:extLst>
          </p:cNvPr>
          <p:cNvSpPr/>
          <p:nvPr/>
        </p:nvSpPr>
        <p:spPr>
          <a:xfrm>
            <a:off x="1866900" y="4191000"/>
            <a:ext cx="3048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97F99ACC-6D52-4B27-9BE2-C7EF95D62BFE}"/>
              </a:ext>
            </a:extLst>
          </p:cNvPr>
          <p:cNvSpPr/>
          <p:nvPr/>
        </p:nvSpPr>
        <p:spPr>
          <a:xfrm>
            <a:off x="5480306" y="5086350"/>
            <a:ext cx="387094" cy="3048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27335A8B-C5EA-4DFE-8792-BD73C28D71AB}"/>
              </a:ext>
            </a:extLst>
          </p:cNvPr>
          <p:cNvSpPr/>
          <p:nvPr/>
        </p:nvSpPr>
        <p:spPr>
          <a:xfrm>
            <a:off x="5102737" y="3990975"/>
            <a:ext cx="387094" cy="3048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057631-ECC6-436F-8B2A-B16954E7BF29}"/>
              </a:ext>
            </a:extLst>
          </p:cNvPr>
          <p:cNvSpPr/>
          <p:nvPr/>
        </p:nvSpPr>
        <p:spPr>
          <a:xfrm>
            <a:off x="5708906" y="3257112"/>
            <a:ext cx="387094" cy="3048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F005CAA-E8C8-4F41-B0EE-17E37C9FA625}"/>
              </a:ext>
            </a:extLst>
          </p:cNvPr>
          <p:cNvSpPr/>
          <p:nvPr/>
        </p:nvSpPr>
        <p:spPr>
          <a:xfrm>
            <a:off x="6096000" y="4400550"/>
            <a:ext cx="387094" cy="3048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EA5D1641-6B19-414B-AC49-B524D833339D}"/>
              </a:ext>
            </a:extLst>
          </p:cNvPr>
          <p:cNvSpPr/>
          <p:nvPr/>
        </p:nvSpPr>
        <p:spPr>
          <a:xfrm>
            <a:off x="6781800" y="2667000"/>
            <a:ext cx="387094" cy="3048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9630285-0447-41AE-8B16-C7AFF1082198}"/>
              </a:ext>
            </a:extLst>
          </p:cNvPr>
          <p:cNvSpPr/>
          <p:nvPr/>
        </p:nvSpPr>
        <p:spPr>
          <a:xfrm>
            <a:off x="2660906" y="2514600"/>
            <a:ext cx="4191000" cy="35814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ecagon 44">
            <a:extLst>
              <a:ext uri="{FF2B5EF4-FFF2-40B4-BE49-F238E27FC236}">
                <a16:creationId xmlns:a16="http://schemas.microsoft.com/office/drawing/2014/main" id="{B20DE017-D3FB-4BC9-A949-BBBAC296EA16}"/>
              </a:ext>
            </a:extLst>
          </p:cNvPr>
          <p:cNvSpPr/>
          <p:nvPr/>
        </p:nvSpPr>
        <p:spPr>
          <a:xfrm>
            <a:off x="4505325" y="4272839"/>
            <a:ext cx="457200" cy="409575"/>
          </a:xfrm>
          <a:prstGeom prst="dec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a:t>
            </a:r>
          </a:p>
        </p:txBody>
      </p:sp>
      <p:sp>
        <p:nvSpPr>
          <p:cNvPr id="46" name="TextBox 45">
            <a:extLst>
              <a:ext uri="{FF2B5EF4-FFF2-40B4-BE49-F238E27FC236}">
                <a16:creationId xmlns:a16="http://schemas.microsoft.com/office/drawing/2014/main" id="{E2F66FA7-545E-4C6D-A2CF-B2E2A8F327C5}"/>
              </a:ext>
            </a:extLst>
          </p:cNvPr>
          <p:cNvSpPr txBox="1"/>
          <p:nvPr/>
        </p:nvSpPr>
        <p:spPr>
          <a:xfrm>
            <a:off x="4610100" y="3244334"/>
            <a:ext cx="537327" cy="369332"/>
          </a:xfrm>
          <a:prstGeom prst="rect">
            <a:avLst/>
          </a:prstGeom>
          <a:solidFill>
            <a:srgbClr val="FFFF00"/>
          </a:solidFill>
        </p:spPr>
        <p:txBody>
          <a:bodyPr wrap="none" rtlCol="0">
            <a:spAutoFit/>
          </a:bodyPr>
          <a:lstStyle/>
          <a:p>
            <a:r>
              <a:rPr lang="en-US" dirty="0"/>
              <a:t>K=3</a:t>
            </a:r>
          </a:p>
        </p:txBody>
      </p:sp>
      <p:sp>
        <p:nvSpPr>
          <p:cNvPr id="48" name="TextBox 47">
            <a:extLst>
              <a:ext uri="{FF2B5EF4-FFF2-40B4-BE49-F238E27FC236}">
                <a16:creationId xmlns:a16="http://schemas.microsoft.com/office/drawing/2014/main" id="{72A39BAC-63F0-4501-A11C-8E029F6124B4}"/>
              </a:ext>
            </a:extLst>
          </p:cNvPr>
          <p:cNvSpPr txBox="1"/>
          <p:nvPr/>
        </p:nvSpPr>
        <p:spPr>
          <a:xfrm>
            <a:off x="5159007" y="2247023"/>
            <a:ext cx="537327" cy="369332"/>
          </a:xfrm>
          <a:prstGeom prst="rect">
            <a:avLst/>
          </a:prstGeom>
          <a:solidFill>
            <a:srgbClr val="FFFF00"/>
          </a:solidFill>
        </p:spPr>
        <p:txBody>
          <a:bodyPr wrap="none" rtlCol="0">
            <a:spAutoFit/>
          </a:bodyPr>
          <a:lstStyle/>
          <a:p>
            <a:r>
              <a:rPr lang="en-US" dirty="0"/>
              <a:t>K=7</a:t>
            </a:r>
          </a:p>
        </p:txBody>
      </p:sp>
      <p:sp>
        <p:nvSpPr>
          <p:cNvPr id="49" name="TextBox 48">
            <a:extLst>
              <a:ext uri="{FF2B5EF4-FFF2-40B4-BE49-F238E27FC236}">
                <a16:creationId xmlns:a16="http://schemas.microsoft.com/office/drawing/2014/main" id="{32EC6A3B-00FC-46FC-A528-282BBA80FB9B}"/>
              </a:ext>
            </a:extLst>
          </p:cNvPr>
          <p:cNvSpPr txBox="1"/>
          <p:nvPr/>
        </p:nvSpPr>
        <p:spPr>
          <a:xfrm>
            <a:off x="457200" y="6105525"/>
            <a:ext cx="2937022" cy="369332"/>
          </a:xfrm>
          <a:prstGeom prst="rect">
            <a:avLst/>
          </a:prstGeom>
          <a:noFill/>
        </p:spPr>
        <p:txBody>
          <a:bodyPr wrap="none" rtlCol="0">
            <a:spAutoFit/>
          </a:bodyPr>
          <a:lstStyle/>
          <a:p>
            <a:r>
              <a:rPr lang="en-US" i="1" dirty="0">
                <a:latin typeface="Comic Sans MS" panose="030F0702030302020204" pitchFamily="66" charset="0"/>
              </a:rPr>
              <a:t>At k = 3, we classify’?’ as </a:t>
            </a:r>
          </a:p>
        </p:txBody>
      </p:sp>
      <p:sp>
        <p:nvSpPr>
          <p:cNvPr id="51" name="TextBox 50">
            <a:extLst>
              <a:ext uri="{FF2B5EF4-FFF2-40B4-BE49-F238E27FC236}">
                <a16:creationId xmlns:a16="http://schemas.microsoft.com/office/drawing/2014/main" id="{91365005-1086-4F73-90A4-57224D21E30C}"/>
              </a:ext>
            </a:extLst>
          </p:cNvPr>
          <p:cNvSpPr txBox="1"/>
          <p:nvPr/>
        </p:nvSpPr>
        <p:spPr>
          <a:xfrm>
            <a:off x="4962525" y="6181725"/>
            <a:ext cx="3331361" cy="369332"/>
          </a:xfrm>
          <a:prstGeom prst="rect">
            <a:avLst/>
          </a:prstGeom>
          <a:noFill/>
        </p:spPr>
        <p:txBody>
          <a:bodyPr wrap="none" rtlCol="0">
            <a:spAutoFit/>
          </a:bodyPr>
          <a:lstStyle/>
          <a:p>
            <a:r>
              <a:rPr lang="en-US" dirty="0">
                <a:latin typeface="Comic Sans MS" panose="030F0702030302020204" pitchFamily="66" charset="0"/>
              </a:rPr>
              <a:t>But at k = 7, we classify’?’ as </a:t>
            </a:r>
          </a:p>
        </p:txBody>
      </p:sp>
      <p:sp>
        <p:nvSpPr>
          <p:cNvPr id="52" name="Rectangle 51">
            <a:extLst>
              <a:ext uri="{FF2B5EF4-FFF2-40B4-BE49-F238E27FC236}">
                <a16:creationId xmlns:a16="http://schemas.microsoft.com/office/drawing/2014/main" id="{1298384D-E989-415E-93F0-45FFAB746A47}"/>
              </a:ext>
            </a:extLst>
          </p:cNvPr>
          <p:cNvSpPr/>
          <p:nvPr/>
        </p:nvSpPr>
        <p:spPr>
          <a:xfrm>
            <a:off x="2992894" y="6209229"/>
            <a:ext cx="3048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E6FD8C3A-6556-40DA-9413-23D18CC8552C}"/>
              </a:ext>
            </a:extLst>
          </p:cNvPr>
          <p:cNvSpPr/>
          <p:nvPr/>
        </p:nvSpPr>
        <p:spPr>
          <a:xfrm>
            <a:off x="7816978" y="6208157"/>
            <a:ext cx="387094" cy="3048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C5ACD50-4C85-4C8F-A0A9-8C2768368B7C}"/>
              </a:ext>
            </a:extLst>
          </p:cNvPr>
          <p:cNvSpPr txBox="1"/>
          <p:nvPr/>
        </p:nvSpPr>
        <p:spPr>
          <a:xfrm>
            <a:off x="4059561" y="4676775"/>
            <a:ext cx="1411220" cy="369332"/>
          </a:xfrm>
          <a:prstGeom prst="rect">
            <a:avLst/>
          </a:prstGeom>
          <a:noFill/>
        </p:spPr>
        <p:txBody>
          <a:bodyPr wrap="none" rtlCol="0">
            <a:spAutoFit/>
          </a:bodyPr>
          <a:lstStyle/>
          <a:p>
            <a:r>
              <a:rPr lang="en-US" dirty="0">
                <a:solidFill>
                  <a:srgbClr val="0000FF"/>
                </a:solidFill>
              </a:rPr>
              <a:t>New variable</a:t>
            </a:r>
          </a:p>
        </p:txBody>
      </p:sp>
      <p:sp>
        <p:nvSpPr>
          <p:cNvPr id="24" name="Slide Number Placeholder 1">
            <a:extLst>
              <a:ext uri="{FF2B5EF4-FFF2-40B4-BE49-F238E27FC236}">
                <a16:creationId xmlns:a16="http://schemas.microsoft.com/office/drawing/2014/main" id="{36BC3C0F-411E-4518-BDC1-D00AB4756142}"/>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mn-ea"/>
              <a:cs typeface="+mn-cs"/>
            </a:endParaRPr>
          </a:p>
        </p:txBody>
      </p:sp>
    </p:spTree>
    <p:extLst>
      <p:ext uri="{BB962C8B-B14F-4D97-AF65-F5344CB8AC3E}">
        <p14:creationId xmlns:p14="http://schemas.microsoft.com/office/powerpoint/2010/main" val="353907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6" grpId="0" animBg="1"/>
      <p:bldP spid="8" grpId="0" animBg="1"/>
      <p:bldP spid="15" grpId="0" animBg="1"/>
      <p:bldP spid="17" grpId="0" animBg="1"/>
      <p:bldP spid="18" grpId="0" animBg="1"/>
      <p:bldP spid="41" grpId="0" animBg="1"/>
      <p:bldP spid="43" grpId="0" animBg="1"/>
      <p:bldP spid="44" grpId="0" animBg="1"/>
      <p:bldP spid="45" grpId="0" animBg="1"/>
      <p:bldP spid="46" grpId="0" animBg="1"/>
      <p:bldP spid="46" grpId="1" animBg="1"/>
      <p:bldP spid="48" grpId="0" animBg="1"/>
      <p:bldP spid="49" grpId="0"/>
      <p:bldP spid="49" grpId="1"/>
      <p:bldP spid="51" grpId="0"/>
      <p:bldP spid="52" grpId="0" animBg="1"/>
      <p:bldP spid="52" grpId="1" animBg="1"/>
      <p:bldP spid="53" grpId="0"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5FDB9B0-CEFB-47F7-BA4E-70CBBB30E06B}"/>
              </a:ext>
            </a:extLst>
          </p:cNvPr>
          <p:cNvSpPr>
            <a:spLocks noGrp="1" noChangeArrowheads="1"/>
          </p:cNvSpPr>
          <p:nvPr>
            <p:ph type="title"/>
          </p:nvPr>
        </p:nvSpPr>
        <p:spPr>
          <a:xfrm>
            <a:off x="-818635" y="542526"/>
            <a:ext cx="9982200" cy="540740"/>
          </a:xfrm>
        </p:spPr>
        <p:txBody>
          <a:bodyPr/>
          <a:lstStyle/>
          <a:p>
            <a:pPr algn="ctr" eaLnBrk="1" hangingPunct="1"/>
            <a:r>
              <a:rPr lang="en-US" altLang="en-US" sz="3600" kern="1200" dirty="0"/>
              <a:t>Selecting the Number of Neighbors</a:t>
            </a:r>
          </a:p>
        </p:txBody>
      </p:sp>
      <p:sp>
        <p:nvSpPr>
          <p:cNvPr id="1328131" name="Rectangle 3">
            <a:extLst>
              <a:ext uri="{FF2B5EF4-FFF2-40B4-BE49-F238E27FC236}">
                <a16:creationId xmlns:a16="http://schemas.microsoft.com/office/drawing/2014/main" id="{F683D8C4-C9FD-46C6-9EAB-8D659D668EE8}"/>
              </a:ext>
            </a:extLst>
          </p:cNvPr>
          <p:cNvSpPr>
            <a:spLocks noGrp="1" noChangeArrowheads="1"/>
          </p:cNvSpPr>
          <p:nvPr>
            <p:ph type="body" idx="1"/>
          </p:nvPr>
        </p:nvSpPr>
        <p:spPr>
          <a:xfrm>
            <a:off x="476765" y="1340605"/>
            <a:ext cx="8686800" cy="4114800"/>
          </a:xfrm>
        </p:spPr>
        <p:txBody>
          <a:bodyPr/>
          <a:lstStyle/>
          <a:p>
            <a:pPr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Increase k:</a:t>
            </a:r>
          </a:p>
          <a:p>
            <a:pPr lvl="1"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Makes KNN less sensitive to noise </a:t>
            </a:r>
          </a:p>
          <a:p>
            <a:pPr eaLnBrk="1" hangingPunct="1">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Decrease </a:t>
            </a:r>
            <a:r>
              <a:rPr lang="en-US" altLang="en-US" sz="2800" dirty="0">
                <a:latin typeface="Times New Roman" panose="02020603050405020304" pitchFamily="18" charset="0"/>
                <a:cs typeface="Times New Roman" panose="02020603050405020304" pitchFamily="18" charset="0"/>
              </a:rPr>
              <a:t>k:</a:t>
            </a:r>
          </a:p>
          <a:p>
            <a:pPr lvl="1"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Allows capturing finer structure of space</a:t>
            </a:r>
          </a:p>
          <a:p>
            <a:pPr eaLnBrk="1" hangingPunct="1">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sym typeface="Wingdings" panose="05000000000000000000" pitchFamily="2" charset="2"/>
              </a:rPr>
              <a:t>Pick </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k not too large, but not too small </a:t>
            </a:r>
            <a:r>
              <a:rPr lang="en-US" altLang="en-US"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(depends on data)</a:t>
            </a:r>
            <a:endParaRPr lang="en-US" altLang="en-US" sz="2800" dirty="0">
              <a:latin typeface="Times New Roman" panose="02020603050405020304" pitchFamily="18" charset="0"/>
              <a:cs typeface="Times New Roman" panose="02020603050405020304" pitchFamily="18" charset="0"/>
            </a:endParaRPr>
          </a:p>
          <a:p>
            <a:pPr eaLnBrk="1" hangingPunct="1"/>
            <a:endParaRPr lang="en-US" altLang="en-US" sz="2800" dirty="0">
              <a:solidFill>
                <a:srgbClr val="0000FF"/>
              </a:solidFill>
            </a:endParaRPr>
          </a:p>
        </p:txBody>
      </p:sp>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0202EFB-9B50-4085-8064-1CD2E769E676}" type="slidenum">
              <a:rPr lang="en-US" altLang="en-US" sz="1200" smtClean="0">
                <a:solidFill>
                  <a:srgbClr val="000000"/>
                </a:solidFill>
                <a:ea typeface="新細明體"/>
              </a:rPr>
              <a:pPr algn="r">
                <a:defRPr/>
              </a:pPr>
              <a:t>13</a:t>
            </a:fld>
            <a:endParaRPr lang="en-US" altLang="en-US" sz="1200" dirty="0">
              <a:solidFill>
                <a:srgbClr val="000000"/>
              </a:solidFill>
              <a:ea typeface="新細明體"/>
            </a:endParaRPr>
          </a:p>
        </p:txBody>
      </p:sp>
      <p:sp>
        <p:nvSpPr>
          <p:cNvPr id="3" name="TextBox 2">
            <a:extLst>
              <a:ext uri="{FF2B5EF4-FFF2-40B4-BE49-F238E27FC236}">
                <a16:creationId xmlns:a16="http://schemas.microsoft.com/office/drawing/2014/main" id="{3A60B66C-535D-324E-91A5-BC999306FEA6}"/>
              </a:ext>
            </a:extLst>
          </p:cNvPr>
          <p:cNvSpPr txBox="1"/>
          <p:nvPr/>
        </p:nvSpPr>
        <p:spPr>
          <a:xfrm>
            <a:off x="381000" y="4737020"/>
            <a:ext cx="8676503" cy="923330"/>
          </a:xfrm>
          <a:prstGeom prst="rect">
            <a:avLst/>
          </a:prstGeom>
          <a:noFill/>
        </p:spPr>
        <p:txBody>
          <a:bodyPr wrap="square">
            <a:spAutoFit/>
          </a:bodyPr>
          <a:lstStyle/>
          <a:p>
            <a:pPr marL="285750" lvl="0" indent="-285750">
              <a:buClr>
                <a:srgbClr val="FF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t>
            </a:r>
            <a:r>
              <a:rPr lang="en-US" u="sng" dirty="0">
                <a:latin typeface="Times New Roman" panose="02020603050405020304" pitchFamily="18" charset="0"/>
                <a:cs typeface="Times New Roman" panose="02020603050405020304" pitchFamily="18" charset="0"/>
              </a:rPr>
              <a:t>we increase K</a:t>
            </a:r>
            <a:r>
              <a:rPr lang="en-US" dirty="0">
                <a:latin typeface="Times New Roman" panose="02020603050405020304" pitchFamily="18" charset="0"/>
                <a:cs typeface="Times New Roman" panose="02020603050405020304" pitchFamily="18" charset="0"/>
              </a:rPr>
              <a:t>, the training error will increase (increase bias), but the test error may decrease at the same time (</a:t>
            </a:r>
            <a:r>
              <a:rPr lang="en-US" i="1" dirty="0">
                <a:latin typeface="Times New Roman" panose="02020603050405020304" pitchFamily="18" charset="0"/>
                <a:cs typeface="Times New Roman" panose="02020603050405020304" pitchFamily="18" charset="0"/>
              </a:rPr>
              <a:t>decrease variance</a:t>
            </a:r>
            <a:r>
              <a:rPr lang="en-US" dirty="0">
                <a:latin typeface="Times New Roman" panose="02020603050405020304" pitchFamily="18" charset="0"/>
                <a:cs typeface="Times New Roman" panose="02020603050405020304" pitchFamily="18" charset="0"/>
              </a:rPr>
              <a:t>).</a:t>
            </a:r>
          </a:p>
          <a:p>
            <a:pPr marL="285750" indent="-285750">
              <a:buClr>
                <a:srgbClr val="FF000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bias will be 0 (</a:t>
            </a:r>
            <a:r>
              <a:rPr lang="en-US" i="1" dirty="0">
                <a:latin typeface="Times New Roman" panose="02020603050405020304" pitchFamily="18" charset="0"/>
                <a:cs typeface="Times New Roman" panose="02020603050405020304" pitchFamily="18" charset="0"/>
              </a:rPr>
              <a:t>but variance will be high</a:t>
            </a:r>
            <a:r>
              <a:rPr lang="en-US" dirty="0">
                <a:latin typeface="Times New Roman" panose="02020603050405020304" pitchFamily="18" charset="0"/>
                <a:cs typeface="Times New Roman" panose="02020603050405020304" pitchFamily="18" charset="0"/>
              </a:rPr>
              <a:t>) when </a:t>
            </a:r>
            <a:r>
              <a:rPr lang="en-US" u="sng" dirty="0">
                <a:latin typeface="Times New Roman" panose="02020603050405020304" pitchFamily="18" charset="0"/>
                <a:cs typeface="Times New Roman" panose="02020603050405020304" pitchFamily="18" charset="0"/>
              </a:rPr>
              <a:t>K is small </a:t>
            </a:r>
            <a:r>
              <a:rPr lang="en-US" dirty="0">
                <a:latin typeface="Times New Roman" panose="02020603050405020304" pitchFamily="18" charset="0"/>
                <a:cs typeface="Times New Roman" panose="02020603050405020304" pitchFamily="18" charset="0"/>
              </a:rPr>
              <a:t>(K=1) </a:t>
            </a:r>
          </a:p>
        </p:txBody>
      </p:sp>
    </p:spTree>
    <p:extLst>
      <p:ext uri="{BB962C8B-B14F-4D97-AF65-F5344CB8AC3E}">
        <p14:creationId xmlns:p14="http://schemas.microsoft.com/office/powerpoint/2010/main" val="1033105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8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81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813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5FDB9B0-CEFB-47F7-BA4E-70CBBB30E06B}"/>
              </a:ext>
            </a:extLst>
          </p:cNvPr>
          <p:cNvSpPr>
            <a:spLocks noGrp="1" noChangeArrowheads="1"/>
          </p:cNvSpPr>
          <p:nvPr>
            <p:ph type="title"/>
          </p:nvPr>
        </p:nvSpPr>
        <p:spPr>
          <a:xfrm>
            <a:off x="-304800" y="435646"/>
            <a:ext cx="9144000" cy="685800"/>
          </a:xfrm>
        </p:spPr>
        <p:txBody>
          <a:bodyPr/>
          <a:lstStyle/>
          <a:p>
            <a:pPr algn="ctr" eaLnBrk="1" hangingPunct="1"/>
            <a:r>
              <a:rPr lang="en-US" altLang="en-US" sz="3600" kern="1200" dirty="0"/>
              <a:t>Selecting the Number of Neighbors</a:t>
            </a:r>
          </a:p>
        </p:txBody>
      </p:sp>
      <p:sp>
        <p:nvSpPr>
          <p:cNvPr id="1328131" name="Rectangle 3">
            <a:extLst>
              <a:ext uri="{FF2B5EF4-FFF2-40B4-BE49-F238E27FC236}">
                <a16:creationId xmlns:a16="http://schemas.microsoft.com/office/drawing/2014/main" id="{F683D8C4-C9FD-46C6-9EAB-8D659D668EE8}"/>
              </a:ext>
            </a:extLst>
          </p:cNvPr>
          <p:cNvSpPr>
            <a:spLocks noGrp="1" noChangeArrowheads="1"/>
          </p:cNvSpPr>
          <p:nvPr>
            <p:ph type="body" idx="1"/>
          </p:nvPr>
        </p:nvSpPr>
        <p:spPr>
          <a:xfrm>
            <a:off x="476765" y="1340605"/>
            <a:ext cx="8686800" cy="4114800"/>
          </a:xfrm>
        </p:spPr>
        <p:txBody>
          <a:bodyPr/>
          <a:lstStyle/>
          <a:p>
            <a:pPr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numbers of nearest neighbors (K) should be based on cross validation over a number of K setting.</a:t>
            </a:r>
          </a:p>
          <a:p>
            <a:pPr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When </a:t>
            </a:r>
            <a:r>
              <a:rPr lang="en-US" altLang="en-US" sz="2800" dirty="0" smtClean="0">
                <a:latin typeface="Times New Roman" panose="02020603050405020304" pitchFamily="18" charset="0"/>
                <a:cs typeface="Times New Roman" panose="02020603050405020304" pitchFamily="18" charset="0"/>
              </a:rPr>
              <a:t>K=1 </a:t>
            </a:r>
            <a:r>
              <a:rPr lang="en-US" altLang="en-US" sz="2800" dirty="0">
                <a:latin typeface="Times New Roman" panose="02020603050405020304" pitchFamily="18" charset="0"/>
                <a:cs typeface="Times New Roman" panose="02020603050405020304" pitchFamily="18" charset="0"/>
              </a:rPr>
              <a:t>is a good baseline model to benchmark against.</a:t>
            </a:r>
          </a:p>
          <a:p>
            <a:pPr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good rule-of-thumb is: k should be less than the square root of the total number of training patterns.</a:t>
            </a:r>
          </a:p>
          <a:p>
            <a:pPr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Choose an odd “K” value for a Binary Classification problem.</a:t>
            </a:r>
          </a:p>
          <a:p>
            <a:pPr eaLnBrk="1" hangingPunct="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“K” must not be a multiple of the number of classes for a Multi-class Classification problem.</a:t>
            </a:r>
          </a:p>
          <a:p>
            <a:pPr eaLnBrk="1" hangingPunct="1"/>
            <a:endParaRPr lang="en-US" altLang="en-US" sz="2800" dirty="0">
              <a:solidFill>
                <a:srgbClr val="0000FF"/>
              </a:solidFill>
            </a:endParaRPr>
          </a:p>
        </p:txBody>
      </p:sp>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0202EFB-9B50-4085-8064-1CD2E769E676}" type="slidenum">
              <a:rPr lang="en-US" altLang="en-US" sz="1200" smtClean="0">
                <a:solidFill>
                  <a:srgbClr val="000000"/>
                </a:solidFill>
                <a:ea typeface="新細明體"/>
              </a:rPr>
              <a:pPr algn="r">
                <a:defRPr/>
              </a:pPr>
              <a:t>14</a:t>
            </a:fld>
            <a:endParaRPr lang="en-US" altLang="en-US" sz="1200" dirty="0">
              <a:solidFill>
                <a:srgbClr val="000000"/>
              </a:solidFill>
              <a:ea typeface="新細明體"/>
            </a:endParaRPr>
          </a:p>
        </p:txBody>
      </p:sp>
    </p:spTree>
    <p:extLst>
      <p:ext uri="{BB962C8B-B14F-4D97-AF65-F5344CB8AC3E}">
        <p14:creationId xmlns:p14="http://schemas.microsoft.com/office/powerpoint/2010/main" val="1553649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8100" y="400928"/>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2800" dirty="0">
                <a:solidFill>
                  <a:schemeClr val="tx2"/>
                </a:solidFill>
              </a:rPr>
              <a:t>When to use KNN?</a:t>
            </a:r>
          </a:p>
        </p:txBody>
      </p:sp>
      <p:sp>
        <p:nvSpPr>
          <p:cNvPr id="22" name="Rectangle 3">
            <a:extLst>
              <a:ext uri="{FF2B5EF4-FFF2-40B4-BE49-F238E27FC236}">
                <a16:creationId xmlns:a16="http://schemas.microsoft.com/office/drawing/2014/main" id="{1985A089-F61B-493E-A5A9-DCED8BBB6A53}"/>
              </a:ext>
            </a:extLst>
          </p:cNvPr>
          <p:cNvSpPr txBox="1">
            <a:spLocks noChangeArrowheads="1"/>
          </p:cNvSpPr>
          <p:nvPr/>
        </p:nvSpPr>
        <p:spPr>
          <a:xfrm>
            <a:off x="381000" y="1143000"/>
            <a:ext cx="8458200" cy="388620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Courier New" panose="02070309020205020404" pitchFamily="49" charset="0"/>
              <a:buChar char="o"/>
            </a:pPr>
            <a:r>
              <a:rPr lang="en-US" altLang="en-US" sz="2400" dirty="0">
                <a:solidFill>
                  <a:srgbClr val="0000FF"/>
                </a:solidFill>
              </a:rPr>
              <a:t> </a:t>
            </a:r>
            <a:r>
              <a:rPr lang="en-US" altLang="en-US" sz="2400" dirty="0"/>
              <a:t>When data is </a:t>
            </a:r>
            <a:r>
              <a:rPr lang="en-US" altLang="en-US" sz="2400" dirty="0">
                <a:latin typeface="Comic Sans MS" panose="030F0702030302020204" pitchFamily="66" charset="0"/>
              </a:rPr>
              <a:t>labeled</a:t>
            </a:r>
            <a:r>
              <a:rPr lang="en-US" altLang="en-US" sz="2400" dirty="0"/>
              <a:t>. </a:t>
            </a:r>
          </a:p>
          <a:p>
            <a:pPr marL="0" indent="0">
              <a:buNone/>
            </a:pPr>
            <a:r>
              <a:rPr lang="en-US" altLang="en-US" sz="2400" dirty="0"/>
              <a:t> </a:t>
            </a:r>
          </a:p>
          <a:p>
            <a:pPr>
              <a:buFont typeface="Courier New" panose="02070309020205020404" pitchFamily="49" charset="0"/>
              <a:buChar char="o"/>
            </a:pPr>
            <a:endParaRPr lang="en-US" altLang="en-US" sz="2400" dirty="0"/>
          </a:p>
          <a:p>
            <a:pPr>
              <a:buFont typeface="Courier New" panose="02070309020205020404" pitchFamily="49" charset="0"/>
              <a:buChar char="o"/>
            </a:pPr>
            <a:r>
              <a:rPr lang="en-US" altLang="en-US" sz="2400" dirty="0"/>
              <a:t>When data is </a:t>
            </a:r>
            <a:r>
              <a:rPr lang="en-US" altLang="en-US" sz="2400" dirty="0">
                <a:latin typeface="Comic Sans MS" panose="030F0702030302020204" pitchFamily="66" charset="0"/>
              </a:rPr>
              <a:t>noise free</a:t>
            </a:r>
          </a:p>
          <a:p>
            <a:pPr>
              <a:buFont typeface="Courier New" panose="02070309020205020404" pitchFamily="49" charset="0"/>
              <a:buChar char="o"/>
            </a:pPr>
            <a:endParaRPr lang="en-US" altLang="en-US" sz="2400" dirty="0"/>
          </a:p>
          <a:p>
            <a:pPr>
              <a:buFont typeface="Courier New" panose="02070309020205020404" pitchFamily="49" charset="0"/>
              <a:buChar char="o"/>
            </a:pPr>
            <a:endParaRPr lang="en-US" altLang="en-US" sz="2400" dirty="0"/>
          </a:p>
          <a:p>
            <a:pPr>
              <a:buFont typeface="Courier New" panose="02070309020205020404" pitchFamily="49" charset="0"/>
              <a:buChar char="o"/>
            </a:pPr>
            <a:endParaRPr lang="en-US" altLang="en-US" sz="2400" dirty="0"/>
          </a:p>
          <a:p>
            <a:pPr>
              <a:buFont typeface="Courier New" panose="02070309020205020404" pitchFamily="49" charset="0"/>
              <a:buChar char="o"/>
            </a:pPr>
            <a:r>
              <a:rPr lang="en-US" altLang="en-US" sz="2400" dirty="0"/>
              <a:t> When dataset is </a:t>
            </a:r>
            <a:r>
              <a:rPr lang="en-US" altLang="en-US" sz="2400" dirty="0">
                <a:latin typeface="Comic Sans MS" panose="030F0702030302020204" pitchFamily="66" charset="0"/>
              </a:rPr>
              <a:t>small</a:t>
            </a:r>
            <a:r>
              <a:rPr lang="en-US" altLang="en-US" sz="2400" dirty="0"/>
              <a:t> (since KNN is a lazy learner i.e., doesn’t learn a discriminative function from the training set.)</a:t>
            </a:r>
          </a:p>
        </p:txBody>
      </p:sp>
      <p:cxnSp>
        <p:nvCxnSpPr>
          <p:cNvPr id="9" name="Straight Arrow Connector 8">
            <a:extLst>
              <a:ext uri="{FF2B5EF4-FFF2-40B4-BE49-F238E27FC236}">
                <a16:creationId xmlns:a16="http://schemas.microsoft.com/office/drawing/2014/main" id="{D677AAC8-B1E3-4D9F-A9AE-A3C7669EE61B}"/>
              </a:ext>
            </a:extLst>
          </p:cNvPr>
          <p:cNvCxnSpPr>
            <a:cxnSpLocks/>
          </p:cNvCxnSpPr>
          <p:nvPr/>
        </p:nvCxnSpPr>
        <p:spPr>
          <a:xfrm>
            <a:off x="3619500" y="1314993"/>
            <a:ext cx="2781300" cy="198997"/>
          </a:xfrm>
          <a:prstGeom prst="straightConnector1">
            <a:avLst/>
          </a:prstGeom>
          <a:ln w="2540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Hi Max The Husky">
            <a:extLst>
              <a:ext uri="{FF2B5EF4-FFF2-40B4-BE49-F238E27FC236}">
                <a16:creationId xmlns:a16="http://schemas.microsoft.com/office/drawing/2014/main" id="{67381A74-39A3-4603-8B1E-9439D843DF85}"/>
              </a:ext>
            </a:extLst>
          </p:cNvPr>
          <p:cNvPicPr>
            <a:picLocks noChangeAspect="1"/>
          </p:cNvPicPr>
          <p:nvPr/>
        </p:nvPicPr>
        <p:blipFill>
          <a:blip r:embed="rId3"/>
          <a:stretch>
            <a:fillRect/>
          </a:stretch>
        </p:blipFill>
        <p:spPr>
          <a:xfrm>
            <a:off x="6400800" y="838200"/>
            <a:ext cx="1066800" cy="1066800"/>
          </a:xfrm>
          <a:prstGeom prst="rect">
            <a:avLst/>
          </a:prstGeom>
        </p:spPr>
      </p:pic>
      <p:pic>
        <p:nvPicPr>
          <p:cNvPr id="21" name="Picture 20" descr="Hello Meow">
            <a:extLst>
              <a:ext uri="{FF2B5EF4-FFF2-40B4-BE49-F238E27FC236}">
                <a16:creationId xmlns:a16="http://schemas.microsoft.com/office/drawing/2014/main" id="{93C5FFE5-0FFA-4DA2-ADD2-15CDDF648CF9}"/>
              </a:ext>
            </a:extLst>
          </p:cNvPr>
          <p:cNvPicPr>
            <a:picLocks noChangeAspect="1"/>
          </p:cNvPicPr>
          <p:nvPr/>
        </p:nvPicPr>
        <p:blipFill>
          <a:blip r:embed="rId4"/>
          <a:stretch>
            <a:fillRect/>
          </a:stretch>
        </p:blipFill>
        <p:spPr>
          <a:xfrm>
            <a:off x="7391400" y="629193"/>
            <a:ext cx="1371600" cy="1371600"/>
          </a:xfrm>
          <a:prstGeom prst="rect">
            <a:avLst/>
          </a:prstGeom>
        </p:spPr>
      </p:pic>
      <p:graphicFrame>
        <p:nvGraphicFramePr>
          <p:cNvPr id="23" name="Table 23">
            <a:extLst>
              <a:ext uri="{FF2B5EF4-FFF2-40B4-BE49-F238E27FC236}">
                <a16:creationId xmlns:a16="http://schemas.microsoft.com/office/drawing/2014/main" id="{71C5EF45-9A57-4AD3-A13B-114A18BCE896}"/>
              </a:ext>
            </a:extLst>
          </p:cNvPr>
          <p:cNvGraphicFramePr>
            <a:graphicFrameLocks noGrp="1"/>
          </p:cNvGraphicFramePr>
          <p:nvPr>
            <p:extLst>
              <p:ext uri="{D42A27DB-BD31-4B8C-83A1-F6EECF244321}">
                <p14:modId xmlns:p14="http://schemas.microsoft.com/office/powerpoint/2010/main" val="3653588815"/>
              </p:ext>
            </p:extLst>
          </p:nvPr>
        </p:nvGraphicFramePr>
        <p:xfrm>
          <a:off x="5257800" y="2209800"/>
          <a:ext cx="3352800" cy="175260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3432716639"/>
                    </a:ext>
                  </a:extLst>
                </a:gridCol>
                <a:gridCol w="1117600">
                  <a:extLst>
                    <a:ext uri="{9D8B030D-6E8A-4147-A177-3AD203B41FA5}">
                      <a16:colId xmlns:a16="http://schemas.microsoft.com/office/drawing/2014/main" val="3204882559"/>
                    </a:ext>
                  </a:extLst>
                </a:gridCol>
                <a:gridCol w="1117600">
                  <a:extLst>
                    <a:ext uri="{9D8B030D-6E8A-4147-A177-3AD203B41FA5}">
                      <a16:colId xmlns:a16="http://schemas.microsoft.com/office/drawing/2014/main" val="1777490786"/>
                    </a:ext>
                  </a:extLst>
                </a:gridCol>
              </a:tblGrid>
              <a:tr h="370840">
                <a:tc>
                  <a:txBody>
                    <a:bodyPr/>
                    <a:lstStyle/>
                    <a:p>
                      <a:r>
                        <a:rPr lang="en-US" dirty="0"/>
                        <a:t>weight</a:t>
                      </a:r>
                    </a:p>
                  </a:txBody>
                  <a:tcPr/>
                </a:tc>
                <a:tc>
                  <a:txBody>
                    <a:bodyPr/>
                    <a:lstStyle/>
                    <a:p>
                      <a:r>
                        <a:rPr lang="en-US" dirty="0"/>
                        <a:t>height</a:t>
                      </a:r>
                    </a:p>
                  </a:txBody>
                  <a:tcPr/>
                </a:tc>
                <a:tc>
                  <a:txBody>
                    <a:bodyPr/>
                    <a:lstStyle/>
                    <a:p>
                      <a:r>
                        <a:rPr lang="en-US" dirty="0"/>
                        <a:t>class</a:t>
                      </a:r>
                    </a:p>
                  </a:txBody>
                  <a:tcPr/>
                </a:tc>
                <a:extLst>
                  <a:ext uri="{0D108BD9-81ED-4DB2-BD59-A6C34878D82A}">
                    <a16:rowId xmlns:a16="http://schemas.microsoft.com/office/drawing/2014/main" val="1989993148"/>
                  </a:ext>
                </a:extLst>
              </a:tr>
              <a:tr h="370840">
                <a:tc>
                  <a:txBody>
                    <a:bodyPr/>
                    <a:lstStyle/>
                    <a:p>
                      <a:r>
                        <a:rPr lang="en-US" dirty="0"/>
                        <a:t>51</a:t>
                      </a:r>
                    </a:p>
                  </a:txBody>
                  <a:tcPr/>
                </a:tc>
                <a:tc>
                  <a:txBody>
                    <a:bodyPr/>
                    <a:lstStyle/>
                    <a:p>
                      <a:r>
                        <a:rPr lang="en-US" dirty="0"/>
                        <a:t>167</a:t>
                      </a:r>
                    </a:p>
                  </a:txBody>
                  <a:tcPr/>
                </a:tc>
                <a:tc>
                  <a:txBody>
                    <a:bodyPr/>
                    <a:lstStyle/>
                    <a:p>
                      <a:r>
                        <a:rPr lang="en-US" dirty="0"/>
                        <a:t>underweight</a:t>
                      </a:r>
                    </a:p>
                  </a:txBody>
                  <a:tcPr/>
                </a:tc>
                <a:extLst>
                  <a:ext uri="{0D108BD9-81ED-4DB2-BD59-A6C34878D82A}">
                    <a16:rowId xmlns:a16="http://schemas.microsoft.com/office/drawing/2014/main" val="1265150763"/>
                  </a:ext>
                </a:extLst>
              </a:tr>
              <a:tr h="370840">
                <a:tc>
                  <a:txBody>
                    <a:bodyPr/>
                    <a:lstStyle/>
                    <a:p>
                      <a:r>
                        <a:rPr lang="en-US" dirty="0"/>
                        <a:t>62</a:t>
                      </a:r>
                    </a:p>
                  </a:txBody>
                  <a:tcPr>
                    <a:solidFill>
                      <a:srgbClr val="FF0000"/>
                    </a:solidFill>
                  </a:tcPr>
                </a:tc>
                <a:tc>
                  <a:txBody>
                    <a:bodyPr/>
                    <a:lstStyle/>
                    <a:p>
                      <a:r>
                        <a:rPr lang="en-US" dirty="0"/>
                        <a:t>182</a:t>
                      </a:r>
                    </a:p>
                  </a:txBody>
                  <a:tcPr>
                    <a:solidFill>
                      <a:srgbClr val="FF0000"/>
                    </a:solidFill>
                  </a:tcPr>
                </a:tc>
                <a:tc>
                  <a:txBody>
                    <a:bodyPr/>
                    <a:lstStyle/>
                    <a:p>
                      <a:r>
                        <a:rPr lang="en-US" dirty="0"/>
                        <a:t>23</a:t>
                      </a:r>
                    </a:p>
                  </a:txBody>
                  <a:tcPr>
                    <a:solidFill>
                      <a:srgbClr val="FF0000"/>
                    </a:solidFill>
                  </a:tcPr>
                </a:tc>
                <a:extLst>
                  <a:ext uri="{0D108BD9-81ED-4DB2-BD59-A6C34878D82A}">
                    <a16:rowId xmlns:a16="http://schemas.microsoft.com/office/drawing/2014/main" val="4085344448"/>
                  </a:ext>
                </a:extLst>
              </a:tr>
              <a:tr h="370840">
                <a:tc>
                  <a:txBody>
                    <a:bodyPr/>
                    <a:lstStyle/>
                    <a:p>
                      <a:r>
                        <a:rPr lang="en-US" dirty="0"/>
                        <a:t>65</a:t>
                      </a:r>
                    </a:p>
                  </a:txBody>
                  <a:tcPr/>
                </a:tc>
                <a:tc>
                  <a:txBody>
                    <a:bodyPr/>
                    <a:lstStyle/>
                    <a:p>
                      <a:r>
                        <a:rPr lang="en-US" dirty="0"/>
                        <a:t>172</a:t>
                      </a:r>
                    </a:p>
                  </a:txBody>
                  <a:tcPr/>
                </a:tc>
                <a:tc>
                  <a:txBody>
                    <a:bodyPr/>
                    <a:lstStyle/>
                    <a:p>
                      <a:r>
                        <a:rPr lang="en-US" dirty="0"/>
                        <a:t>normal</a:t>
                      </a:r>
                    </a:p>
                  </a:txBody>
                  <a:tcPr/>
                </a:tc>
                <a:extLst>
                  <a:ext uri="{0D108BD9-81ED-4DB2-BD59-A6C34878D82A}">
                    <a16:rowId xmlns:a16="http://schemas.microsoft.com/office/drawing/2014/main" val="1839215833"/>
                  </a:ext>
                </a:extLst>
              </a:tr>
            </a:tbl>
          </a:graphicData>
        </a:graphic>
      </p:graphicFrame>
      <p:cxnSp>
        <p:nvCxnSpPr>
          <p:cNvPr id="36" name="Straight Arrow Connector 35">
            <a:extLst>
              <a:ext uri="{FF2B5EF4-FFF2-40B4-BE49-F238E27FC236}">
                <a16:creationId xmlns:a16="http://schemas.microsoft.com/office/drawing/2014/main" id="{FD3D87FA-2A46-47DC-9AC3-12820EB8F307}"/>
              </a:ext>
            </a:extLst>
          </p:cNvPr>
          <p:cNvCxnSpPr>
            <a:cxnSpLocks/>
          </p:cNvCxnSpPr>
          <p:nvPr/>
        </p:nvCxnSpPr>
        <p:spPr>
          <a:xfrm>
            <a:off x="3409950" y="2796101"/>
            <a:ext cx="1771650" cy="632899"/>
          </a:xfrm>
          <a:prstGeom prst="straightConnector1">
            <a:avLst/>
          </a:prstGeom>
          <a:ln w="2540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1">
            <a:extLst>
              <a:ext uri="{FF2B5EF4-FFF2-40B4-BE49-F238E27FC236}">
                <a16:creationId xmlns:a16="http://schemas.microsoft.com/office/drawing/2014/main" id="{3588F392-A62C-4C8F-B337-64628A65FDE2}"/>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mn-ea"/>
              <a:cs typeface="+mn-cs"/>
            </a:endParaRPr>
          </a:p>
        </p:txBody>
      </p:sp>
      <p:sp>
        <p:nvSpPr>
          <p:cNvPr id="2" name="TextBox 1">
            <a:extLst>
              <a:ext uri="{FF2B5EF4-FFF2-40B4-BE49-F238E27FC236}">
                <a16:creationId xmlns:a16="http://schemas.microsoft.com/office/drawing/2014/main" id="{6778BAF0-D5BE-2E15-50F9-DEBC3E96F00B}"/>
              </a:ext>
            </a:extLst>
          </p:cNvPr>
          <p:cNvSpPr txBox="1"/>
          <p:nvPr/>
        </p:nvSpPr>
        <p:spPr>
          <a:xfrm>
            <a:off x="1640364" y="4889103"/>
            <a:ext cx="5827236" cy="461665"/>
          </a:xfrm>
          <a:prstGeom prst="rect">
            <a:avLst/>
          </a:prstGeom>
          <a:noFill/>
        </p:spPr>
        <p:txBody>
          <a:bodyPr wrap="none" rtlCol="0">
            <a:spAutoFit/>
          </a:bodyPr>
          <a:lstStyle/>
          <a:p>
            <a:r>
              <a:rPr lang="en-US" sz="2400" dirty="0">
                <a:solidFill>
                  <a:srgbClr val="FF0000"/>
                </a:solidFill>
                <a:latin typeface="Comic Sans MS" panose="030F0702030302020204" pitchFamily="66" charset="0"/>
              </a:rPr>
              <a:t>Does our data have to be scaled? Why?</a:t>
            </a:r>
          </a:p>
        </p:txBody>
      </p:sp>
      <p:sp>
        <p:nvSpPr>
          <p:cNvPr id="12" name="TextBox 11">
            <a:extLst>
              <a:ext uri="{FF2B5EF4-FFF2-40B4-BE49-F238E27FC236}">
                <a16:creationId xmlns:a16="http://schemas.microsoft.com/office/drawing/2014/main" id="{B06CF01E-B6BD-01AB-2DDD-7764A083B286}"/>
              </a:ext>
            </a:extLst>
          </p:cNvPr>
          <p:cNvSpPr txBox="1"/>
          <p:nvPr/>
        </p:nvSpPr>
        <p:spPr>
          <a:xfrm>
            <a:off x="300063" y="5536934"/>
            <a:ext cx="8489607" cy="1015663"/>
          </a:xfrm>
          <a:prstGeom prst="rect">
            <a:avLst/>
          </a:prstGeom>
          <a:solidFill>
            <a:srgbClr val="FFFFCC"/>
          </a:solidFill>
          <a:ln w="31750">
            <a:solidFill>
              <a:schemeClr val="tx1"/>
            </a:solidFill>
          </a:ln>
        </p:spPr>
        <p:txBody>
          <a:bodyPr wrap="square">
            <a:spAutoFit/>
          </a:bodyPr>
          <a:lstStyle/>
          <a:p>
            <a:pPr algn="ctr"/>
            <a:r>
              <a:rPr lang="en-US" sz="2000" dirty="0">
                <a:solidFill>
                  <a:srgbClr val="0000FF"/>
                </a:solidFill>
              </a:rPr>
              <a:t>Since this algorithm relies on distance for classification, if the features represent different physical units or come in vastly different scales then </a:t>
            </a:r>
            <a:r>
              <a:rPr lang="en-US" sz="2000" u="sng" dirty="0">
                <a:latin typeface="Comic Sans MS" panose="030F0702030302020204" pitchFamily="66" charset="0"/>
              </a:rPr>
              <a:t>normalizing the training data can improve its accuracy dramatically</a:t>
            </a:r>
            <a:r>
              <a:rPr lang="en-US" sz="2000" dirty="0">
                <a:solidFill>
                  <a:srgbClr val="0000FF"/>
                </a:solidFill>
              </a:rPr>
              <a:t>.</a:t>
            </a:r>
          </a:p>
        </p:txBody>
      </p:sp>
    </p:spTree>
    <p:extLst>
      <p:ext uri="{BB962C8B-B14F-4D97-AF65-F5344CB8AC3E}">
        <p14:creationId xmlns:p14="http://schemas.microsoft.com/office/powerpoint/2010/main" val="40264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p:sp>
        <p:nvSpPr>
          <p:cNvPr id="7" name="TextBox 6">
            <a:extLst>
              <a:ext uri="{FF2B5EF4-FFF2-40B4-BE49-F238E27FC236}">
                <a16:creationId xmlns:a16="http://schemas.microsoft.com/office/drawing/2014/main" id="{BAB3C86D-6F2B-746B-B50C-AB8DBA324C1E}"/>
              </a:ext>
            </a:extLst>
          </p:cNvPr>
          <p:cNvSpPr txBox="1"/>
          <p:nvPr/>
        </p:nvSpPr>
        <p:spPr>
          <a:xfrm>
            <a:off x="0" y="1371600"/>
            <a:ext cx="9067800" cy="4832092"/>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FF0000"/>
              </a:buClr>
              <a:buSzPct val="120000"/>
              <a:buFont typeface="Arial" panose="020B0604020202020204" pitchFamily="34" charset="0"/>
              <a:buChar char="•"/>
              <a:tabLst/>
              <a:defRPr/>
            </a:pP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Imbalanced datasets is an issue for most if not all Machine Learning Models.</a:t>
            </a:r>
            <a:r>
              <a:rPr kumimoji="0" lang="en-US" sz="2200" b="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 </a:t>
            </a:r>
          </a:p>
          <a:p>
            <a:pPr marL="800100" lvl="1" indent="-342900">
              <a:buClr>
                <a:srgbClr val="FF0000"/>
              </a:buClr>
              <a:buSzPct val="120000"/>
              <a:buFont typeface="Arial" panose="020B0604020202020204" pitchFamily="34" charset="0"/>
              <a:buChar char="•"/>
            </a:pPr>
            <a:r>
              <a:rPr kumimoji="0" lang="en-US" sz="2200" b="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On average </a:t>
            </a:r>
            <a:r>
              <a:rPr kumimoji="0" lang="en-US" sz="2200" b="0" i="0" u="sng" strike="noStrike" kern="1200" cap="none" spc="0" normalizeH="0" noProof="0" dirty="0">
                <a:ln>
                  <a:noFill/>
                </a:ln>
                <a:effectLst/>
                <a:uLnTx/>
                <a:uFillTx/>
                <a:latin typeface="Times New Roman" panose="02020603050405020304" pitchFamily="18" charset="0"/>
                <a:cs typeface="Times New Roman" panose="02020603050405020304" pitchFamily="18" charset="0"/>
              </a:rPr>
              <a:t>KNN</a:t>
            </a:r>
            <a:r>
              <a:rPr kumimoji="0" lang="en-US" sz="2200" b="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 is considered to be a </a:t>
            </a:r>
            <a:r>
              <a:rPr kumimoji="0" lang="en-US" sz="2200" b="0" i="0" u="sng" strike="noStrike" kern="1200" cap="none" spc="0" normalizeH="0" noProof="0" dirty="0">
                <a:ln>
                  <a:noFill/>
                </a:ln>
                <a:effectLst/>
                <a:uLnTx/>
                <a:uFillTx/>
                <a:latin typeface="Times New Roman" panose="02020603050405020304" pitchFamily="18" charset="0"/>
                <a:cs typeface="Times New Roman" panose="02020603050405020304" pitchFamily="18" charset="0"/>
              </a:rPr>
              <a:t>better performing algorithm</a:t>
            </a:r>
            <a:r>
              <a:rPr kumimoji="0" lang="en-US" sz="2200" b="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 compared to other traditional classifiers on imbalanced datasets.</a:t>
            </a:r>
          </a:p>
          <a:p>
            <a:pPr marL="342900" indent="-342900">
              <a:buClr>
                <a:srgbClr val="FF0000"/>
              </a:buClr>
              <a:buSzPct val="120000"/>
              <a:buFont typeface="Arial" panose="020B0604020202020204" pitchFamily="34" charset="0"/>
              <a:buChar char="•"/>
            </a:pPr>
            <a:r>
              <a:rPr lang="en-US" sz="2200" baseline="0" dirty="0">
                <a:latin typeface="Times New Roman" panose="02020603050405020304" pitchFamily="18" charset="0"/>
                <a:cs typeface="Times New Roman" panose="02020603050405020304" pitchFamily="18" charset="0"/>
              </a:rPr>
              <a:t>The </a:t>
            </a:r>
            <a:r>
              <a:rPr lang="en-US" sz="2200" u="sng" baseline="0" dirty="0">
                <a:latin typeface="Times New Roman" panose="02020603050405020304" pitchFamily="18" charset="0"/>
                <a:cs typeface="Times New Roman" panose="02020603050405020304" pitchFamily="18" charset="0"/>
              </a:rPr>
              <a:t>KNN</a:t>
            </a:r>
            <a:r>
              <a:rPr lang="en-US" sz="2200" baseline="0" dirty="0">
                <a:latin typeface="Times New Roman" panose="02020603050405020304" pitchFamily="18" charset="0"/>
                <a:cs typeface="Times New Roman" panose="02020603050405020304" pitchFamily="18" charset="0"/>
              </a:rPr>
              <a:t> does not require any “Training Time”, therefore </a:t>
            </a:r>
            <a:r>
              <a:rPr lang="en-US" sz="2200" u="sng" baseline="0" dirty="0">
                <a:latin typeface="Times New Roman" panose="02020603050405020304" pitchFamily="18" charset="0"/>
                <a:cs typeface="Times New Roman" panose="02020603050405020304" pitchFamily="18" charset="0"/>
              </a:rPr>
              <a:t>if you do not wish to</a:t>
            </a:r>
            <a:r>
              <a:rPr lang="en-US" sz="2200" baseline="0" dirty="0">
                <a:latin typeface="Times New Roman" panose="02020603050405020304" pitchFamily="18" charset="0"/>
                <a:cs typeface="Times New Roman" panose="02020603050405020304" pitchFamily="18" charset="0"/>
              </a:rPr>
              <a:t> waste any time training a Machine Learning Model</a:t>
            </a:r>
            <a:r>
              <a:rPr lang="en-US" sz="2200" dirty="0">
                <a:latin typeface="Times New Roman" panose="02020603050405020304" pitchFamily="18" charset="0"/>
                <a:cs typeface="Times New Roman" panose="02020603050405020304" pitchFamily="18" charset="0"/>
              </a:rPr>
              <a:t> then the KNN would be a preferable algorithm.</a:t>
            </a:r>
          </a:p>
          <a:p>
            <a:pPr marL="342900" indent="-342900">
              <a:buClr>
                <a:srgbClr val="FF0000"/>
              </a:buClr>
              <a:buSzPct val="120000"/>
              <a:buFont typeface="Arial" panose="020B0604020202020204" pitchFamily="34" charset="0"/>
              <a:buChar char="•"/>
            </a:pP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a:t>
            </a:r>
            <a:r>
              <a:rPr kumimoji="0" lang="en-US" sz="22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KNN</a:t>
            </a: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2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does not need </a:t>
            </a: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intensive </a:t>
            </a:r>
            <a:r>
              <a:rPr kumimoji="0" lang="en-US" sz="22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Hyper-parameter tuning </a:t>
            </a: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Therefore if the user does not wish to spend</a:t>
            </a:r>
            <a:r>
              <a:rPr kumimoji="0" lang="en-US" sz="2200" b="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 too much time on parameter tuning the KNN would be an ideal algorithm.</a:t>
            </a:r>
            <a:endPar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indent="-342900">
              <a:buClr>
                <a:srgbClr val="FF0000"/>
              </a:buClr>
              <a:buSzPct val="120000"/>
              <a:buFont typeface="Arial" panose="020B0604020202020204" pitchFamily="34" charset="0"/>
              <a:buChar char="•"/>
            </a:pP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Compared to other simplistic classification algorithms such as Logistic Regression, the KNN on average </a:t>
            </a:r>
            <a:r>
              <a:rPr kumimoji="0" lang="en-US" sz="22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performs better</a:t>
            </a:r>
            <a:r>
              <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p>
          <a:p>
            <a:pPr marL="342900" indent="-342900">
              <a:buClr>
                <a:srgbClr val="FF0000"/>
              </a:buClr>
              <a:buSzPct val="12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KNN can </a:t>
            </a:r>
            <a:r>
              <a:rPr lang="en-US" sz="2200" u="sng" dirty="0">
                <a:latin typeface="Times New Roman" panose="02020603050405020304" pitchFamily="18" charset="0"/>
                <a:cs typeface="Times New Roman" panose="02020603050405020304" pitchFamily="18" charset="0"/>
              </a:rPr>
              <a:t>learn non-linear decision boundaries</a:t>
            </a:r>
            <a:r>
              <a:rPr lang="en-US" sz="2200" dirty="0">
                <a:latin typeface="Times New Roman" panose="02020603050405020304" pitchFamily="18" charset="0"/>
                <a:cs typeface="Times New Roman" panose="02020603050405020304" pitchFamily="18" charset="0"/>
              </a:rPr>
              <a:t> when used for classification and regression.</a:t>
            </a:r>
          </a:p>
        </p:txBody>
      </p:sp>
      <p:sp>
        <p:nvSpPr>
          <p:cNvPr id="10" name="Title 1">
            <a:extLst>
              <a:ext uri="{FF2B5EF4-FFF2-40B4-BE49-F238E27FC236}">
                <a16:creationId xmlns:a16="http://schemas.microsoft.com/office/drawing/2014/main" id="{BB3DD1C9-1033-2A9A-818E-0393D01CD53F}"/>
              </a:ext>
            </a:extLst>
          </p:cNvPr>
          <p:cNvSpPr txBox="1">
            <a:spLocks/>
          </p:cNvSpPr>
          <p:nvPr/>
        </p:nvSpPr>
        <p:spPr>
          <a:xfrm>
            <a:off x="0" y="1"/>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2800" dirty="0">
                <a:solidFill>
                  <a:schemeClr val="tx2"/>
                </a:solidFill>
              </a:rPr>
              <a:t>When to use KNN?</a:t>
            </a:r>
          </a:p>
        </p:txBody>
      </p:sp>
    </p:spTree>
    <p:extLst>
      <p:ext uri="{BB962C8B-B14F-4D97-AF65-F5344CB8AC3E}">
        <p14:creationId xmlns:p14="http://schemas.microsoft.com/office/powerpoint/2010/main" val="357416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Distance Measures</a:t>
            </a:r>
            <a:endParaRPr lang="en-GB" sz="4000" dirty="0" smtClean="0"/>
          </a:p>
        </p:txBody>
      </p:sp>
      <p:sp>
        <p:nvSpPr>
          <p:cNvPr id="2" name="Rectangle 1"/>
          <p:cNvSpPr/>
          <p:nvPr/>
        </p:nvSpPr>
        <p:spPr>
          <a:xfrm>
            <a:off x="228600" y="1447800"/>
            <a:ext cx="8077200" cy="4524315"/>
          </a:xfrm>
          <a:prstGeom prst="rect">
            <a:avLst/>
          </a:prstGeom>
        </p:spPr>
        <p:txBody>
          <a:bodyPr wrap="square">
            <a:spAutoFit/>
          </a:bodyPr>
          <a:lstStyle/>
          <a:p>
            <a:r>
              <a:rPr lang="en-US" dirty="0"/>
              <a:t>Commonly used distance measures </a:t>
            </a:r>
            <a:r>
              <a:rPr lang="en-US" dirty="0" smtClean="0"/>
              <a:t>are</a:t>
            </a:r>
          </a:p>
          <a:p>
            <a:endParaRPr lang="en-US" dirty="0" smtClean="0"/>
          </a:p>
          <a:p>
            <a:pPr marL="285750" indent="-285750">
              <a:buFont typeface="Arial" panose="020B0604020202020204" pitchFamily="34" charset="0"/>
              <a:buChar char="•"/>
            </a:pPr>
            <a:r>
              <a:rPr lang="en-US" dirty="0" smtClean="0"/>
              <a:t>Manhattan distance</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Euclidean distance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Minkowski</a:t>
            </a:r>
            <a:r>
              <a:rPr lang="en-US" dirty="0" smtClean="0"/>
              <a:t> distance</a:t>
            </a:r>
          </a:p>
          <a:p>
            <a:endParaRPr lang="en-US" dirty="0"/>
          </a:p>
        </p:txBody>
      </p:sp>
      <p:pic>
        <p:nvPicPr>
          <p:cNvPr id="3" name="Picture 2"/>
          <p:cNvPicPr>
            <a:picLocks noChangeAspect="1"/>
          </p:cNvPicPr>
          <p:nvPr/>
        </p:nvPicPr>
        <p:blipFill>
          <a:blip r:embed="rId3"/>
          <a:stretch>
            <a:fillRect/>
          </a:stretch>
        </p:blipFill>
        <p:spPr>
          <a:xfrm>
            <a:off x="1219200" y="2487784"/>
            <a:ext cx="3643313" cy="1059352"/>
          </a:xfrm>
          <a:prstGeom prst="rect">
            <a:avLst/>
          </a:prstGeom>
        </p:spPr>
      </p:pic>
      <p:pic>
        <p:nvPicPr>
          <p:cNvPr id="4" name="Picture 3"/>
          <p:cNvPicPr>
            <a:picLocks noChangeAspect="1"/>
          </p:cNvPicPr>
          <p:nvPr/>
        </p:nvPicPr>
        <p:blipFill>
          <a:blip r:embed="rId4"/>
          <a:stretch>
            <a:fillRect/>
          </a:stretch>
        </p:blipFill>
        <p:spPr>
          <a:xfrm>
            <a:off x="1255142" y="4038600"/>
            <a:ext cx="3545457" cy="990600"/>
          </a:xfrm>
          <a:prstGeom prst="rect">
            <a:avLst/>
          </a:prstGeom>
        </p:spPr>
      </p:pic>
      <p:pic>
        <p:nvPicPr>
          <p:cNvPr id="5" name="Picture 4"/>
          <p:cNvPicPr>
            <a:picLocks noChangeAspect="1"/>
          </p:cNvPicPr>
          <p:nvPr/>
        </p:nvPicPr>
        <p:blipFill>
          <a:blip r:embed="rId5"/>
          <a:stretch>
            <a:fillRect/>
          </a:stretch>
        </p:blipFill>
        <p:spPr>
          <a:xfrm>
            <a:off x="1371600" y="5718781"/>
            <a:ext cx="3352800" cy="1115374"/>
          </a:xfrm>
          <a:prstGeom prst="rect">
            <a:avLst/>
          </a:prstGeom>
        </p:spPr>
      </p:pic>
    </p:spTree>
    <p:extLst>
      <p:ext uri="{BB962C8B-B14F-4D97-AF65-F5344CB8AC3E}">
        <p14:creationId xmlns:p14="http://schemas.microsoft.com/office/powerpoint/2010/main" val="1530408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Distance </a:t>
            </a:r>
            <a:r>
              <a:rPr lang="en-US" sz="4000" dirty="0" smtClean="0"/>
              <a:t>Metric Properties</a:t>
            </a:r>
            <a:endParaRPr lang="en-GB" sz="4000" dirty="0" smtClean="0"/>
          </a:p>
        </p:txBody>
      </p:sp>
      <p:sp>
        <p:nvSpPr>
          <p:cNvPr id="2" name="Rectangle 1"/>
          <p:cNvSpPr/>
          <p:nvPr/>
        </p:nvSpPr>
        <p:spPr>
          <a:xfrm>
            <a:off x="228600" y="1447800"/>
            <a:ext cx="8077200" cy="4247317"/>
          </a:xfrm>
          <a:prstGeom prst="rect">
            <a:avLst/>
          </a:prstGeom>
        </p:spPr>
        <p:txBody>
          <a:bodyPr wrap="square">
            <a:spAutoFit/>
          </a:bodyPr>
          <a:lstStyle/>
          <a:p>
            <a:r>
              <a:rPr lang="en-US" dirty="0"/>
              <a:t>From the mathematical point of view, any set X (whose elements are called points) is said to be a metric space (</a:t>
            </a:r>
            <a:r>
              <a:rPr lang="en-US" dirty="0" err="1"/>
              <a:t>Rudin</a:t>
            </a:r>
            <a:r>
              <a:rPr lang="en-US" dirty="0"/>
              <a:t> 1976) if for any two points a, b ∈ X there is an associated real number d(a, b) called distance if the following properties hold true:</a:t>
            </a:r>
          </a:p>
          <a:p>
            <a:endParaRPr lang="en-US" dirty="0"/>
          </a:p>
          <a:p>
            <a:r>
              <a:rPr lang="en-US" dirty="0" smtClean="0"/>
              <a:t>1. d(a</a:t>
            </a:r>
            <a:r>
              <a:rPr lang="en-US" dirty="0"/>
              <a:t>, b) ≥ 0, (non-negativity)</a:t>
            </a:r>
          </a:p>
          <a:p>
            <a:endParaRPr lang="en-US" dirty="0"/>
          </a:p>
          <a:p>
            <a:r>
              <a:rPr lang="en-US" dirty="0" smtClean="0"/>
              <a:t>2. d(a</a:t>
            </a:r>
            <a:r>
              <a:rPr lang="en-US" dirty="0"/>
              <a:t>, b) = 0 ⇔ a = b (definiteness)</a:t>
            </a:r>
          </a:p>
          <a:p>
            <a:endParaRPr lang="en-US" dirty="0"/>
          </a:p>
          <a:p>
            <a:r>
              <a:rPr lang="en-US" dirty="0" smtClean="0"/>
              <a:t>3. d(a</a:t>
            </a:r>
            <a:r>
              <a:rPr lang="en-US" dirty="0"/>
              <a:t>, b) = d(b, a) (symmetry)</a:t>
            </a:r>
          </a:p>
          <a:p>
            <a:endParaRPr lang="en-US" dirty="0"/>
          </a:p>
          <a:p>
            <a:r>
              <a:rPr lang="en-US" dirty="0" smtClean="0"/>
              <a:t>4. d(a</a:t>
            </a:r>
            <a:r>
              <a:rPr lang="en-US" dirty="0"/>
              <a:t>, c) ≤ d(a, b) + d(b, c), for any b ∈ X (triangle inequality)</a:t>
            </a:r>
          </a:p>
          <a:p>
            <a:endParaRPr lang="en-US" dirty="0"/>
          </a:p>
          <a:p>
            <a:r>
              <a:rPr lang="en-US" dirty="0"/>
              <a:t>Any function with these properties is called a distance function, a distance measure, or a metric.</a:t>
            </a:r>
          </a:p>
        </p:txBody>
      </p:sp>
    </p:spTree>
    <p:extLst>
      <p:ext uri="{BB962C8B-B14F-4D97-AF65-F5344CB8AC3E}">
        <p14:creationId xmlns:p14="http://schemas.microsoft.com/office/powerpoint/2010/main" val="3517113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Example</a:t>
            </a:r>
            <a:endParaRPr lang="en-GB" sz="4000" dirty="0" smtClean="0"/>
          </a:p>
        </p:txBody>
      </p:sp>
      <p:sp>
        <p:nvSpPr>
          <p:cNvPr id="7172" name="Text Box 4"/>
          <p:cNvSpPr txBox="1">
            <a:spLocks noChangeArrowheads="1"/>
          </p:cNvSpPr>
          <p:nvPr/>
        </p:nvSpPr>
        <p:spPr bwMode="auto">
          <a:xfrm>
            <a:off x="838201" y="1447800"/>
            <a:ext cx="7848600" cy="2271391"/>
          </a:xfrm>
          <a:prstGeom prst="rect">
            <a:avLst/>
          </a:prstGeom>
          <a:noFill/>
          <a:ln w="9525">
            <a:noFill/>
            <a:miter lim="800000"/>
            <a:headEnd/>
            <a:tailEnd/>
          </a:ln>
        </p:spPr>
        <p:txBody>
          <a:bodyPr wrap="square">
            <a:spAutoFit/>
          </a:bodyPr>
          <a:lstStyle/>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spcBef>
                <a:spcPct val="20000"/>
              </a:spcBef>
              <a:buClr>
                <a:srgbClr val="FF0000"/>
              </a:buClr>
            </a:pPr>
            <a:endParaRPr lang="en-US" sz="2400" dirty="0"/>
          </a:p>
          <a:p>
            <a:pPr>
              <a:spcBef>
                <a:spcPct val="20000"/>
              </a:spcBef>
              <a:buClr>
                <a:srgbClr val="FF0000"/>
              </a:buClr>
            </a:pPr>
            <a:endParaRPr lang="en-GB" sz="2400" dirty="0"/>
          </a:p>
        </p:txBody>
      </p:sp>
      <p:pic>
        <p:nvPicPr>
          <p:cNvPr id="2" name="Picture 1"/>
          <p:cNvPicPr>
            <a:picLocks noChangeAspect="1"/>
          </p:cNvPicPr>
          <p:nvPr/>
        </p:nvPicPr>
        <p:blipFill>
          <a:blip r:embed="rId3"/>
          <a:stretch>
            <a:fillRect/>
          </a:stretch>
        </p:blipFill>
        <p:spPr>
          <a:xfrm>
            <a:off x="838201" y="1432560"/>
            <a:ext cx="7401185" cy="3182388"/>
          </a:xfrm>
          <a:prstGeom prst="rect">
            <a:avLst/>
          </a:prstGeom>
        </p:spPr>
      </p:pic>
      <p:sp>
        <p:nvSpPr>
          <p:cNvPr id="3" name="Rectangle 2"/>
          <p:cNvSpPr/>
          <p:nvPr/>
        </p:nvSpPr>
        <p:spPr>
          <a:xfrm>
            <a:off x="533400" y="5486401"/>
            <a:ext cx="7620000" cy="830997"/>
          </a:xfrm>
          <a:prstGeom prst="rect">
            <a:avLst/>
          </a:prstGeom>
        </p:spPr>
        <p:txBody>
          <a:bodyPr wrap="square">
            <a:spAutoFit/>
          </a:bodyPr>
          <a:lstStyle/>
          <a:p>
            <a:r>
              <a:rPr lang="en-US" sz="1600" dirty="0"/>
              <a:t>Reference: Machine Learning with R, Brett Lantz, </a:t>
            </a:r>
            <a:r>
              <a:rPr lang="en-US" sz="1600" dirty="0" err="1"/>
              <a:t>Packt</a:t>
            </a:r>
            <a:r>
              <a:rPr lang="en-US" sz="1600" dirty="0"/>
              <a:t> </a:t>
            </a:r>
            <a:r>
              <a:rPr lang="en-US" sz="1600" dirty="0" smtClean="0"/>
              <a:t>Publishing</a:t>
            </a:r>
          </a:p>
          <a:p>
            <a:r>
              <a:rPr lang="en-US" sz="1600" dirty="0"/>
              <a:t>https://mitu.co.in/wp-content/uploads/2022/01/26.-K-Nearest-Neighbor.pdf</a:t>
            </a:r>
          </a:p>
        </p:txBody>
      </p:sp>
    </p:spTree>
    <p:extLst>
      <p:ext uri="{BB962C8B-B14F-4D97-AF65-F5344CB8AC3E}">
        <p14:creationId xmlns:p14="http://schemas.microsoft.com/office/powerpoint/2010/main" val="2813859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Introduction</a:t>
            </a:r>
            <a:endParaRPr lang="en-GB" sz="4000" dirty="0" smtClean="0"/>
          </a:p>
        </p:txBody>
      </p:sp>
      <p:sp>
        <p:nvSpPr>
          <p:cNvPr id="7172" name="Text Box 4"/>
          <p:cNvSpPr txBox="1">
            <a:spLocks noChangeArrowheads="1"/>
          </p:cNvSpPr>
          <p:nvPr/>
        </p:nvSpPr>
        <p:spPr bwMode="auto">
          <a:xfrm>
            <a:off x="838201" y="1447800"/>
            <a:ext cx="7848600" cy="5595378"/>
          </a:xfrm>
          <a:prstGeom prst="rect">
            <a:avLst/>
          </a:prstGeom>
          <a:noFill/>
          <a:ln w="9525">
            <a:noFill/>
            <a:miter lim="800000"/>
            <a:headEnd/>
            <a:tailEnd/>
          </a:ln>
        </p:spPr>
        <p:txBody>
          <a:bodyPr wrap="square">
            <a:spAutoFit/>
          </a:bodyPr>
          <a:lstStyle/>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the easiest and simplest of </a:t>
            </a:r>
            <a:r>
              <a:rPr lang="en-US" sz="2400" dirty="0" smtClean="0">
                <a:latin typeface="Times New Roman" panose="02020603050405020304" pitchFamily="18" charset="0"/>
                <a:cs typeface="Times New Roman" panose="02020603050405020304" pitchFamily="18" charset="0"/>
              </a:rPr>
              <a:t>supervised ML algorithms</a:t>
            </a:r>
          </a:p>
          <a:p>
            <a:pPr marL="342900" indent="-342900" algn="just">
              <a:lnSpc>
                <a:spcPct val="150000"/>
              </a:lnSpc>
              <a:buClr>
                <a:srgbClr val="FF0000"/>
              </a:buClr>
              <a:buSzPct val="120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Developed in 1951 </a:t>
            </a:r>
            <a:r>
              <a:rPr lang="en-US" sz="2400" dirty="0">
                <a:latin typeface="Times New Roman" panose="02020603050405020304" pitchFamily="18" charset="0"/>
                <a:cs typeface="Times New Roman" panose="02020603050405020304" pitchFamily="18" charset="0"/>
              </a:rPr>
              <a:t>by Fix &amp; Hodges in 1951, </a:t>
            </a:r>
            <a:r>
              <a:rPr lang="en-US" sz="2400" dirty="0" smtClean="0">
                <a:latin typeface="Times New Roman" panose="02020603050405020304" pitchFamily="18" charset="0"/>
                <a:cs typeface="Times New Roman" panose="02020603050405020304" pitchFamily="18" charset="0"/>
              </a:rPr>
              <a:t>and later </a:t>
            </a:r>
            <a:r>
              <a:rPr lang="en-US" sz="2400" dirty="0">
                <a:latin typeface="Times New Roman" panose="02020603050405020304" pitchFamily="18" charset="0"/>
                <a:cs typeface="Times New Roman" panose="02020603050405020304" pitchFamily="18" charset="0"/>
              </a:rPr>
              <a:t>expanded by Thomas Cover</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t>
            </a:r>
            <a:r>
              <a:rPr lang="en-US" sz="2400" dirty="0" smtClean="0">
                <a:latin typeface="Times New Roman" panose="02020603050405020304" pitchFamily="18" charset="0"/>
                <a:cs typeface="Times New Roman" panose="02020603050405020304" pitchFamily="18" charset="0"/>
              </a:rPr>
              <a:t>Non-Parametric and used </a:t>
            </a:r>
            <a:r>
              <a:rPr lang="en-US" sz="2400" dirty="0">
                <a:latin typeface="Times New Roman" panose="02020603050405020304" pitchFamily="18" charset="0"/>
                <a:cs typeface="Times New Roman" panose="02020603050405020304" pitchFamily="18" charset="0"/>
              </a:rPr>
              <a:t>for both Classification and Regression</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classifies the data point on how its neighbor is classified.</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spcBef>
                <a:spcPct val="20000"/>
              </a:spcBef>
              <a:buClr>
                <a:srgbClr val="FF0000"/>
              </a:buClr>
            </a:pPr>
            <a:endParaRPr lang="en-US" sz="2400" dirty="0"/>
          </a:p>
          <a:p>
            <a:pPr>
              <a:spcBef>
                <a:spcPct val="20000"/>
              </a:spcBef>
              <a:buClr>
                <a:srgbClr val="FF0000"/>
              </a:buClr>
            </a:pPr>
            <a:endParaRPr lang="en-GB" sz="2400" dirty="0"/>
          </a:p>
        </p:txBody>
      </p:sp>
    </p:spTree>
    <p:extLst>
      <p:ext uri="{BB962C8B-B14F-4D97-AF65-F5344CB8AC3E}">
        <p14:creationId xmlns:p14="http://schemas.microsoft.com/office/powerpoint/2010/main" val="345888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6400" y="1828800"/>
            <a:ext cx="5352585" cy="4404732"/>
          </a:xfrm>
          <a:prstGeom prst="rect">
            <a:avLst/>
          </a:prstGeom>
        </p:spPr>
      </p:pic>
      <p:sp>
        <p:nvSpPr>
          <p:cNvPr id="5" name="Rectangle 4"/>
          <p:cNvSpPr/>
          <p:nvPr/>
        </p:nvSpPr>
        <p:spPr>
          <a:xfrm>
            <a:off x="533400" y="457200"/>
            <a:ext cx="2667000" cy="707886"/>
          </a:xfrm>
          <a:prstGeom prst="rect">
            <a:avLst/>
          </a:prstGeom>
        </p:spPr>
        <p:txBody>
          <a:bodyPr wrap="square">
            <a:spAutoFit/>
          </a:bodyPr>
          <a:lstStyle/>
          <a:p>
            <a:r>
              <a:rPr lang="en-US" sz="4000" dirty="0"/>
              <a:t>Example</a:t>
            </a:r>
          </a:p>
        </p:txBody>
      </p:sp>
    </p:spTree>
    <p:extLst>
      <p:ext uri="{BB962C8B-B14F-4D97-AF65-F5344CB8AC3E}">
        <p14:creationId xmlns:p14="http://schemas.microsoft.com/office/powerpoint/2010/main" val="291733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457200"/>
            <a:ext cx="2667000" cy="707886"/>
          </a:xfrm>
          <a:prstGeom prst="rect">
            <a:avLst/>
          </a:prstGeom>
        </p:spPr>
        <p:txBody>
          <a:bodyPr wrap="square">
            <a:spAutoFit/>
          </a:bodyPr>
          <a:lstStyle/>
          <a:p>
            <a:r>
              <a:rPr lang="en-US" sz="4000" dirty="0"/>
              <a:t>Example</a:t>
            </a:r>
          </a:p>
        </p:txBody>
      </p:sp>
      <p:pic>
        <p:nvPicPr>
          <p:cNvPr id="2" name="Picture 1"/>
          <p:cNvPicPr>
            <a:picLocks noChangeAspect="1"/>
          </p:cNvPicPr>
          <p:nvPr/>
        </p:nvPicPr>
        <p:blipFill>
          <a:blip r:embed="rId2"/>
          <a:stretch>
            <a:fillRect/>
          </a:stretch>
        </p:blipFill>
        <p:spPr>
          <a:xfrm>
            <a:off x="1676400" y="1676400"/>
            <a:ext cx="5047926" cy="4468755"/>
          </a:xfrm>
          <a:prstGeom prst="rect">
            <a:avLst/>
          </a:prstGeom>
        </p:spPr>
      </p:pic>
    </p:spTree>
    <p:extLst>
      <p:ext uri="{BB962C8B-B14F-4D97-AF65-F5344CB8AC3E}">
        <p14:creationId xmlns:p14="http://schemas.microsoft.com/office/powerpoint/2010/main" val="203368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457200"/>
            <a:ext cx="2667000" cy="707886"/>
          </a:xfrm>
          <a:prstGeom prst="rect">
            <a:avLst/>
          </a:prstGeom>
        </p:spPr>
        <p:txBody>
          <a:bodyPr wrap="square">
            <a:spAutoFit/>
          </a:bodyPr>
          <a:lstStyle/>
          <a:p>
            <a:r>
              <a:rPr lang="en-US" sz="4000" dirty="0"/>
              <a:t>Example</a:t>
            </a:r>
          </a:p>
        </p:txBody>
      </p:sp>
      <p:pic>
        <p:nvPicPr>
          <p:cNvPr id="2" name="Picture 1"/>
          <p:cNvPicPr>
            <a:picLocks noChangeAspect="1"/>
          </p:cNvPicPr>
          <p:nvPr/>
        </p:nvPicPr>
        <p:blipFill>
          <a:blip r:embed="rId2"/>
          <a:stretch>
            <a:fillRect/>
          </a:stretch>
        </p:blipFill>
        <p:spPr>
          <a:xfrm>
            <a:off x="496471" y="2548051"/>
            <a:ext cx="8151058" cy="1761897"/>
          </a:xfrm>
          <a:prstGeom prst="rect">
            <a:avLst/>
          </a:prstGeom>
        </p:spPr>
      </p:pic>
    </p:spTree>
    <p:extLst>
      <p:ext uri="{BB962C8B-B14F-4D97-AF65-F5344CB8AC3E}">
        <p14:creationId xmlns:p14="http://schemas.microsoft.com/office/powerpoint/2010/main" val="318946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43840"/>
            <a:ext cx="8610600" cy="4247317"/>
          </a:xfrm>
          <a:prstGeom prst="rect">
            <a:avLst/>
          </a:prstGeom>
        </p:spPr>
        <p:txBody>
          <a:bodyPr wrap="square">
            <a:spAutoFit/>
          </a:bodyPr>
          <a:lstStyle/>
          <a:p>
            <a:pPr marL="285750" indent="-285750">
              <a:buClr>
                <a:srgbClr val="FF0000"/>
              </a:buClr>
              <a:buSzPct val="120000"/>
              <a:buFont typeface="Arial" panose="020B0604020202020204" pitchFamily="34" charset="0"/>
              <a:buChar char="•"/>
            </a:pPr>
            <a:r>
              <a:rPr lang="en-US" dirty="0"/>
              <a:t>Advantage:</a:t>
            </a:r>
          </a:p>
          <a:p>
            <a:pPr marL="400050" indent="-400050">
              <a:buFont typeface="+mj-lt"/>
              <a:buAutoNum type="romanLcPeriod"/>
            </a:pPr>
            <a:r>
              <a:rPr lang="en-US" dirty="0"/>
              <a:t>Nonparametric architecture</a:t>
            </a:r>
          </a:p>
          <a:p>
            <a:pPr marL="400050" indent="-400050">
              <a:buFont typeface="+mj-lt"/>
              <a:buAutoNum type="romanLcPeriod"/>
            </a:pPr>
            <a:r>
              <a:rPr lang="en-US" dirty="0"/>
              <a:t>Simple method and easy to understand</a:t>
            </a:r>
          </a:p>
          <a:p>
            <a:pPr marL="400050" indent="-400050">
              <a:buFont typeface="+mj-lt"/>
              <a:buAutoNum type="romanLcPeriod"/>
            </a:pPr>
            <a:r>
              <a:rPr lang="en-US" dirty="0"/>
              <a:t>Powerful … performs quite well on many datasets</a:t>
            </a:r>
          </a:p>
          <a:p>
            <a:pPr marL="400050" indent="-400050">
              <a:buFont typeface="+mj-lt"/>
              <a:buAutoNum type="romanLcPeriod"/>
            </a:pPr>
            <a:r>
              <a:rPr lang="en-US" dirty="0"/>
              <a:t>Requires no training time</a:t>
            </a:r>
          </a:p>
          <a:p>
            <a:pPr marL="400050" indent="-400050">
              <a:buFont typeface="+mj-lt"/>
              <a:buAutoNum type="romanLcPeriod"/>
            </a:pPr>
            <a:r>
              <a:rPr lang="en-US" dirty="0"/>
              <a:t>Requires little tuning</a:t>
            </a:r>
            <a:r>
              <a:rPr lang="en-US" dirty="0" smtClean="0"/>
              <a:t>.</a:t>
            </a:r>
          </a:p>
          <a:p>
            <a:pPr marL="400050" indent="-400050">
              <a:buFont typeface="+mj-lt"/>
              <a:buAutoNum type="romanLcPeriod"/>
            </a:pPr>
            <a:endParaRPr lang="en-US" dirty="0"/>
          </a:p>
          <a:p>
            <a:pPr marL="400050" indent="-400050">
              <a:buFont typeface="+mj-lt"/>
              <a:buAutoNum type="romanLcPeriod"/>
            </a:pPr>
            <a:endParaRPr lang="en-US" dirty="0" smtClean="0"/>
          </a:p>
          <a:p>
            <a:pPr marL="400050" indent="-400050">
              <a:buFont typeface="+mj-lt"/>
              <a:buAutoNum type="romanLcPeriod"/>
            </a:pPr>
            <a:endParaRPr lang="en-US" dirty="0"/>
          </a:p>
          <a:p>
            <a:endParaRPr lang="en-US" dirty="0"/>
          </a:p>
          <a:p>
            <a:pPr marL="285750" indent="-285750">
              <a:buClr>
                <a:srgbClr val="FF0000"/>
              </a:buClr>
              <a:buSzPct val="120000"/>
              <a:buFont typeface="Arial" panose="020B0604020202020204" pitchFamily="34" charset="0"/>
              <a:buChar char="•"/>
            </a:pPr>
            <a:r>
              <a:rPr lang="en-US" dirty="0"/>
              <a:t>Disadvantage:</a:t>
            </a:r>
          </a:p>
          <a:p>
            <a:pPr marL="400050" indent="-400050">
              <a:buFont typeface="+mj-lt"/>
              <a:buAutoNum type="romanLcPeriod"/>
            </a:pPr>
            <a:r>
              <a:rPr lang="en-US" dirty="0"/>
              <a:t>Memory intensive</a:t>
            </a:r>
          </a:p>
          <a:p>
            <a:pPr marL="400050" indent="-400050">
              <a:buFont typeface="+mj-lt"/>
              <a:buAutoNum type="romanLcPeriod"/>
            </a:pPr>
            <a:r>
              <a:rPr lang="en-US" dirty="0"/>
              <a:t>Classification/estimation is slow</a:t>
            </a:r>
          </a:p>
          <a:p>
            <a:pPr marL="400050" indent="-400050">
              <a:buFont typeface="+mj-lt"/>
              <a:buAutoNum type="romanLcPeriod"/>
            </a:pPr>
            <a:r>
              <a:rPr lang="en-US" dirty="0"/>
              <a:t>Prediction accuracy can quickly degrade when number of attributes grows.</a:t>
            </a:r>
          </a:p>
        </p:txBody>
      </p:sp>
      <p:sp>
        <p:nvSpPr>
          <p:cNvPr id="3" name="TextBox 2"/>
          <p:cNvSpPr txBox="1"/>
          <p:nvPr/>
        </p:nvSpPr>
        <p:spPr>
          <a:xfrm>
            <a:off x="304800" y="457200"/>
            <a:ext cx="6858000" cy="584775"/>
          </a:xfrm>
          <a:prstGeom prst="rect">
            <a:avLst/>
          </a:prstGeom>
          <a:noFill/>
        </p:spPr>
        <p:txBody>
          <a:bodyPr wrap="square" rtlCol="0">
            <a:spAutoFit/>
          </a:bodyPr>
          <a:lstStyle/>
          <a:p>
            <a:r>
              <a:rPr lang="en-US" sz="3200" dirty="0" smtClean="0"/>
              <a:t>Advantages and Limitations</a:t>
            </a:r>
            <a:endParaRPr lang="en-US" sz="3200" dirty="0"/>
          </a:p>
        </p:txBody>
      </p:sp>
    </p:spTree>
    <p:extLst>
      <p:ext uri="{BB962C8B-B14F-4D97-AF65-F5344CB8AC3E}">
        <p14:creationId xmlns:p14="http://schemas.microsoft.com/office/powerpoint/2010/main" val="956424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p:sp>
        <p:nvSpPr>
          <p:cNvPr id="10" name="Title 1">
            <a:extLst>
              <a:ext uri="{FF2B5EF4-FFF2-40B4-BE49-F238E27FC236}">
                <a16:creationId xmlns:a16="http://schemas.microsoft.com/office/drawing/2014/main" id="{BB3DD1C9-1033-2A9A-818E-0393D01CD53F}"/>
              </a:ext>
            </a:extLst>
          </p:cNvPr>
          <p:cNvSpPr txBox="1">
            <a:spLocks/>
          </p:cNvSpPr>
          <p:nvPr/>
        </p:nvSpPr>
        <p:spPr>
          <a:xfrm>
            <a:off x="0" y="304800"/>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fontAlgn="auto">
              <a:spcAft>
                <a:spcPts val="0"/>
              </a:spcAft>
              <a:defRPr/>
            </a:pPr>
            <a:r>
              <a:rPr lang="en-US" sz="2800" dirty="0"/>
              <a:t>Bias-Variance Dilemma, Overfitting and </a:t>
            </a:r>
            <a:r>
              <a:rPr lang="en-US" sz="2800" dirty="0" err="1"/>
              <a:t>Underfitting</a:t>
            </a:r>
            <a:r>
              <a:rPr lang="en-US" sz="2800" dirty="0"/>
              <a:t> </a:t>
            </a:r>
            <a:endParaRPr lang="en-US" sz="2800" dirty="0">
              <a:solidFill>
                <a:schemeClr val="tx2"/>
              </a:solidFill>
            </a:endParaRPr>
          </a:p>
        </p:txBody>
      </p:sp>
      <p:grpSp>
        <p:nvGrpSpPr>
          <p:cNvPr id="5" name="Group 4"/>
          <p:cNvGrpSpPr/>
          <p:nvPr/>
        </p:nvGrpSpPr>
        <p:grpSpPr>
          <a:xfrm>
            <a:off x="312707" y="1488973"/>
            <a:ext cx="7865853" cy="4698325"/>
            <a:chOff x="592347" y="1676400"/>
            <a:chExt cx="7865853" cy="4698325"/>
          </a:xfrm>
        </p:grpSpPr>
        <p:sp>
          <p:nvSpPr>
            <p:cNvPr id="3" name="TextBox 2"/>
            <p:cNvSpPr txBox="1"/>
            <p:nvPr/>
          </p:nvSpPr>
          <p:spPr>
            <a:xfrm>
              <a:off x="609600" y="1676400"/>
              <a:ext cx="7848600" cy="2585323"/>
            </a:xfrm>
            <a:prstGeom prst="rect">
              <a:avLst/>
            </a:prstGeom>
            <a:noFill/>
          </p:spPr>
          <p:txBody>
            <a:bodyPr wrap="square" rtlCol="0">
              <a:spAutoFit/>
            </a:bodyPr>
            <a:lstStyle/>
            <a:p>
              <a:pPr marL="285750" indent="-285750">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Bias:</a:t>
              </a:r>
            </a:p>
            <a:p>
              <a:pPr algn="just"/>
              <a:r>
                <a:rPr lang="en-US" dirty="0">
                  <a:latin typeface="Times New Roman" panose="02020603050405020304" pitchFamily="18" charset="0"/>
                  <a:cs typeface="Times New Roman" panose="02020603050405020304" pitchFamily="18" charset="0"/>
                </a:rPr>
                <a:t>refers to the error due to overly simplistic assumptions in the learning algorithm. These assumptions make the model easier to comprehend and learn but might not capture the underlying complexities of the data.</a:t>
              </a:r>
            </a:p>
            <a:p>
              <a:pPr algn="just"/>
              <a:endParaRPr lang="en-US" dirty="0" smtClean="0"/>
            </a:p>
            <a:p>
              <a:pPr algn="just"/>
              <a:r>
                <a:rPr lang="en-US" dirty="0">
                  <a:latin typeface="Times New Roman" panose="02020603050405020304" pitchFamily="18" charset="0"/>
                  <a:cs typeface="Times New Roman" panose="02020603050405020304" pitchFamily="18" charset="0"/>
                </a:rPr>
                <a:t>It is the error due to the model’s inability to represent the true relationship between input and output accurately. When a model has poor performance both on the training and testing data means high bias because of the simple model, indicating </a:t>
              </a:r>
              <a:r>
                <a:rPr lang="en-US" dirty="0" err="1">
                  <a:latin typeface="Times New Roman" panose="02020603050405020304" pitchFamily="18" charset="0"/>
                  <a:cs typeface="Times New Roman" panose="02020603050405020304" pitchFamily="18" charset="0"/>
                </a:rPr>
                <a:t>underfitting</a:t>
              </a:r>
              <a:r>
                <a:rPr lang="en-US"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592347" y="4343400"/>
              <a:ext cx="7848600" cy="2031325"/>
            </a:xfrm>
            <a:prstGeom prst="rect">
              <a:avLst/>
            </a:prstGeom>
            <a:noFill/>
          </p:spPr>
          <p:txBody>
            <a:bodyPr wrap="square" rtlCol="0">
              <a:spAutoFit/>
            </a:bodyPr>
            <a:lstStyle/>
            <a:p>
              <a:pPr marL="285750" indent="-285750">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Variance:</a:t>
              </a:r>
            </a:p>
            <a:p>
              <a:pPr algn="just"/>
              <a:r>
                <a:rPr lang="en-US" dirty="0">
                  <a:latin typeface="Times New Roman" panose="02020603050405020304" pitchFamily="18" charset="0"/>
                  <a:cs typeface="Times New Roman" panose="02020603050405020304" pitchFamily="18" charset="0"/>
                </a:rPr>
                <a:t>is the error due to the model’s sensitivity to fluctuations in the training data. It’s the variability of the model’s predictions for different instances of training data.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variance occurs when a model learns the training data’s noise and random fluctuations rather than the underlying pattern. As a result, the model performs well on the training data but poorly on the testing data, indicating overfitting.</a:t>
              </a:r>
              <a:endParaRPr lang="en-US" dirty="0" smtClean="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287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p:sp>
        <p:nvSpPr>
          <p:cNvPr id="10" name="Title 1">
            <a:extLst>
              <a:ext uri="{FF2B5EF4-FFF2-40B4-BE49-F238E27FC236}">
                <a16:creationId xmlns:a16="http://schemas.microsoft.com/office/drawing/2014/main" id="{BB3DD1C9-1033-2A9A-818E-0393D01CD53F}"/>
              </a:ext>
            </a:extLst>
          </p:cNvPr>
          <p:cNvSpPr txBox="1">
            <a:spLocks/>
          </p:cNvSpPr>
          <p:nvPr/>
        </p:nvSpPr>
        <p:spPr>
          <a:xfrm>
            <a:off x="0" y="304800"/>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fontAlgn="auto">
              <a:spcAft>
                <a:spcPts val="0"/>
              </a:spcAft>
              <a:defRPr/>
            </a:pPr>
            <a:r>
              <a:rPr lang="en-US" sz="2800" dirty="0"/>
              <a:t>Bias-Variance Dilemma, Overfitting and </a:t>
            </a:r>
            <a:r>
              <a:rPr lang="en-US" sz="2800" dirty="0" err="1"/>
              <a:t>Underfitting</a:t>
            </a:r>
            <a:r>
              <a:rPr lang="en-US" sz="2800" dirty="0"/>
              <a:t> </a:t>
            </a:r>
            <a:endParaRPr lang="en-US" sz="2800" dirty="0">
              <a:solidFill>
                <a:schemeClr val="tx2"/>
              </a:solidFill>
            </a:endParaRPr>
          </a:p>
        </p:txBody>
      </p:sp>
      <p:pic>
        <p:nvPicPr>
          <p:cNvPr id="2" name="Picture 1"/>
          <p:cNvPicPr>
            <a:picLocks noChangeAspect="1"/>
          </p:cNvPicPr>
          <p:nvPr/>
        </p:nvPicPr>
        <p:blipFill>
          <a:blip r:embed="rId3"/>
          <a:stretch>
            <a:fillRect/>
          </a:stretch>
        </p:blipFill>
        <p:spPr>
          <a:xfrm>
            <a:off x="228600" y="1524000"/>
            <a:ext cx="8363672" cy="2895600"/>
          </a:xfrm>
          <a:prstGeom prst="rect">
            <a:avLst/>
          </a:prstGeom>
        </p:spPr>
      </p:pic>
      <p:sp>
        <p:nvSpPr>
          <p:cNvPr id="7" name="TextBox 6"/>
          <p:cNvSpPr txBox="1"/>
          <p:nvPr/>
        </p:nvSpPr>
        <p:spPr>
          <a:xfrm>
            <a:off x="533400" y="4648200"/>
            <a:ext cx="5334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Ref: https://</a:t>
            </a:r>
            <a:r>
              <a:rPr lang="en-US" dirty="0" smtClean="0">
                <a:latin typeface="Times New Roman" panose="02020603050405020304" pitchFamily="18" charset="0"/>
                <a:cs typeface="Times New Roman" panose="02020603050405020304" pitchFamily="18" charset="0"/>
              </a:rPr>
              <a:t>www.geeksforgeeks.org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671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26</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p:sp>
        <p:nvSpPr>
          <p:cNvPr id="10" name="Title 1">
            <a:extLst>
              <a:ext uri="{FF2B5EF4-FFF2-40B4-BE49-F238E27FC236}">
                <a16:creationId xmlns:a16="http://schemas.microsoft.com/office/drawing/2014/main" id="{BB3DD1C9-1033-2A9A-818E-0393D01CD53F}"/>
              </a:ext>
            </a:extLst>
          </p:cNvPr>
          <p:cNvSpPr txBox="1">
            <a:spLocks/>
          </p:cNvSpPr>
          <p:nvPr/>
        </p:nvSpPr>
        <p:spPr>
          <a:xfrm>
            <a:off x="0" y="304800"/>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fontAlgn="auto">
              <a:spcAft>
                <a:spcPts val="0"/>
              </a:spcAft>
              <a:defRPr/>
            </a:pPr>
            <a:r>
              <a:rPr lang="en-US" sz="2800" dirty="0" smtClean="0"/>
              <a:t>Preventing Overfitting and </a:t>
            </a:r>
            <a:r>
              <a:rPr lang="en-US" sz="2800" dirty="0" err="1" smtClean="0"/>
              <a:t>Underfitting</a:t>
            </a:r>
            <a:endParaRPr lang="en-US" sz="2800" dirty="0">
              <a:solidFill>
                <a:schemeClr val="tx2"/>
              </a:solidFill>
            </a:endParaRPr>
          </a:p>
        </p:txBody>
      </p:sp>
      <p:sp>
        <p:nvSpPr>
          <p:cNvPr id="2" name="Rectangle 1"/>
          <p:cNvSpPr/>
          <p:nvPr/>
        </p:nvSpPr>
        <p:spPr>
          <a:xfrm>
            <a:off x="228600" y="1371600"/>
            <a:ext cx="7696200" cy="1754326"/>
          </a:xfrm>
          <a:prstGeom prst="rect">
            <a:avLst/>
          </a:prstGeom>
        </p:spPr>
        <p:txBody>
          <a:bodyPr wrap="square">
            <a:spAutoFit/>
          </a:bodyPr>
          <a:lstStyle/>
          <a:p>
            <a:pPr marL="285750" indent="-285750">
              <a:buSzPct val="12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Techniques to Reduce </a:t>
            </a:r>
            <a:r>
              <a:rPr lang="en-US" dirty="0" err="1">
                <a:latin typeface="Times New Roman" panose="02020603050405020304" pitchFamily="18" charset="0"/>
                <a:cs typeface="Times New Roman" panose="02020603050405020304" pitchFamily="18" charset="0"/>
              </a:rPr>
              <a:t>Underfitting</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model complexity.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the number of features, performing feature engineering.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Remove noise from the data.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the number of epochs or increase the duration of training to get better results.</a:t>
            </a:r>
          </a:p>
        </p:txBody>
      </p:sp>
      <p:sp>
        <p:nvSpPr>
          <p:cNvPr id="8" name="Rectangle 7"/>
          <p:cNvSpPr/>
          <p:nvPr/>
        </p:nvSpPr>
        <p:spPr>
          <a:xfrm>
            <a:off x="228600" y="3402924"/>
            <a:ext cx="8001000" cy="2862322"/>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Techniques to Reduce </a:t>
            </a:r>
            <a:r>
              <a:rPr lang="en-US" dirty="0" smtClean="0">
                <a:latin typeface="Times New Roman" panose="02020603050405020304" pitchFamily="18" charset="0"/>
                <a:cs typeface="Times New Roman" panose="02020603050405020304" pitchFamily="18" charset="0"/>
              </a:rPr>
              <a:t>Overfitting</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Improving </a:t>
            </a:r>
            <a:r>
              <a:rPr lang="en-US" dirty="0">
                <a:latin typeface="Times New Roman" panose="02020603050405020304" pitchFamily="18" charset="0"/>
                <a:cs typeface="Times New Roman" panose="02020603050405020304" pitchFamily="18" charset="0"/>
              </a:rPr>
              <a:t>the quality of training data reduces overfitting by focusing on meaningful patterns, mitigate the risk of fitting the noise or irrelevant features.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the training data can improve the model’s ability to generalize to unseen data and reduce the likelihood of overfitting.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 model complexity.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Early stopping during the training phase (have an eye over the loss over the training period as soon as loss begins to increase stop training).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Ridge Regularization and Lasso Regularization.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dropout for neural networks to tackle overfitting.</a:t>
            </a:r>
          </a:p>
        </p:txBody>
      </p:sp>
    </p:spTree>
    <p:extLst>
      <p:ext uri="{BB962C8B-B14F-4D97-AF65-F5344CB8AC3E}">
        <p14:creationId xmlns:p14="http://schemas.microsoft.com/office/powerpoint/2010/main" val="2686110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p:sp>
        <p:nvSpPr>
          <p:cNvPr id="10" name="Title 1">
            <a:extLst>
              <a:ext uri="{FF2B5EF4-FFF2-40B4-BE49-F238E27FC236}">
                <a16:creationId xmlns:a16="http://schemas.microsoft.com/office/drawing/2014/main" id="{BB3DD1C9-1033-2A9A-818E-0393D01CD53F}"/>
              </a:ext>
            </a:extLst>
          </p:cNvPr>
          <p:cNvSpPr txBox="1">
            <a:spLocks/>
          </p:cNvSpPr>
          <p:nvPr/>
        </p:nvSpPr>
        <p:spPr>
          <a:xfrm>
            <a:off x="0" y="304800"/>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fontAlgn="auto">
              <a:spcAft>
                <a:spcPts val="0"/>
              </a:spcAft>
              <a:defRPr/>
            </a:pPr>
            <a:r>
              <a:rPr lang="en-US" sz="2800" dirty="0" smtClean="0"/>
              <a:t>Overfitting and </a:t>
            </a:r>
            <a:r>
              <a:rPr lang="en-US" sz="2800" dirty="0" err="1" smtClean="0"/>
              <a:t>Underfitting</a:t>
            </a:r>
            <a:endParaRPr lang="en-US" sz="2800" dirty="0">
              <a:solidFill>
                <a:schemeClr val="tx2"/>
              </a:solidFill>
            </a:endParaRPr>
          </a:p>
        </p:txBody>
      </p:sp>
      <p:pic>
        <p:nvPicPr>
          <p:cNvPr id="3" name="Picture 2"/>
          <p:cNvPicPr>
            <a:picLocks noChangeAspect="1"/>
          </p:cNvPicPr>
          <p:nvPr/>
        </p:nvPicPr>
        <p:blipFill>
          <a:blip r:embed="rId3"/>
          <a:stretch>
            <a:fillRect/>
          </a:stretch>
        </p:blipFill>
        <p:spPr>
          <a:xfrm>
            <a:off x="-25879" y="1600200"/>
            <a:ext cx="9067800" cy="3717798"/>
          </a:xfrm>
          <a:prstGeom prst="rect">
            <a:avLst/>
          </a:prstGeom>
        </p:spPr>
      </p:pic>
      <p:pic>
        <p:nvPicPr>
          <p:cNvPr id="5" name="Picture 4"/>
          <p:cNvPicPr>
            <a:picLocks noChangeAspect="1"/>
          </p:cNvPicPr>
          <p:nvPr/>
        </p:nvPicPr>
        <p:blipFill>
          <a:blip r:embed="rId4"/>
          <a:stretch>
            <a:fillRect/>
          </a:stretch>
        </p:blipFill>
        <p:spPr>
          <a:xfrm>
            <a:off x="533400" y="5562600"/>
            <a:ext cx="5389331" cy="493819"/>
          </a:xfrm>
          <a:prstGeom prst="rect">
            <a:avLst/>
          </a:prstGeom>
        </p:spPr>
      </p:pic>
    </p:spTree>
    <p:extLst>
      <p:ext uri="{BB962C8B-B14F-4D97-AF65-F5344CB8AC3E}">
        <p14:creationId xmlns:p14="http://schemas.microsoft.com/office/powerpoint/2010/main" val="2175945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1371600"/>
            <a:ext cx="7172325" cy="5191125"/>
          </a:xfrm>
          <a:prstGeom prst="rect">
            <a:avLst/>
          </a:prstGeom>
        </p:spPr>
      </p:pic>
      <p:sp>
        <p:nvSpPr>
          <p:cNvPr id="5" name="TextBox 4"/>
          <p:cNvSpPr txBox="1"/>
          <p:nvPr/>
        </p:nvSpPr>
        <p:spPr>
          <a:xfrm>
            <a:off x="381000" y="381000"/>
            <a:ext cx="5410200" cy="707886"/>
          </a:xfrm>
          <a:prstGeom prst="rect">
            <a:avLst/>
          </a:prstGeom>
          <a:noFill/>
        </p:spPr>
        <p:txBody>
          <a:bodyPr wrap="square" rtlCol="0">
            <a:spAutoFit/>
          </a:bodyPr>
          <a:lstStyle/>
          <a:p>
            <a:r>
              <a:rPr lang="en-US" sz="4000" dirty="0" smtClean="0"/>
              <a:t>TRADE-OFF</a:t>
            </a:r>
            <a:endParaRPr lang="en-US" sz="4000" dirty="0"/>
          </a:p>
        </p:txBody>
      </p:sp>
    </p:spTree>
    <p:extLst>
      <p:ext uri="{BB962C8B-B14F-4D97-AF65-F5344CB8AC3E}">
        <p14:creationId xmlns:p14="http://schemas.microsoft.com/office/powerpoint/2010/main" val="4017078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p:sp>
        <p:nvSpPr>
          <p:cNvPr id="7" name="TextBox 6">
            <a:extLst>
              <a:ext uri="{FF2B5EF4-FFF2-40B4-BE49-F238E27FC236}">
                <a16:creationId xmlns:a16="http://schemas.microsoft.com/office/drawing/2014/main" id="{BAB3C86D-6F2B-746B-B50C-AB8DBA324C1E}"/>
              </a:ext>
            </a:extLst>
          </p:cNvPr>
          <p:cNvSpPr txBox="1"/>
          <p:nvPr/>
        </p:nvSpPr>
        <p:spPr>
          <a:xfrm>
            <a:off x="0" y="1371600"/>
            <a:ext cx="9067800" cy="5170646"/>
          </a:xfrm>
          <a:prstGeom prst="rect">
            <a:avLst/>
          </a:prstGeom>
          <a:noFill/>
        </p:spPr>
        <p:txBody>
          <a:bodyPr wrap="square">
            <a:spAutoFit/>
          </a:bodyPr>
          <a:lstStyle/>
          <a:p>
            <a:pPr marL="342900" lvl="0" indent="-342900" algn="just" eaLnBrk="1" fontAlgn="auto" hangingPunct="1">
              <a:spcBef>
                <a:spcPts val="0"/>
              </a:spcBef>
              <a:spcAft>
                <a:spcPts val="0"/>
              </a:spcAft>
              <a:buClr>
                <a:srgbClr val="FF0000"/>
              </a:buClr>
              <a:buSzPct val="120000"/>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Normalization is an essential step in the </a:t>
            </a:r>
            <a:r>
              <a:rPr lang="en-US" sz="2200" dirty="0">
                <a:latin typeface="Times New Roman" panose="02020603050405020304" pitchFamily="18" charset="0"/>
                <a:cs typeface="Times New Roman" panose="02020603050405020304" pitchFamily="18" charset="0"/>
                <a:hlinkClick r:id="rId3"/>
              </a:rPr>
              <a:t>preprocessing</a:t>
            </a:r>
            <a:r>
              <a:rPr lang="en-US" sz="2200" dirty="0">
                <a:latin typeface="Times New Roman" panose="02020603050405020304" pitchFamily="18" charset="0"/>
                <a:cs typeface="Times New Roman" panose="02020603050405020304" pitchFamily="18" charset="0"/>
              </a:rPr>
              <a:t> of data for machine learning models, and it is a feature scaling technique. Normalization is especially crucial for data manipulation, scaling down, or up the range of data before it is utilized for subsequent </a:t>
            </a:r>
            <a:r>
              <a:rPr lang="en-US" sz="2200" dirty="0" smtClean="0">
                <a:latin typeface="Times New Roman" panose="02020603050405020304" pitchFamily="18" charset="0"/>
                <a:cs typeface="Times New Roman" panose="02020603050405020304" pitchFamily="18" charset="0"/>
              </a:rPr>
              <a:t>stages.</a:t>
            </a:r>
          </a:p>
          <a:p>
            <a:pPr marL="342900" lvl="0" indent="-342900" algn="just" eaLnBrk="1" fontAlgn="auto" hangingPunct="1">
              <a:spcBef>
                <a:spcPts val="0"/>
              </a:spcBef>
              <a:spcAft>
                <a:spcPts val="0"/>
              </a:spcAft>
              <a:buClr>
                <a:srgbClr val="FF0000"/>
              </a:buClr>
              <a:buSzPct val="120000"/>
              <a:buFont typeface="Arial" panose="020B0604020202020204" pitchFamily="34" charset="0"/>
              <a:buChar char="•"/>
              <a:defRPr/>
            </a:pPr>
            <a:endParaRPr lang="en-US" sz="2200" dirty="0" smtClean="0">
              <a:latin typeface="Times New Roman" panose="02020603050405020304" pitchFamily="18" charset="0"/>
              <a:cs typeface="Times New Roman" panose="02020603050405020304" pitchFamily="18" charset="0"/>
            </a:endParaRPr>
          </a:p>
          <a:p>
            <a:pPr marL="342900" lvl="0" indent="-342900" algn="just" eaLnBrk="1" fontAlgn="auto" hangingPunct="1">
              <a:spcBef>
                <a:spcPts val="0"/>
              </a:spcBef>
              <a:spcAft>
                <a:spcPts val="0"/>
              </a:spcAft>
              <a:buClr>
                <a:srgbClr val="FF0000"/>
              </a:buClr>
              <a:buSzPct val="120000"/>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The current data range is transformed into a new, standardized range using this method</a:t>
            </a:r>
            <a:r>
              <a:rPr lang="en-US" sz="2200" dirty="0" smtClean="0">
                <a:latin typeface="Times New Roman" panose="02020603050405020304" pitchFamily="18" charset="0"/>
                <a:cs typeface="Times New Roman" panose="02020603050405020304" pitchFamily="18" charset="0"/>
              </a:rPr>
              <a:t>.</a:t>
            </a:r>
          </a:p>
          <a:p>
            <a:pPr lvl="0" algn="just" eaLnBrk="1" fontAlgn="auto" hangingPunct="1">
              <a:spcBef>
                <a:spcPts val="0"/>
              </a:spcBef>
              <a:spcAft>
                <a:spcPts val="0"/>
              </a:spcAft>
              <a:buClr>
                <a:srgbClr val="FF0000"/>
              </a:buClr>
              <a:buSzPct val="120000"/>
              <a:defRPr/>
            </a:pPr>
            <a:endParaRPr lang="en-US" sz="2200" dirty="0" smtClean="0">
              <a:latin typeface="Times New Roman" panose="02020603050405020304" pitchFamily="18" charset="0"/>
              <a:cs typeface="Times New Roman" panose="02020603050405020304" pitchFamily="18" charset="0"/>
            </a:endParaRPr>
          </a:p>
          <a:p>
            <a:pPr marL="342900" lvl="0" indent="-342900" algn="just" eaLnBrk="1" fontAlgn="auto" hangingPunct="1">
              <a:spcBef>
                <a:spcPts val="0"/>
              </a:spcBef>
              <a:spcAft>
                <a:spcPts val="0"/>
              </a:spcAft>
              <a:buClr>
                <a:srgbClr val="FF0000"/>
              </a:buClr>
              <a:buSzPct val="120000"/>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Data normalization improves the consistency and comparability of different predictive models by standardizing the range of independent variables or features within a dataset, leading to more steady and dependable results</a:t>
            </a:r>
            <a:r>
              <a:rPr lang="en-US" sz="2200" dirty="0" smtClean="0">
                <a:latin typeface="Times New Roman" panose="02020603050405020304" pitchFamily="18" charset="0"/>
                <a:cs typeface="Times New Roman" panose="02020603050405020304" pitchFamily="18" charset="0"/>
              </a:rPr>
              <a:t>.</a:t>
            </a:r>
          </a:p>
          <a:p>
            <a:pPr marL="342900" lvl="0" indent="-342900" algn="just" eaLnBrk="1" fontAlgn="auto" hangingPunct="1">
              <a:spcBef>
                <a:spcPts val="0"/>
              </a:spcBef>
              <a:spcAft>
                <a:spcPts val="0"/>
              </a:spcAft>
              <a:buClr>
                <a:srgbClr val="FF0000"/>
              </a:buClr>
              <a:buSzPct val="120000"/>
              <a:buFont typeface="Arial" panose="020B0604020202020204" pitchFamily="34" charset="0"/>
              <a:buChar char="•"/>
              <a:defRPr/>
            </a:pPr>
            <a:endParaRPr lang="en-US" sz="2200" dirty="0" smtClean="0">
              <a:latin typeface="Times New Roman" panose="02020603050405020304" pitchFamily="18" charset="0"/>
              <a:cs typeface="Times New Roman" panose="02020603050405020304" pitchFamily="18" charset="0"/>
            </a:endParaRPr>
          </a:p>
          <a:p>
            <a:pPr marL="342900" lvl="0" indent="-342900" algn="just" eaLnBrk="1" fontAlgn="auto" hangingPunct="1">
              <a:spcBef>
                <a:spcPts val="0"/>
              </a:spcBef>
              <a:spcAft>
                <a:spcPts val="0"/>
              </a:spcAft>
              <a:buClr>
                <a:srgbClr val="FF0000"/>
              </a:buClr>
              <a:buSzPct val="120000"/>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This usually entails rescaling the features to a standard range, which is typically between 0 and 1. Alternatively, the features can be adjusted to have a mean of 0 and a standard deviation of 1.</a:t>
            </a:r>
          </a:p>
        </p:txBody>
      </p:sp>
      <p:sp>
        <p:nvSpPr>
          <p:cNvPr id="10" name="Title 1">
            <a:extLst>
              <a:ext uri="{FF2B5EF4-FFF2-40B4-BE49-F238E27FC236}">
                <a16:creationId xmlns:a16="http://schemas.microsoft.com/office/drawing/2014/main" id="{BB3DD1C9-1033-2A9A-818E-0393D01CD53F}"/>
              </a:ext>
            </a:extLst>
          </p:cNvPr>
          <p:cNvSpPr txBox="1">
            <a:spLocks/>
          </p:cNvSpPr>
          <p:nvPr/>
        </p:nvSpPr>
        <p:spPr>
          <a:xfrm>
            <a:off x="0" y="304800"/>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fontAlgn="auto">
              <a:spcAft>
                <a:spcPts val="0"/>
              </a:spcAft>
              <a:defRPr/>
            </a:pPr>
            <a:endParaRPr lang="en-US" sz="2800" dirty="0">
              <a:solidFill>
                <a:schemeClr val="tx2"/>
              </a:solidFill>
            </a:endParaRPr>
          </a:p>
        </p:txBody>
      </p:sp>
      <p:sp>
        <p:nvSpPr>
          <p:cNvPr id="2" name="Rectangle 1"/>
          <p:cNvSpPr/>
          <p:nvPr/>
        </p:nvSpPr>
        <p:spPr>
          <a:xfrm>
            <a:off x="152400" y="536266"/>
            <a:ext cx="7543800" cy="523220"/>
          </a:xfrm>
          <a:prstGeom prst="rect">
            <a:avLst/>
          </a:prstGeom>
        </p:spPr>
        <p:txBody>
          <a:bodyPr wrap="square">
            <a:spAutoFit/>
          </a:bodyPr>
          <a:lstStyle/>
          <a:p>
            <a:r>
              <a:rPr lang="en-US" sz="2800" dirty="0" smtClean="0"/>
              <a:t>Data Normalization and Standardization</a:t>
            </a:r>
            <a:endParaRPr lang="en-US" sz="2800" dirty="0"/>
          </a:p>
        </p:txBody>
      </p:sp>
    </p:spTree>
    <p:extLst>
      <p:ext uri="{BB962C8B-B14F-4D97-AF65-F5344CB8AC3E}">
        <p14:creationId xmlns:p14="http://schemas.microsoft.com/office/powerpoint/2010/main" val="212746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Idea</a:t>
            </a:r>
            <a:endParaRPr lang="en-GB" sz="4000" dirty="0" smtClean="0"/>
          </a:p>
        </p:txBody>
      </p:sp>
      <p:sp>
        <p:nvSpPr>
          <p:cNvPr id="7172" name="Text Box 4"/>
          <p:cNvSpPr txBox="1">
            <a:spLocks noChangeArrowheads="1"/>
          </p:cNvSpPr>
          <p:nvPr/>
        </p:nvSpPr>
        <p:spPr bwMode="auto">
          <a:xfrm>
            <a:off x="838201" y="1447800"/>
            <a:ext cx="7848600" cy="5041380"/>
          </a:xfrm>
          <a:prstGeom prst="rect">
            <a:avLst/>
          </a:prstGeom>
          <a:noFill/>
          <a:ln w="9525">
            <a:noFill/>
            <a:miter lim="800000"/>
            <a:headEnd/>
            <a:tailEnd/>
          </a:ln>
        </p:spPr>
        <p:txBody>
          <a:bodyPr wrap="square">
            <a:spAutoFit/>
          </a:bodyPr>
          <a:lstStyle/>
          <a:p>
            <a:pPr marL="342900" indent="-342900" algn="just">
              <a:lnSpc>
                <a:spcPct val="150000"/>
              </a:lnSpc>
              <a:buClr>
                <a:srgbClr val="FF0000"/>
              </a:buClr>
              <a:buSzPct val="115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Similar </a:t>
            </a:r>
            <a:r>
              <a:rPr lang="en-US" sz="2400" dirty="0">
                <a:latin typeface="Times New Roman" panose="02020603050405020304" pitchFamily="18" charset="0"/>
                <a:cs typeface="Times New Roman" panose="02020603050405020304" pitchFamily="18" charset="0"/>
              </a:rPr>
              <a:t>examples have similar label.</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meant by Similar?</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 means “close” and similar feature values.</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Classify new examples like similar existing training examples.</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spcBef>
                <a:spcPct val="20000"/>
              </a:spcBef>
              <a:buClr>
                <a:srgbClr val="FF0000"/>
              </a:buClr>
            </a:pPr>
            <a:endParaRPr lang="en-US" sz="2400" dirty="0"/>
          </a:p>
          <a:p>
            <a:pPr>
              <a:spcBef>
                <a:spcPct val="20000"/>
              </a:spcBef>
              <a:buClr>
                <a:srgbClr val="FF0000"/>
              </a:buClr>
            </a:pPr>
            <a:endParaRPr lang="en-GB" sz="2400" dirty="0"/>
          </a:p>
        </p:txBody>
      </p:sp>
    </p:spTree>
    <p:extLst>
      <p:ext uri="{BB962C8B-B14F-4D97-AF65-F5344CB8AC3E}">
        <p14:creationId xmlns:p14="http://schemas.microsoft.com/office/powerpoint/2010/main" val="2181514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p:sp>
        <p:nvSpPr>
          <p:cNvPr id="7" name="TextBox 6">
            <a:extLst>
              <a:ext uri="{FF2B5EF4-FFF2-40B4-BE49-F238E27FC236}">
                <a16:creationId xmlns:a16="http://schemas.microsoft.com/office/drawing/2014/main" id="{BAB3C86D-6F2B-746B-B50C-AB8DBA324C1E}"/>
              </a:ext>
            </a:extLst>
          </p:cNvPr>
          <p:cNvSpPr txBox="1"/>
          <p:nvPr/>
        </p:nvSpPr>
        <p:spPr>
          <a:xfrm>
            <a:off x="0" y="1371600"/>
            <a:ext cx="9067800" cy="3586366"/>
          </a:xfrm>
          <a:prstGeom prst="rect">
            <a:avLst/>
          </a:prstGeom>
          <a:noFill/>
        </p:spPr>
        <p:txBody>
          <a:bodyPr wrap="square">
            <a:spAutoFit/>
          </a:bodyPr>
          <a:lstStyle/>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guarantees that every feature contributes equally, preventing larger-magnitude features from </a:t>
            </a:r>
            <a:r>
              <a:rPr lang="en-US" sz="2200" dirty="0" smtClean="0">
                <a:latin typeface="Times New Roman" panose="02020603050405020304" pitchFamily="18" charset="0"/>
                <a:cs typeface="Times New Roman" panose="02020603050405020304" pitchFamily="18" charset="0"/>
              </a:rPr>
              <a:t>others</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It enables faster convergence of algorithms for </a:t>
            </a:r>
            <a:r>
              <a:rPr lang="en-US" sz="2200" dirty="0" err="1">
                <a:latin typeface="Times New Roman" panose="02020603050405020304" pitchFamily="18" charset="0"/>
                <a:cs typeface="Times New Roman" panose="02020603050405020304" pitchFamily="18" charset="0"/>
              </a:rPr>
              <a:t>optimisation</a:t>
            </a:r>
            <a:endParaRPr lang="en-US" sz="2200" dirty="0" smtClean="0">
              <a:latin typeface="Times New Roman" panose="02020603050405020304" pitchFamily="18" charset="0"/>
              <a:cs typeface="Times New Roman" panose="02020603050405020304" pitchFamily="18" charset="0"/>
            </a:endParaRPr>
          </a:p>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r>
              <a:rPr lang="en-US" sz="2200" dirty="0" err="1">
                <a:latin typeface="Times New Roman" panose="02020603050405020304" pitchFamily="18" charset="0"/>
                <a:cs typeface="Times New Roman" panose="02020603050405020304" pitchFamily="18" charset="0"/>
              </a:rPr>
              <a:t>Normalisation</a:t>
            </a:r>
            <a:r>
              <a:rPr lang="en-US" sz="2200" dirty="0">
                <a:latin typeface="Times New Roman" panose="02020603050405020304" pitchFamily="18" charset="0"/>
                <a:cs typeface="Times New Roman" panose="02020603050405020304" pitchFamily="18" charset="0"/>
              </a:rPr>
              <a:t> improves overall performance by addressing model sensitivity </a:t>
            </a:r>
            <a:r>
              <a:rPr lang="en-US" sz="2200" dirty="0" smtClean="0">
                <a:latin typeface="Times New Roman" panose="02020603050405020304" pitchFamily="18" charset="0"/>
                <a:cs typeface="Times New Roman" panose="02020603050405020304" pitchFamily="18" charset="0"/>
              </a:rPr>
              <a:t>problems in SVM and NN.</a:t>
            </a:r>
          </a:p>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r>
              <a:rPr lang="en-US" sz="2200" dirty="0" err="1">
                <a:latin typeface="Times New Roman" panose="02020603050405020304" pitchFamily="18" charset="0"/>
                <a:cs typeface="Times New Roman" panose="02020603050405020304" pitchFamily="18" charset="0"/>
              </a:rPr>
              <a:t>normalisation</a:t>
            </a:r>
            <a:r>
              <a:rPr lang="en-US" sz="2200" dirty="0">
                <a:latin typeface="Times New Roman" panose="02020603050405020304" pitchFamily="18" charset="0"/>
                <a:cs typeface="Times New Roman" panose="02020603050405020304" pitchFamily="18" charset="0"/>
              </a:rPr>
              <a:t> is necessary when working with attributes that have different scales;</a:t>
            </a:r>
          </a:p>
        </p:txBody>
      </p:sp>
      <p:sp>
        <p:nvSpPr>
          <p:cNvPr id="10" name="Title 1">
            <a:extLst>
              <a:ext uri="{FF2B5EF4-FFF2-40B4-BE49-F238E27FC236}">
                <a16:creationId xmlns:a16="http://schemas.microsoft.com/office/drawing/2014/main" id="{BB3DD1C9-1033-2A9A-818E-0393D01CD53F}"/>
              </a:ext>
            </a:extLst>
          </p:cNvPr>
          <p:cNvSpPr txBox="1">
            <a:spLocks/>
          </p:cNvSpPr>
          <p:nvPr/>
        </p:nvSpPr>
        <p:spPr>
          <a:xfrm>
            <a:off x="0" y="304800"/>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fontAlgn="auto">
              <a:spcAft>
                <a:spcPts val="0"/>
              </a:spcAft>
              <a:defRPr/>
            </a:pPr>
            <a:endParaRPr lang="en-US" sz="2800" dirty="0">
              <a:solidFill>
                <a:schemeClr val="tx2"/>
              </a:solidFill>
            </a:endParaRPr>
          </a:p>
        </p:txBody>
      </p:sp>
      <p:sp>
        <p:nvSpPr>
          <p:cNvPr id="2" name="Rectangle 1"/>
          <p:cNvSpPr/>
          <p:nvPr/>
        </p:nvSpPr>
        <p:spPr>
          <a:xfrm>
            <a:off x="152400" y="536266"/>
            <a:ext cx="7543800" cy="523220"/>
          </a:xfrm>
          <a:prstGeom prst="rect">
            <a:avLst/>
          </a:prstGeom>
        </p:spPr>
        <p:txBody>
          <a:bodyPr wrap="square">
            <a:spAutoFit/>
          </a:bodyPr>
          <a:lstStyle/>
          <a:p>
            <a:r>
              <a:rPr lang="en-US" sz="2800" dirty="0" smtClean="0"/>
              <a:t>Need of Data Normalization in ML</a:t>
            </a:r>
            <a:endParaRPr lang="en-US" sz="2800" dirty="0"/>
          </a:p>
        </p:txBody>
      </p:sp>
    </p:spTree>
    <p:extLst>
      <p:ext uri="{BB962C8B-B14F-4D97-AF65-F5344CB8AC3E}">
        <p14:creationId xmlns:p14="http://schemas.microsoft.com/office/powerpoint/2010/main" val="1300057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AB3C86D-6F2B-746B-B50C-AB8DBA324C1E}"/>
                  </a:ext>
                </a:extLst>
              </p:cNvPr>
              <p:cNvSpPr txBox="1"/>
              <p:nvPr/>
            </p:nvSpPr>
            <p:spPr>
              <a:xfrm>
                <a:off x="38100" y="1029619"/>
                <a:ext cx="9067800" cy="7756290"/>
              </a:xfrm>
              <a:prstGeom prst="rect">
                <a:avLst/>
              </a:prstGeom>
              <a:noFill/>
            </p:spPr>
            <p:txBody>
              <a:bodyPr wrap="square">
                <a:spAutoFit/>
              </a:bodyPr>
              <a:lstStyle/>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r>
                  <a:rPr lang="en-US" sz="2200" dirty="0" smtClean="0">
                    <a:latin typeface="Times New Roman" panose="02020603050405020304" pitchFamily="18" charset="0"/>
                    <a:cs typeface="Times New Roman" panose="02020603050405020304" pitchFamily="18" charset="0"/>
                  </a:rPr>
                  <a:t>Min-Max normalization:</a:t>
                </a:r>
              </a:p>
              <a:p>
                <a:pPr marL="690563" lvl="0" algn="just" eaLnBrk="1" fontAlgn="auto" hangingPunct="1">
                  <a:lnSpc>
                    <a:spcPct val="150000"/>
                  </a:lnSpc>
                  <a:spcBef>
                    <a:spcPts val="0"/>
                  </a:spcBef>
                  <a:spcAft>
                    <a:spcPts val="0"/>
                  </a:spcAft>
                  <a:buClr>
                    <a:srgbClr val="FF0000"/>
                  </a:buClr>
                  <a:buSzPct val="120000"/>
                  <a:defRPr/>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enables faster convergence of algorithms for </a:t>
                </a:r>
                <a:r>
                  <a:rPr lang="en-US" sz="2200" dirty="0" smtClean="0">
                    <a:latin typeface="Times New Roman" panose="02020603050405020304" pitchFamily="18" charset="0"/>
                    <a:cs typeface="Times New Roman" panose="02020603050405020304" pitchFamily="18" charset="0"/>
                  </a:rPr>
                  <a:t>optimization The </a:t>
                </a:r>
                <a:r>
                  <a:rPr lang="en-US" sz="2200" dirty="0">
                    <a:latin typeface="Times New Roman" panose="02020603050405020304" pitchFamily="18" charset="0"/>
                    <a:cs typeface="Times New Roman" panose="02020603050405020304" pitchFamily="18" charset="0"/>
                  </a:rPr>
                  <a:t>data’s minimum and maximum values are obtained, and each value is then changed using the </a:t>
                </a:r>
                <a:r>
                  <a:rPr lang="en-US" sz="2200" dirty="0" smtClean="0">
                    <a:latin typeface="Times New Roman" panose="02020603050405020304" pitchFamily="18" charset="0"/>
                    <a:cs typeface="Times New Roman" panose="02020603050405020304" pitchFamily="18" charset="0"/>
                  </a:rPr>
                  <a:t>formula </a:t>
                </a:r>
                <a14:m>
                  <m:oMath xmlns:m="http://schemas.openxmlformats.org/officeDocument/2006/math">
                    <m:r>
                      <a:rPr lang="en-US" sz="2200" i="1" smtClean="0">
                        <a:latin typeface="Cambria Math" panose="02040503050406030204" pitchFamily="18" charset="0"/>
                        <a:cs typeface="Times New Roman" panose="02020603050405020304" pitchFamily="18" charset="0"/>
                      </a:rPr>
                      <m:t>𝑥</m:t>
                    </m:r>
                    <m:r>
                      <a:rPr lang="en-US" sz="220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𝑥</m:t>
                        </m:r>
                        <m:r>
                          <a:rPr lang="en-US" sz="220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𝑥𝑚𝑖𝑛</m:t>
                        </m:r>
                      </m:num>
                      <m:den>
                        <m:r>
                          <a:rPr lang="en-US" sz="2200" b="0" i="1" smtClean="0">
                            <a:latin typeface="Cambria Math" panose="02040503050406030204" pitchFamily="18" charset="0"/>
                            <a:cs typeface="Times New Roman" panose="02020603050405020304" pitchFamily="18" charset="0"/>
                          </a:rPr>
                          <m:t>𝑥𝑚𝑎𝑥</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𝑥𝑚𝑖𝑛</m:t>
                        </m:r>
                      </m:den>
                    </m:f>
                  </m:oMath>
                </a14:m>
                <a:endParaRPr lang="en-US" sz="2200" dirty="0" smtClean="0">
                  <a:latin typeface="Times New Roman" panose="02020603050405020304" pitchFamily="18" charset="0"/>
                  <a:cs typeface="Times New Roman" panose="02020603050405020304" pitchFamily="18" charset="0"/>
                </a:endParaRPr>
              </a:p>
              <a:p>
                <a:pPr marL="34290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r>
                  <a:rPr lang="en-US" sz="2200" dirty="0" smtClean="0">
                    <a:latin typeface="Times New Roman" panose="02020603050405020304" pitchFamily="18" charset="0"/>
                    <a:cs typeface="Times New Roman" panose="02020603050405020304" pitchFamily="18" charset="0"/>
                  </a:rPr>
                  <a:t>Decimal scaling:</a:t>
                </a:r>
              </a:p>
              <a:p>
                <a:pPr algn="just" eaLnBrk="1" fontAlgn="auto" hangingPunct="1">
                  <a:lnSpc>
                    <a:spcPct val="150000"/>
                  </a:lnSpc>
                  <a:spcBef>
                    <a:spcPts val="0"/>
                  </a:spcBef>
                  <a:spcAft>
                    <a:spcPts val="0"/>
                  </a:spcAft>
                  <a:buClr>
                    <a:srgbClr val="FF0000"/>
                  </a:buClr>
                  <a:buSzPct val="120000"/>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data is </a:t>
                </a:r>
                <a:r>
                  <a:rPr lang="en-US" sz="2200" dirty="0" err="1">
                    <a:latin typeface="Times New Roman" panose="02020603050405020304" pitchFamily="18" charset="0"/>
                    <a:cs typeface="Times New Roman" panose="02020603050405020304" pitchFamily="18" charset="0"/>
                  </a:rPr>
                  <a:t>normalised</a:t>
                </a:r>
                <a:r>
                  <a:rPr lang="en-US" sz="2200" dirty="0">
                    <a:latin typeface="Times New Roman" panose="02020603050405020304" pitchFamily="18" charset="0"/>
                    <a:cs typeface="Times New Roman" panose="02020603050405020304" pitchFamily="18" charset="0"/>
                  </a:rPr>
                  <a:t> by dividing each data value by the maximum </a:t>
                </a:r>
                <a:r>
                  <a:rPr lang="en-US" sz="2200" dirty="0" smtClean="0">
                    <a:latin typeface="Times New Roman" panose="02020603050405020304" pitchFamily="18" charset="0"/>
                    <a:cs typeface="Times New Roman" panose="02020603050405020304" pitchFamily="18" charset="0"/>
                  </a:rPr>
                  <a:t>	absolute </a:t>
                </a:r>
                <a:r>
                  <a:rPr lang="en-US" sz="2200" dirty="0">
                    <a:latin typeface="Times New Roman" panose="02020603050405020304" pitchFamily="18" charset="0"/>
                    <a:cs typeface="Times New Roman" panose="02020603050405020304" pitchFamily="18" charset="0"/>
                  </a:rPr>
                  <a:t>value of the </a:t>
                </a:r>
                <a:r>
                  <a:rPr lang="en-US" sz="2200" dirty="0" smtClean="0">
                    <a:latin typeface="Times New Roman" panose="02020603050405020304" pitchFamily="18" charset="0"/>
                    <a:cs typeface="Times New Roman" panose="02020603050405020304" pitchFamily="18" charset="0"/>
                  </a:rPr>
                  <a:t>data</a:t>
                </a:r>
              </a:p>
              <a:p>
                <a:pPr marL="34290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r>
                  <a:rPr lang="en-US" sz="2200" dirty="0" err="1">
                    <a:latin typeface="Times New Roman" panose="02020603050405020304" pitchFamily="18" charset="0"/>
                    <a:cs typeface="Times New Roman" panose="02020603050405020304" pitchFamily="18" charset="0"/>
                  </a:rPr>
                  <a:t>Normalisation</a:t>
                </a:r>
                <a:r>
                  <a:rPr lang="en-US" sz="2200" dirty="0">
                    <a:latin typeface="Times New Roman" panose="02020603050405020304" pitchFamily="18" charset="0"/>
                    <a:cs typeface="Times New Roman" panose="02020603050405020304" pitchFamily="18" charset="0"/>
                  </a:rPr>
                  <a:t> of Z-score or Zero Mean </a:t>
                </a:r>
                <a:endParaRPr lang="en-US" sz="2200" dirty="0" smtClean="0">
                  <a:latin typeface="Times New Roman" panose="02020603050405020304" pitchFamily="18" charset="0"/>
                  <a:cs typeface="Times New Roman" panose="02020603050405020304" pitchFamily="18" charset="0"/>
                </a:endParaRPr>
              </a:p>
              <a:p>
                <a:pPr algn="just" eaLnBrk="1" fontAlgn="auto" hangingPunct="1">
                  <a:lnSpc>
                    <a:spcPct val="150000"/>
                  </a:lnSpc>
                  <a:spcBef>
                    <a:spcPts val="0"/>
                  </a:spcBef>
                  <a:spcAft>
                    <a:spcPts val="0"/>
                  </a:spcAft>
                  <a:buClr>
                    <a:srgbClr val="FF0000"/>
                  </a:buClr>
                  <a:buSzPct val="120000"/>
                  <a:defRPr/>
                </a:pPr>
                <a:r>
                  <a:rPr lang="en-US" sz="2000" dirty="0">
                    <a:latin typeface="Times New Roman" panose="02020603050405020304" pitchFamily="18" charset="0"/>
                    <a:cs typeface="Times New Roman" panose="02020603050405020304" pitchFamily="18" charset="0"/>
                  </a:rPr>
                  <a:t>Using the mean and standard deviation of the data, values are </a:t>
                </a:r>
                <a:r>
                  <a:rPr lang="en-US" sz="2000" dirty="0" err="1">
                    <a:latin typeface="Times New Roman" panose="02020603050405020304" pitchFamily="18" charset="0"/>
                    <a:cs typeface="Times New Roman" panose="02020603050405020304" pitchFamily="18" charset="0"/>
                  </a:rPr>
                  <a:t>normalised</a:t>
                </a:r>
                <a:r>
                  <a:rPr lang="en-US" sz="2000" dirty="0">
                    <a:latin typeface="Times New Roman" panose="02020603050405020304" pitchFamily="18" charset="0"/>
                    <a:cs typeface="Times New Roman" panose="02020603050405020304" pitchFamily="18" charset="0"/>
                  </a:rPr>
                  <a:t> in this technique to create a standard normal distribution (mean: 0, standard deviation: 1).</a:t>
                </a:r>
              </a:p>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endParaRPr lang="en-US" sz="2000" dirty="0" smtClean="0">
                  <a:latin typeface="Times New Roman" panose="02020603050405020304" pitchFamily="18" charset="0"/>
                  <a:cs typeface="Times New Roman" panose="02020603050405020304" pitchFamily="18" charset="0"/>
                </a:endParaRPr>
              </a:p>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endParaRPr lang="en-US" sz="2200" dirty="0">
                  <a:latin typeface="Times New Roman" panose="02020603050405020304" pitchFamily="18" charset="0"/>
                  <a:cs typeface="Times New Roman" panose="02020603050405020304" pitchFamily="18" charset="0"/>
                </a:endParaRPr>
              </a:p>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endParaRPr lang="en-US" sz="2200" dirty="0" smtClean="0">
                  <a:latin typeface="Times New Roman" panose="02020603050405020304" pitchFamily="18" charset="0"/>
                  <a:cs typeface="Times New Roman" panose="02020603050405020304" pitchFamily="18" charset="0"/>
                </a:endParaRPr>
              </a:p>
              <a:p>
                <a:pPr marL="342900" lvl="0" indent="-342900" algn="just" eaLnBrk="1" fontAlgn="auto" hangingPunct="1">
                  <a:lnSpc>
                    <a:spcPct val="150000"/>
                  </a:lnSpc>
                  <a:spcBef>
                    <a:spcPts val="0"/>
                  </a:spcBef>
                  <a:spcAft>
                    <a:spcPts val="0"/>
                  </a:spcAft>
                  <a:buClr>
                    <a:srgbClr val="FF0000"/>
                  </a:buClr>
                  <a:buSzPct val="120000"/>
                  <a:buFont typeface="Arial" panose="020B0604020202020204" pitchFamily="34" charset="0"/>
                  <a:buChar char="•"/>
                  <a:defRPr/>
                </a:pPr>
                <a:endParaRPr lang="en-US" sz="2200" dirty="0" smtClean="0">
                  <a:latin typeface="Times New Roman" panose="02020603050405020304" pitchFamily="18" charset="0"/>
                  <a:cs typeface="Times New Roman" panose="02020603050405020304" pitchFamily="18" charset="0"/>
                </a:endParaRPr>
              </a:p>
              <a:p>
                <a:pPr lvl="0" algn="just" eaLnBrk="1" fontAlgn="auto" hangingPunct="1">
                  <a:lnSpc>
                    <a:spcPct val="150000"/>
                  </a:lnSpc>
                  <a:spcBef>
                    <a:spcPts val="0"/>
                  </a:spcBef>
                  <a:spcAft>
                    <a:spcPts val="0"/>
                  </a:spcAft>
                  <a:buClr>
                    <a:srgbClr val="FF0000"/>
                  </a:buClr>
                  <a:buSzPct val="120000"/>
                  <a:defRPr/>
                </a:pPr>
                <a:endParaRPr lang="en-US" sz="22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AB3C86D-6F2B-746B-B50C-AB8DBA324C1E}"/>
                  </a:ext>
                </a:extLst>
              </p:cNvPr>
              <p:cNvSpPr txBox="1">
                <a:spLocks noRot="1" noChangeAspect="1" noMove="1" noResize="1" noEditPoints="1" noAdjustHandles="1" noChangeArrowheads="1" noChangeShapeType="1" noTextEdit="1"/>
              </p:cNvSpPr>
              <p:nvPr/>
            </p:nvSpPr>
            <p:spPr>
              <a:xfrm>
                <a:off x="38100" y="1029619"/>
                <a:ext cx="9067800" cy="7756290"/>
              </a:xfrm>
              <a:prstGeom prst="rect">
                <a:avLst/>
              </a:prstGeom>
              <a:blipFill>
                <a:blip r:embed="rId3"/>
                <a:stretch>
                  <a:fillRect l="-1075" r="-806"/>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BB3DD1C9-1033-2A9A-818E-0393D01CD53F}"/>
              </a:ext>
            </a:extLst>
          </p:cNvPr>
          <p:cNvSpPr txBox="1">
            <a:spLocks/>
          </p:cNvSpPr>
          <p:nvPr/>
        </p:nvSpPr>
        <p:spPr>
          <a:xfrm>
            <a:off x="0" y="304800"/>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fontAlgn="auto">
              <a:spcAft>
                <a:spcPts val="0"/>
              </a:spcAft>
              <a:defRPr/>
            </a:pPr>
            <a:endParaRPr lang="en-US" sz="2800" dirty="0">
              <a:solidFill>
                <a:schemeClr val="tx2"/>
              </a:solidFill>
            </a:endParaRPr>
          </a:p>
        </p:txBody>
      </p:sp>
      <p:sp>
        <p:nvSpPr>
          <p:cNvPr id="2" name="Rectangle 1"/>
          <p:cNvSpPr/>
          <p:nvPr/>
        </p:nvSpPr>
        <p:spPr>
          <a:xfrm>
            <a:off x="152400" y="536266"/>
            <a:ext cx="7543800" cy="523220"/>
          </a:xfrm>
          <a:prstGeom prst="rect">
            <a:avLst/>
          </a:prstGeom>
        </p:spPr>
        <p:txBody>
          <a:bodyPr wrap="square">
            <a:spAutoFit/>
          </a:bodyPr>
          <a:lstStyle/>
          <a:p>
            <a:r>
              <a:rPr lang="en-US" sz="2800" dirty="0" smtClean="0"/>
              <a:t>Data Normalization Techniques</a:t>
            </a:r>
            <a:endParaRPr lang="en-US" sz="2800" dirty="0"/>
          </a:p>
        </p:txBody>
      </p:sp>
    </p:spTree>
    <p:extLst>
      <p:ext uri="{BB962C8B-B14F-4D97-AF65-F5344CB8AC3E}">
        <p14:creationId xmlns:p14="http://schemas.microsoft.com/office/powerpoint/2010/main" val="1057711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7E99AF5-172A-4AD4-B7C3-69A490415686}"/>
              </a:ext>
            </a:extLst>
          </p:cNvPr>
          <p:cNvSpPr txBox="1">
            <a:spLocks/>
          </p:cNvSpPr>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000" kern="1200">
                <a:solidFill>
                  <a:schemeClr val="tx1"/>
                </a:solidFill>
                <a:latin typeface="Times"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00202EFB-9B50-4085-8064-1CD2E769E676}"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新細明體"/>
                <a:cs typeface="+mn-cs"/>
              </a:rPr>
              <a:pPr marL="0" marR="0" lvl="0" indent="0" algn="r" defTabSz="914400" rtl="0" eaLnBrk="0" fontAlgn="auto" latinLnBrk="0" hangingPunct="0">
                <a:lnSpc>
                  <a:spcPct val="100000"/>
                </a:lnSpc>
                <a:spcBef>
                  <a:spcPts val="0"/>
                </a:spcBef>
                <a:spcAft>
                  <a:spcPts val="0"/>
                </a:spcAft>
                <a:buClrTx/>
                <a:buSzTx/>
                <a:buFontTx/>
                <a:buNone/>
                <a:tabLst/>
                <a:defRPr/>
              </a:pPr>
              <a:t>32</a:t>
            </a:fld>
            <a:endParaRPr kumimoji="0" lang="en-US" altLang="en-US" sz="1200" b="0" i="0" u="none" strike="noStrike" kern="1200" cap="none" spc="0" normalizeH="0" baseline="0" noProof="0" dirty="0">
              <a:ln>
                <a:noFill/>
              </a:ln>
              <a:solidFill>
                <a:srgbClr val="000000"/>
              </a:solidFill>
              <a:effectLst/>
              <a:uLnTx/>
              <a:uFillTx/>
              <a:latin typeface="Times" panose="02020603050405020304" pitchFamily="18" charset="0"/>
              <a:ea typeface="新細明體"/>
              <a:cs typeface="+mn-cs"/>
            </a:endParaRPr>
          </a:p>
        </p:txBody>
      </p:sp>
      <p:sp>
        <p:nvSpPr>
          <p:cNvPr id="10" name="Title 1">
            <a:extLst>
              <a:ext uri="{FF2B5EF4-FFF2-40B4-BE49-F238E27FC236}">
                <a16:creationId xmlns:a16="http://schemas.microsoft.com/office/drawing/2014/main" id="{BB3DD1C9-1033-2A9A-818E-0393D01CD53F}"/>
              </a:ext>
            </a:extLst>
          </p:cNvPr>
          <p:cNvSpPr txBox="1">
            <a:spLocks/>
          </p:cNvSpPr>
          <p:nvPr/>
        </p:nvSpPr>
        <p:spPr>
          <a:xfrm>
            <a:off x="0" y="304800"/>
            <a:ext cx="9144000" cy="742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fontAlgn="auto">
              <a:spcAft>
                <a:spcPts val="0"/>
              </a:spcAft>
              <a:defRPr/>
            </a:pPr>
            <a:endParaRPr lang="en-US" sz="2800" dirty="0">
              <a:solidFill>
                <a:schemeClr val="tx2"/>
              </a:solidFill>
            </a:endParaRPr>
          </a:p>
        </p:txBody>
      </p:sp>
      <p:sp>
        <p:nvSpPr>
          <p:cNvPr id="2" name="Rectangle 1"/>
          <p:cNvSpPr/>
          <p:nvPr/>
        </p:nvSpPr>
        <p:spPr>
          <a:xfrm>
            <a:off x="152400" y="536266"/>
            <a:ext cx="8458200" cy="523220"/>
          </a:xfrm>
          <a:prstGeom prst="rect">
            <a:avLst/>
          </a:prstGeom>
        </p:spPr>
        <p:txBody>
          <a:bodyPr wrap="square">
            <a:spAutoFit/>
          </a:bodyPr>
          <a:lstStyle/>
          <a:p>
            <a:r>
              <a:rPr lang="en-US" sz="2800" dirty="0" smtClean="0"/>
              <a:t>Data Normalization Vs Data </a:t>
            </a:r>
            <a:r>
              <a:rPr lang="en-US" sz="2800" dirty="0" err="1" smtClean="0"/>
              <a:t>Standardisation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015689905"/>
              </p:ext>
            </p:extLst>
          </p:nvPr>
        </p:nvGraphicFramePr>
        <p:xfrm>
          <a:off x="914400" y="1404342"/>
          <a:ext cx="7315200" cy="4844059"/>
        </p:xfrm>
        <a:graphic>
          <a:graphicData uri="http://schemas.openxmlformats.org/drawingml/2006/table">
            <a:tbl>
              <a:tblPr/>
              <a:tblGrid>
                <a:gridCol w="3657600">
                  <a:extLst>
                    <a:ext uri="{9D8B030D-6E8A-4147-A177-3AD203B41FA5}">
                      <a16:colId xmlns:a16="http://schemas.microsoft.com/office/drawing/2014/main" val="602391705"/>
                    </a:ext>
                  </a:extLst>
                </a:gridCol>
                <a:gridCol w="3657600">
                  <a:extLst>
                    <a:ext uri="{9D8B030D-6E8A-4147-A177-3AD203B41FA5}">
                      <a16:colId xmlns:a16="http://schemas.microsoft.com/office/drawing/2014/main" val="2270005637"/>
                    </a:ext>
                  </a:extLst>
                </a:gridCol>
              </a:tblGrid>
              <a:tr h="411434">
                <a:tc>
                  <a:txBody>
                    <a:bodyPr/>
                    <a:lstStyle/>
                    <a:p>
                      <a:pPr algn="ctr" rtl="0" fontAlgn="base"/>
                      <a:r>
                        <a:rPr lang="en-US" sz="1400" b="1">
                          <a:effectLst/>
                        </a:rPr>
                        <a:t>Normalization</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400" b="1">
                          <a:effectLst/>
                        </a:rPr>
                        <a:t>Standardization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06147661"/>
                  </a:ext>
                </a:extLst>
              </a:tr>
              <a:tr h="1110097">
                <a:tc>
                  <a:txBody>
                    <a:bodyPr/>
                    <a:lstStyle/>
                    <a:p>
                      <a:pPr algn="ctr" rtl="0" fontAlgn="base"/>
                      <a:r>
                        <a:rPr lang="en-US" sz="1800" b="1" dirty="0">
                          <a:effectLst/>
                          <a:latin typeface="Times New Roman" panose="02020603050405020304" pitchFamily="18" charset="0"/>
                          <a:cs typeface="Times New Roman" panose="02020603050405020304" pitchFamily="18" charset="0"/>
                        </a:rPr>
                        <a:t>Normalization scales the values of a feature to a specific range, often between 0 and 1.</a:t>
                      </a:r>
                    </a:p>
                  </a:txBody>
                  <a:tcPr marL="38100" marR="38100" marT="66437" marB="6643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a:effectLst/>
                          <a:latin typeface="Times New Roman" panose="02020603050405020304" pitchFamily="18" charset="0"/>
                          <a:cs typeface="Times New Roman" panose="02020603050405020304" pitchFamily="18" charset="0"/>
                        </a:rPr>
                        <a:t>Standardization scales the features to have a mean of 0 and a standard deviation of 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6347286"/>
                  </a:ext>
                </a:extLst>
              </a:tr>
              <a:tr h="830632">
                <a:tc>
                  <a:txBody>
                    <a:bodyPr/>
                    <a:lstStyle/>
                    <a:p>
                      <a:pPr algn="ctr" rtl="0" fontAlgn="base"/>
                      <a:r>
                        <a:rPr lang="en-US" sz="1800" b="1" dirty="0">
                          <a:effectLst/>
                          <a:latin typeface="Times New Roman" panose="02020603050405020304" pitchFamily="18" charset="0"/>
                          <a:cs typeface="Times New Roman" panose="02020603050405020304" pitchFamily="18" charset="0"/>
                        </a:rPr>
                        <a:t>Applicable when the feature distribution is uncertain.</a:t>
                      </a:r>
                    </a:p>
                  </a:txBody>
                  <a:tcPr marL="38100" marR="38100" marT="66437" marB="6643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latin typeface="Times New Roman" panose="02020603050405020304" pitchFamily="18" charset="0"/>
                          <a:cs typeface="Times New Roman" panose="02020603050405020304" pitchFamily="18" charset="0"/>
                        </a:rPr>
                        <a:t>Effective when the data distribution is Gaussian.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58003241"/>
                  </a:ext>
                </a:extLst>
              </a:tr>
              <a:tr h="830632">
                <a:tc>
                  <a:txBody>
                    <a:bodyPr/>
                    <a:lstStyle/>
                    <a:p>
                      <a:pPr algn="ctr" rtl="0" fontAlgn="base"/>
                      <a:r>
                        <a:rPr lang="en-US" sz="1800" b="1">
                          <a:effectLst/>
                          <a:latin typeface="Times New Roman" panose="02020603050405020304" pitchFamily="18" charset="0"/>
                          <a:cs typeface="Times New Roman" panose="02020603050405020304" pitchFamily="18" charset="0"/>
                        </a:rPr>
                        <a:t>Susceptible to the influence of outliers</a:t>
                      </a:r>
                    </a:p>
                  </a:txBody>
                  <a:tcPr marL="38100" marR="38100" marT="66437" marB="6643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latin typeface="Times New Roman" panose="02020603050405020304" pitchFamily="18" charset="0"/>
                          <a:cs typeface="Times New Roman" panose="02020603050405020304" pitchFamily="18" charset="0"/>
                        </a:rPr>
                        <a:t>Less affected by the presence of outliers.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9661631"/>
                  </a:ext>
                </a:extLst>
              </a:tr>
              <a:tr h="830632">
                <a:tc>
                  <a:txBody>
                    <a:bodyPr/>
                    <a:lstStyle/>
                    <a:p>
                      <a:pPr algn="ctr" rtl="0" fontAlgn="base"/>
                      <a:r>
                        <a:rPr lang="en-US" sz="1800" b="1">
                          <a:effectLst/>
                          <a:latin typeface="Times New Roman" panose="02020603050405020304" pitchFamily="18" charset="0"/>
                          <a:cs typeface="Times New Roman" panose="02020603050405020304" pitchFamily="18" charset="0"/>
                        </a:rPr>
                        <a:t>Maintains the shape of the original distribution</a:t>
                      </a:r>
                    </a:p>
                  </a:txBody>
                  <a:tcPr marL="38100" marR="38100" marT="66437" marB="6643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latin typeface="Times New Roman" panose="02020603050405020304" pitchFamily="18" charset="0"/>
                          <a:cs typeface="Times New Roman" panose="02020603050405020304" pitchFamily="18" charset="0"/>
                        </a:rPr>
                        <a:t>Alters the shape of the original distribution.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44854674"/>
                  </a:ext>
                </a:extLst>
              </a:tr>
              <a:tr h="830632">
                <a:tc>
                  <a:txBody>
                    <a:bodyPr/>
                    <a:lstStyle/>
                    <a:p>
                      <a:pPr algn="ctr" rtl="0" fontAlgn="base"/>
                      <a:r>
                        <a:rPr lang="en-US" sz="1800" b="1">
                          <a:effectLst/>
                          <a:latin typeface="Times New Roman" panose="02020603050405020304" pitchFamily="18" charset="0"/>
                          <a:cs typeface="Times New Roman" panose="02020603050405020304" pitchFamily="18" charset="0"/>
                        </a:rPr>
                        <a:t>Scales values to ranges like [0, 1].</a:t>
                      </a:r>
                    </a:p>
                  </a:txBody>
                  <a:tcPr marL="38100" marR="38100" marT="66437" marB="6643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latin typeface="Times New Roman" panose="02020603050405020304" pitchFamily="18" charset="0"/>
                          <a:cs typeface="Times New Roman" panose="02020603050405020304" pitchFamily="18" charset="0"/>
                        </a:rPr>
                        <a:t>Scale values are not constrained to a specific range.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95623452"/>
                  </a:ext>
                </a:extLst>
              </a:tr>
            </a:tbl>
          </a:graphicData>
        </a:graphic>
      </p:graphicFrame>
    </p:spTree>
    <p:extLst>
      <p:ext uri="{BB962C8B-B14F-4D97-AF65-F5344CB8AC3E}">
        <p14:creationId xmlns:p14="http://schemas.microsoft.com/office/powerpoint/2010/main" val="1339065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0"/>
            <a:ext cx="8610600" cy="2308324"/>
          </a:xfrm>
          <a:prstGeom prst="rect">
            <a:avLst/>
          </a:prstGeom>
        </p:spPr>
        <p:txBody>
          <a:bodyPr wrap="square">
            <a:spAutoFit/>
          </a:bodyPr>
          <a:lstStyle/>
          <a:p>
            <a:pPr marL="285750" indent="-285750">
              <a:buFont typeface="Arial" panose="020B0604020202020204" pitchFamily="34" charset="0"/>
              <a:buChar char="•"/>
            </a:pPr>
            <a:r>
              <a:rPr lang="en-US" dirty="0">
                <a:hlinkClick r:id="rId2"/>
              </a:rPr>
              <a:t>https://</a:t>
            </a:r>
            <a:r>
              <a:rPr lang="en-US" dirty="0" smtClean="0">
                <a:hlinkClick r:id="rId2"/>
              </a:rPr>
              <a:t>islab.soe.uoguelph.ca/sareibi/TEACHING_dr/ENG6600_ML_html_dr/outline_eng6600/docs/LECTURE_dr/TOPIC5c_dr/LECT_dr/ENG6500-5c-KNN.pptx</a:t>
            </a:r>
            <a:endParaRPr lang="en-US" dirty="0" smtClean="0"/>
          </a:p>
          <a:p>
            <a:pPr marL="285750" indent="-285750">
              <a:buFont typeface="Arial" panose="020B0604020202020204" pitchFamily="34" charset="0"/>
              <a:buChar char="•"/>
            </a:pPr>
            <a:r>
              <a:rPr lang="en-US" dirty="0"/>
              <a:t>Machine Learning with R, Brett Lantz, </a:t>
            </a:r>
            <a:r>
              <a:rPr lang="en-US" dirty="0" err="1"/>
              <a:t>Packt</a:t>
            </a:r>
            <a:r>
              <a:rPr lang="en-US" dirty="0"/>
              <a:t> Publishing</a:t>
            </a:r>
          </a:p>
          <a:p>
            <a:pPr marL="285750" indent="-285750">
              <a:buFont typeface="Arial" panose="020B0604020202020204" pitchFamily="34" charset="0"/>
              <a:buChar char="•"/>
            </a:pPr>
            <a:r>
              <a:rPr lang="en-US" dirty="0"/>
              <a:t>https://mitu.co.in/wp-content/uploads/2022/01/26.-K-Nearest-Neighbor.pdf</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Rectangle 3"/>
          <p:cNvSpPr/>
          <p:nvPr/>
        </p:nvSpPr>
        <p:spPr>
          <a:xfrm>
            <a:off x="190500" y="457200"/>
            <a:ext cx="4419600" cy="707886"/>
          </a:xfrm>
          <a:prstGeom prst="rect">
            <a:avLst/>
          </a:prstGeom>
        </p:spPr>
        <p:txBody>
          <a:bodyPr wrap="square">
            <a:spAutoFit/>
          </a:bodyPr>
          <a:lstStyle/>
          <a:p>
            <a:r>
              <a:rPr lang="en-US" sz="4000" dirty="0" smtClean="0"/>
              <a:t>References</a:t>
            </a:r>
            <a:endParaRPr lang="en-US" sz="4000" dirty="0"/>
          </a:p>
        </p:txBody>
      </p:sp>
    </p:spTree>
    <p:extLst>
      <p:ext uri="{BB962C8B-B14F-4D97-AF65-F5344CB8AC3E}">
        <p14:creationId xmlns:p14="http://schemas.microsoft.com/office/powerpoint/2010/main" val="196560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idx="1"/>
          </p:nvPr>
        </p:nvSpPr>
        <p:spPr>
          <a:xfrm>
            <a:off x="152400" y="6248400"/>
            <a:ext cx="8686800" cy="381000"/>
          </a:xfrm>
        </p:spPr>
        <p:txBody>
          <a:bodyPr/>
          <a:lstStyle/>
          <a:p>
            <a:pPr algn="ctr" eaLnBrk="1" hangingPunct="1">
              <a:buFont typeface="Wingdings" pitchFamily="2" charset="2"/>
              <a:buNone/>
            </a:pPr>
            <a:r>
              <a:rPr lang="en-US" sz="1200" smtClean="0">
                <a:latin typeface="Lucida Sans Typewriter" pitchFamily="49" charset="0"/>
              </a:rPr>
              <a:t>ratnakar@nitrkl.ac.in</a:t>
            </a:r>
          </a:p>
        </p:txBody>
      </p:sp>
      <p:sp>
        <p:nvSpPr>
          <p:cNvPr id="155651" name="Slide Number Placeholder 3"/>
          <p:cNvSpPr>
            <a:spLocks noGrp="1"/>
          </p:cNvSpPr>
          <p:nvPr>
            <p:ph type="sldNum" sz="quarter" idx="4294967295"/>
          </p:nvPr>
        </p:nvSpPr>
        <p:spPr bwMode="auto">
          <a:xfrm>
            <a:off x="0" y="6626225"/>
            <a:ext cx="533400" cy="231775"/>
          </a:xfrm>
          <a:prstGeom prst="rect">
            <a:avLst/>
          </a:prstGeom>
          <a:noFill/>
          <a:ln>
            <a:miter lim="800000"/>
            <a:headEnd/>
            <a:tailEnd/>
          </a:ln>
        </p:spPr>
        <p:txBody>
          <a:bodyPr/>
          <a:lstStyle/>
          <a:p>
            <a:pPr eaLnBrk="1" hangingPunct="1"/>
            <a:fld id="{23E198DF-2F44-43E0-8F60-EE8FF1148CA0}" type="slidenum">
              <a:rPr lang="en-US" sz="1200">
                <a:solidFill>
                  <a:srgbClr val="757575"/>
                </a:solidFill>
              </a:rPr>
              <a:pPr eaLnBrk="1" hangingPunct="1"/>
              <a:t>34</a:t>
            </a:fld>
            <a:endParaRPr lang="en-US" sz="1200">
              <a:solidFill>
                <a:srgbClr val="757575"/>
              </a:solidFill>
            </a:endParaRPr>
          </a:p>
        </p:txBody>
      </p:sp>
      <p:sp>
        <p:nvSpPr>
          <p:cNvPr id="2" name="Rectangle 1"/>
          <p:cNvSpPr/>
          <p:nvPr/>
        </p:nvSpPr>
        <p:spPr>
          <a:xfrm>
            <a:off x="2514600" y="3505200"/>
            <a:ext cx="4288353" cy="923330"/>
          </a:xfrm>
          <a:prstGeom prst="rect">
            <a:avLst/>
          </a:prstGeom>
          <a:noFill/>
        </p:spPr>
        <p:txBody>
          <a:bodyPr wrap="none">
            <a:spAutoFit/>
          </a:bodyPr>
          <a:lstStyle/>
          <a:p>
            <a:pPr algn="ctr">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Thank You</a:t>
            </a:r>
            <a:endParaRPr lang="en-IN"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Algorithm</a:t>
            </a:r>
            <a:endParaRPr lang="en-GB" sz="4000" dirty="0" smtClean="0"/>
          </a:p>
        </p:txBody>
      </p:sp>
      <p:sp>
        <p:nvSpPr>
          <p:cNvPr id="7172" name="Text Box 4"/>
          <p:cNvSpPr txBox="1">
            <a:spLocks noChangeArrowheads="1"/>
          </p:cNvSpPr>
          <p:nvPr/>
        </p:nvSpPr>
        <p:spPr bwMode="auto">
          <a:xfrm>
            <a:off x="304800" y="1447800"/>
            <a:ext cx="8153400" cy="3933384"/>
          </a:xfrm>
          <a:prstGeom prst="rect">
            <a:avLst/>
          </a:prstGeom>
          <a:noFill/>
          <a:ln w="9525">
            <a:noFill/>
            <a:miter lim="800000"/>
            <a:headEnd/>
            <a:tailEnd/>
          </a:ln>
        </p:spPr>
        <p:txBody>
          <a:bodyPr wrap="square">
            <a:spAutoFit/>
          </a:bodyPr>
          <a:lstStyle/>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new example x for which we need to predict its class y</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Find most similar training examples (closest)</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Classify x “like” these most similar examples</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spcBef>
                <a:spcPct val="20000"/>
              </a:spcBef>
              <a:buClr>
                <a:srgbClr val="FF0000"/>
              </a:buClr>
            </a:pPr>
            <a:endParaRPr lang="en-US" sz="2400" dirty="0"/>
          </a:p>
          <a:p>
            <a:pPr>
              <a:spcBef>
                <a:spcPct val="20000"/>
              </a:spcBef>
              <a:buClr>
                <a:srgbClr val="FF0000"/>
              </a:buClr>
            </a:pPr>
            <a:endParaRPr lang="en-GB" sz="2400" dirty="0"/>
          </a:p>
        </p:txBody>
      </p:sp>
    </p:spTree>
    <p:extLst>
      <p:ext uri="{BB962C8B-B14F-4D97-AF65-F5344CB8AC3E}">
        <p14:creationId xmlns:p14="http://schemas.microsoft.com/office/powerpoint/2010/main" val="4283776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just">
              <a:lnSpc>
                <a:spcPct val="150000"/>
              </a:lnSpc>
              <a:buClr>
                <a:srgbClr val="FF0000"/>
              </a:buClr>
              <a:buSzPct val="115000"/>
            </a:pPr>
            <a:r>
              <a:rPr lang="en-US" sz="4000" dirty="0">
                <a:latin typeface="Times New Roman" panose="02020603050405020304" pitchFamily="18" charset="0"/>
                <a:cs typeface="Times New Roman" panose="02020603050405020304" pitchFamily="18" charset="0"/>
              </a:rPr>
              <a:t>Questions:</a:t>
            </a:r>
          </a:p>
        </p:txBody>
      </p:sp>
      <p:sp>
        <p:nvSpPr>
          <p:cNvPr id="7172" name="Text Box 4"/>
          <p:cNvSpPr txBox="1">
            <a:spLocks noChangeArrowheads="1"/>
          </p:cNvSpPr>
          <p:nvPr/>
        </p:nvSpPr>
        <p:spPr bwMode="auto">
          <a:xfrm>
            <a:off x="838201" y="1447800"/>
            <a:ext cx="7848600" cy="4487382"/>
          </a:xfrm>
          <a:prstGeom prst="rect">
            <a:avLst/>
          </a:prstGeom>
          <a:noFill/>
          <a:ln w="9525">
            <a:noFill/>
            <a:miter lim="800000"/>
            <a:headEnd/>
            <a:tailEnd/>
          </a:ln>
        </p:spPr>
        <p:txBody>
          <a:bodyPr wrap="square">
            <a:spAutoFit/>
          </a:bodyPr>
          <a:lstStyle/>
          <a:p>
            <a:pPr marL="342900" indent="-342900" algn="just">
              <a:lnSpc>
                <a:spcPct val="150000"/>
              </a:lnSpc>
              <a:buClr>
                <a:srgbClr val="FF0000"/>
              </a:buClr>
              <a:buSzPct val="115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to determine similarity?</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are similarity measures to be used?</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does the KNN learn?</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many similar training examples to consider?</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spcBef>
                <a:spcPct val="20000"/>
              </a:spcBef>
              <a:buClr>
                <a:srgbClr val="FF0000"/>
              </a:buClr>
            </a:pPr>
            <a:endParaRPr lang="en-US" sz="2400" dirty="0"/>
          </a:p>
          <a:p>
            <a:pPr>
              <a:spcBef>
                <a:spcPct val="20000"/>
              </a:spcBef>
              <a:buClr>
                <a:srgbClr val="FF0000"/>
              </a:buClr>
            </a:pPr>
            <a:endParaRPr lang="en-GB" sz="2400" dirty="0"/>
          </a:p>
        </p:txBody>
      </p:sp>
    </p:spTree>
    <p:extLst>
      <p:ext uri="{BB962C8B-B14F-4D97-AF65-F5344CB8AC3E}">
        <p14:creationId xmlns:p14="http://schemas.microsoft.com/office/powerpoint/2010/main" val="1083799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1-Nearest Neighbor</a:t>
            </a:r>
            <a:endParaRPr lang="en-GB" sz="4000" dirty="0" smtClean="0"/>
          </a:p>
        </p:txBody>
      </p:sp>
      <p:sp>
        <p:nvSpPr>
          <p:cNvPr id="7172" name="Text Box 4"/>
          <p:cNvSpPr txBox="1">
            <a:spLocks noChangeArrowheads="1"/>
          </p:cNvSpPr>
          <p:nvPr/>
        </p:nvSpPr>
        <p:spPr bwMode="auto">
          <a:xfrm>
            <a:off x="838201" y="1447800"/>
            <a:ext cx="7848600" cy="2271391"/>
          </a:xfrm>
          <a:prstGeom prst="rect">
            <a:avLst/>
          </a:prstGeom>
          <a:noFill/>
          <a:ln w="9525">
            <a:noFill/>
            <a:miter lim="800000"/>
            <a:headEnd/>
            <a:tailEnd/>
          </a:ln>
        </p:spPr>
        <p:txBody>
          <a:bodyPr wrap="square">
            <a:spAutoFit/>
          </a:bodyPr>
          <a:lstStyle/>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spcBef>
                <a:spcPct val="20000"/>
              </a:spcBef>
              <a:buClr>
                <a:srgbClr val="FF0000"/>
              </a:buClr>
            </a:pPr>
            <a:endParaRPr lang="en-US" sz="2400" dirty="0"/>
          </a:p>
          <a:p>
            <a:pPr>
              <a:spcBef>
                <a:spcPct val="20000"/>
              </a:spcBef>
              <a:buClr>
                <a:srgbClr val="FF0000"/>
              </a:buClr>
            </a:pPr>
            <a:endParaRPr lang="en-GB" sz="2400" dirty="0"/>
          </a:p>
        </p:txBody>
      </p:sp>
      <p:pic>
        <p:nvPicPr>
          <p:cNvPr id="2" name="Picture 1"/>
          <p:cNvPicPr>
            <a:picLocks noChangeAspect="1"/>
          </p:cNvPicPr>
          <p:nvPr/>
        </p:nvPicPr>
        <p:blipFill>
          <a:blip r:embed="rId3"/>
          <a:stretch>
            <a:fillRect/>
          </a:stretch>
        </p:blipFill>
        <p:spPr>
          <a:xfrm>
            <a:off x="2286000" y="1676400"/>
            <a:ext cx="3718882" cy="2145978"/>
          </a:xfrm>
          <a:prstGeom prst="rect">
            <a:avLst/>
          </a:prstGeom>
        </p:spPr>
      </p:pic>
      <p:sp>
        <p:nvSpPr>
          <p:cNvPr id="3" name="Rectangle 2"/>
          <p:cNvSpPr/>
          <p:nvPr/>
        </p:nvSpPr>
        <p:spPr>
          <a:xfrm>
            <a:off x="609599" y="4048207"/>
            <a:ext cx="8077201" cy="1938992"/>
          </a:xfrm>
          <a:prstGeom prst="rect">
            <a:avLst/>
          </a:prstGeom>
        </p:spPr>
        <p:txBody>
          <a:bodyPr wrap="square">
            <a:spAutoFit/>
          </a:bodyPr>
          <a:lstStyle/>
          <a:p>
            <a:pPr marL="342900" indent="-342900">
              <a:buClr>
                <a:srgbClr val="FF0000"/>
              </a:buClr>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Does not use training points to construct a model</a:t>
            </a:r>
          </a:p>
          <a:p>
            <a:pPr marL="342900" indent="-342900">
              <a:buClr>
                <a:srgbClr val="FF0000"/>
              </a:buClr>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No parameters to be learned to create a model. </a:t>
            </a:r>
          </a:p>
          <a:p>
            <a:pPr marL="342900" indent="-342900">
              <a:buClr>
                <a:srgbClr val="FF0000"/>
              </a:buClr>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Training set is delayed to classification phase</a:t>
            </a:r>
          </a:p>
          <a:p>
            <a:pPr marL="342900" indent="-342900">
              <a:buClr>
                <a:srgbClr val="FF0000"/>
              </a:buClr>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Training set is used to compute the distance between the testing point and all points in training set</a:t>
            </a:r>
          </a:p>
        </p:txBody>
      </p:sp>
    </p:spTree>
    <p:extLst>
      <p:ext uri="{BB962C8B-B14F-4D97-AF65-F5344CB8AC3E}">
        <p14:creationId xmlns:p14="http://schemas.microsoft.com/office/powerpoint/2010/main" val="3997155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Basic Steps</a:t>
            </a:r>
            <a:endParaRPr lang="en-GB" sz="4000" dirty="0" smtClean="0"/>
          </a:p>
        </p:txBody>
      </p:sp>
      <p:sp>
        <p:nvSpPr>
          <p:cNvPr id="7172" name="Text Box 4"/>
          <p:cNvSpPr txBox="1">
            <a:spLocks noChangeArrowheads="1"/>
          </p:cNvSpPr>
          <p:nvPr/>
        </p:nvSpPr>
        <p:spPr bwMode="auto">
          <a:xfrm>
            <a:off x="838200" y="1447800"/>
            <a:ext cx="8153399" cy="5595378"/>
          </a:xfrm>
          <a:prstGeom prst="rect">
            <a:avLst/>
          </a:prstGeom>
          <a:noFill/>
          <a:ln w="9525">
            <a:noFill/>
            <a:miter lim="800000"/>
            <a:headEnd/>
            <a:tailEnd/>
          </a:ln>
        </p:spPr>
        <p:txBody>
          <a:bodyPr wrap="square">
            <a:spAutoFit/>
          </a:bodyPr>
          <a:lstStyle/>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Prepare data (split to training/testing)</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Get first test data point</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Calculate distance</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Find closest neighbors</a:t>
            </a:r>
          </a:p>
          <a:p>
            <a:pPr marL="342900" indent="-342900" algn="just">
              <a:lnSpc>
                <a:spcPct val="150000"/>
              </a:lnSpc>
              <a:buClr>
                <a:srgbClr val="FF0000"/>
              </a:buClr>
              <a:buSzPct val="115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Vote for labels (majority rule)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spcBef>
                <a:spcPct val="20000"/>
              </a:spcBef>
              <a:buClr>
                <a:srgbClr val="FF0000"/>
              </a:buClr>
            </a:pPr>
            <a:endParaRPr lang="en-US" sz="2400" dirty="0"/>
          </a:p>
          <a:p>
            <a:pPr>
              <a:spcBef>
                <a:spcPct val="20000"/>
              </a:spcBef>
              <a:buClr>
                <a:srgbClr val="FF0000"/>
              </a:buClr>
            </a:pPr>
            <a:endParaRPr lang="en-GB" sz="2400" dirty="0"/>
          </a:p>
        </p:txBody>
      </p:sp>
    </p:spTree>
    <p:extLst>
      <p:ext uri="{BB962C8B-B14F-4D97-AF65-F5344CB8AC3E}">
        <p14:creationId xmlns:p14="http://schemas.microsoft.com/office/powerpoint/2010/main" val="164236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Algorithm</a:t>
            </a:r>
            <a:endParaRPr lang="en-GB" sz="4000" dirty="0" smtClean="0"/>
          </a:p>
        </p:txBody>
      </p:sp>
      <p:pic>
        <p:nvPicPr>
          <p:cNvPr id="2" name="Picture 1"/>
          <p:cNvPicPr>
            <a:picLocks noChangeAspect="1"/>
          </p:cNvPicPr>
          <p:nvPr/>
        </p:nvPicPr>
        <p:blipFill>
          <a:blip r:embed="rId3"/>
          <a:stretch>
            <a:fillRect/>
          </a:stretch>
        </p:blipFill>
        <p:spPr>
          <a:xfrm>
            <a:off x="304800" y="1447800"/>
            <a:ext cx="8095840" cy="3657600"/>
          </a:xfrm>
          <a:prstGeom prst="rect">
            <a:avLst/>
          </a:prstGeom>
        </p:spPr>
      </p:pic>
    </p:spTree>
    <p:extLst>
      <p:ext uri="{BB962C8B-B14F-4D97-AF65-F5344CB8AC3E}">
        <p14:creationId xmlns:p14="http://schemas.microsoft.com/office/powerpoint/2010/main" val="4231422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smtClean="0"/>
              <a:t>Algorithm</a:t>
            </a:r>
            <a:endParaRPr lang="en-GB" sz="4000" dirty="0" smtClean="0"/>
          </a:p>
        </p:txBody>
      </p:sp>
      <p:pic>
        <p:nvPicPr>
          <p:cNvPr id="2" name="Picture 1"/>
          <p:cNvPicPr>
            <a:picLocks noChangeAspect="1"/>
          </p:cNvPicPr>
          <p:nvPr/>
        </p:nvPicPr>
        <p:blipFill>
          <a:blip r:embed="rId3"/>
          <a:stretch>
            <a:fillRect/>
          </a:stretch>
        </p:blipFill>
        <p:spPr>
          <a:xfrm>
            <a:off x="1295400" y="1752600"/>
            <a:ext cx="6401355" cy="4389500"/>
          </a:xfrm>
          <a:prstGeom prst="rect">
            <a:avLst/>
          </a:prstGeom>
        </p:spPr>
      </p:pic>
    </p:spTree>
    <p:extLst>
      <p:ext uri="{BB962C8B-B14F-4D97-AF65-F5344CB8AC3E}">
        <p14:creationId xmlns:p14="http://schemas.microsoft.com/office/powerpoint/2010/main" val="1753870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2925</TotalTime>
  <Words>4332</Words>
  <Application>Microsoft Office PowerPoint</Application>
  <PresentationFormat>On-screen Show (4:3)</PresentationFormat>
  <Paragraphs>547</Paragraphs>
  <Slides>34</Slides>
  <Notes>27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Arial</vt:lpstr>
      <vt:lpstr>Arial Black</vt:lpstr>
      <vt:lpstr>Calibri</vt:lpstr>
      <vt:lpstr>Cambria Math</vt:lpstr>
      <vt:lpstr>Comic Sans MS</vt:lpstr>
      <vt:lpstr>Courier New</vt:lpstr>
      <vt:lpstr>Lucida Sans Typewriter</vt:lpstr>
      <vt:lpstr>Microsoft Sans Serif</vt:lpstr>
      <vt:lpstr>新細明體</vt:lpstr>
      <vt:lpstr>Times</vt:lpstr>
      <vt:lpstr>Times New Roman</vt:lpstr>
      <vt:lpstr>Verdana</vt:lpstr>
      <vt:lpstr>Wingdings</vt:lpstr>
      <vt:lpstr>Profile</vt:lpstr>
      <vt:lpstr>K-NN Classifier and Common issues in ML</vt:lpstr>
      <vt:lpstr>Introduction</vt:lpstr>
      <vt:lpstr>Idea</vt:lpstr>
      <vt:lpstr>Algorithm</vt:lpstr>
      <vt:lpstr>Questions:</vt:lpstr>
      <vt:lpstr>1-Nearest Neighbor</vt:lpstr>
      <vt:lpstr>Basic Steps</vt:lpstr>
      <vt:lpstr>Algorithm</vt:lpstr>
      <vt:lpstr>Algorithm</vt:lpstr>
      <vt:lpstr>PowerPoint Presentation</vt:lpstr>
      <vt:lpstr>Complexity</vt:lpstr>
      <vt:lpstr>PowerPoint Presentation</vt:lpstr>
      <vt:lpstr>Selecting the Number of Neighbors</vt:lpstr>
      <vt:lpstr>Selecting the Number of Neighbors</vt:lpstr>
      <vt:lpstr>PowerPoint Presentation</vt:lpstr>
      <vt:lpstr>PowerPoint Presentation</vt:lpstr>
      <vt:lpstr>Distance Measures</vt:lpstr>
      <vt:lpstr>Distance Metric Properties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CSE, NIT RKL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Pankaj Sa</dc:creator>
  <cp:lastModifiedBy>admin</cp:lastModifiedBy>
  <cp:revision>439</cp:revision>
  <dcterms:created xsi:type="dcterms:W3CDTF">2008-01-16T10:54:17Z</dcterms:created>
  <dcterms:modified xsi:type="dcterms:W3CDTF">2024-05-30T05:06:06Z</dcterms:modified>
</cp:coreProperties>
</file>