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95" autoAdjust="0"/>
  </p:normalViewPr>
  <p:slideViewPr>
    <p:cSldViewPr snapToGrid="0">
      <p:cViewPr>
        <p:scale>
          <a:sx n="105" d="100"/>
          <a:sy n="105" d="100"/>
        </p:scale>
        <p:origin x="77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C4DEFAB-5D8A-4D9C-B808-0A1D1E569C4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59E9D-E036-4FC9-B7AA-03719FD4205D}" type="slidenum">
              <a:rPr lang="en-IN" smtClean="0"/>
              <a:t>‹#›</a:t>
            </a:fld>
            <a:endParaRPr lang="en-IN"/>
          </a:p>
        </p:txBody>
      </p:sp>
    </p:spTree>
    <p:extLst>
      <p:ext uri="{BB962C8B-B14F-4D97-AF65-F5344CB8AC3E}">
        <p14:creationId xmlns:p14="http://schemas.microsoft.com/office/powerpoint/2010/main" val="272425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4DEFAB-5D8A-4D9C-B808-0A1D1E569C4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59E9D-E036-4FC9-B7AA-03719FD4205D}" type="slidenum">
              <a:rPr lang="en-IN" smtClean="0"/>
              <a:t>‹#›</a:t>
            </a:fld>
            <a:endParaRPr lang="en-IN"/>
          </a:p>
        </p:txBody>
      </p:sp>
    </p:spTree>
    <p:extLst>
      <p:ext uri="{BB962C8B-B14F-4D97-AF65-F5344CB8AC3E}">
        <p14:creationId xmlns:p14="http://schemas.microsoft.com/office/powerpoint/2010/main" val="997337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4DEFAB-5D8A-4D9C-B808-0A1D1E569C4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59E9D-E036-4FC9-B7AA-03719FD4205D}" type="slidenum">
              <a:rPr lang="en-IN" smtClean="0"/>
              <a:t>‹#›</a:t>
            </a:fld>
            <a:endParaRPr lang="en-IN"/>
          </a:p>
        </p:txBody>
      </p:sp>
    </p:spTree>
    <p:extLst>
      <p:ext uri="{BB962C8B-B14F-4D97-AF65-F5344CB8AC3E}">
        <p14:creationId xmlns:p14="http://schemas.microsoft.com/office/powerpoint/2010/main" val="411902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4DEFAB-5D8A-4D9C-B808-0A1D1E569C4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59E9D-E036-4FC9-B7AA-03719FD4205D}" type="slidenum">
              <a:rPr lang="en-IN" smtClean="0"/>
              <a:t>‹#›</a:t>
            </a:fld>
            <a:endParaRPr lang="en-IN"/>
          </a:p>
        </p:txBody>
      </p:sp>
    </p:spTree>
    <p:extLst>
      <p:ext uri="{BB962C8B-B14F-4D97-AF65-F5344CB8AC3E}">
        <p14:creationId xmlns:p14="http://schemas.microsoft.com/office/powerpoint/2010/main" val="180018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4DEFAB-5D8A-4D9C-B808-0A1D1E569C4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59E9D-E036-4FC9-B7AA-03719FD4205D}" type="slidenum">
              <a:rPr lang="en-IN" smtClean="0"/>
              <a:t>‹#›</a:t>
            </a:fld>
            <a:endParaRPr lang="en-IN"/>
          </a:p>
        </p:txBody>
      </p:sp>
    </p:spTree>
    <p:extLst>
      <p:ext uri="{BB962C8B-B14F-4D97-AF65-F5344CB8AC3E}">
        <p14:creationId xmlns:p14="http://schemas.microsoft.com/office/powerpoint/2010/main" val="193221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C4DEFAB-5D8A-4D9C-B808-0A1D1E569C4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59E9D-E036-4FC9-B7AA-03719FD4205D}" type="slidenum">
              <a:rPr lang="en-IN" smtClean="0"/>
              <a:t>‹#›</a:t>
            </a:fld>
            <a:endParaRPr lang="en-IN"/>
          </a:p>
        </p:txBody>
      </p:sp>
    </p:spTree>
    <p:extLst>
      <p:ext uri="{BB962C8B-B14F-4D97-AF65-F5344CB8AC3E}">
        <p14:creationId xmlns:p14="http://schemas.microsoft.com/office/powerpoint/2010/main" val="21736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C4DEFAB-5D8A-4D9C-B808-0A1D1E569C46}"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559E9D-E036-4FC9-B7AA-03719FD4205D}" type="slidenum">
              <a:rPr lang="en-IN" smtClean="0"/>
              <a:t>‹#›</a:t>
            </a:fld>
            <a:endParaRPr lang="en-IN"/>
          </a:p>
        </p:txBody>
      </p:sp>
    </p:spTree>
    <p:extLst>
      <p:ext uri="{BB962C8B-B14F-4D97-AF65-F5344CB8AC3E}">
        <p14:creationId xmlns:p14="http://schemas.microsoft.com/office/powerpoint/2010/main" val="2291979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4DEFAB-5D8A-4D9C-B808-0A1D1E569C46}"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559E9D-E036-4FC9-B7AA-03719FD4205D}" type="slidenum">
              <a:rPr lang="en-IN" smtClean="0"/>
              <a:t>‹#›</a:t>
            </a:fld>
            <a:endParaRPr lang="en-IN"/>
          </a:p>
        </p:txBody>
      </p:sp>
    </p:spTree>
    <p:extLst>
      <p:ext uri="{BB962C8B-B14F-4D97-AF65-F5344CB8AC3E}">
        <p14:creationId xmlns:p14="http://schemas.microsoft.com/office/powerpoint/2010/main" val="56453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DEFAB-5D8A-4D9C-B808-0A1D1E569C46}"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559E9D-E036-4FC9-B7AA-03719FD4205D}" type="slidenum">
              <a:rPr lang="en-IN" smtClean="0"/>
              <a:t>‹#›</a:t>
            </a:fld>
            <a:endParaRPr lang="en-IN"/>
          </a:p>
        </p:txBody>
      </p:sp>
    </p:spTree>
    <p:extLst>
      <p:ext uri="{BB962C8B-B14F-4D97-AF65-F5344CB8AC3E}">
        <p14:creationId xmlns:p14="http://schemas.microsoft.com/office/powerpoint/2010/main" val="27946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4DEFAB-5D8A-4D9C-B808-0A1D1E569C4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59E9D-E036-4FC9-B7AA-03719FD4205D}" type="slidenum">
              <a:rPr lang="en-IN" smtClean="0"/>
              <a:t>‹#›</a:t>
            </a:fld>
            <a:endParaRPr lang="en-IN"/>
          </a:p>
        </p:txBody>
      </p:sp>
    </p:spTree>
    <p:extLst>
      <p:ext uri="{BB962C8B-B14F-4D97-AF65-F5344CB8AC3E}">
        <p14:creationId xmlns:p14="http://schemas.microsoft.com/office/powerpoint/2010/main" val="10788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4DEFAB-5D8A-4D9C-B808-0A1D1E569C4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59E9D-E036-4FC9-B7AA-03719FD4205D}" type="slidenum">
              <a:rPr lang="en-IN" smtClean="0"/>
              <a:t>‹#›</a:t>
            </a:fld>
            <a:endParaRPr lang="en-IN"/>
          </a:p>
        </p:txBody>
      </p:sp>
    </p:spTree>
    <p:extLst>
      <p:ext uri="{BB962C8B-B14F-4D97-AF65-F5344CB8AC3E}">
        <p14:creationId xmlns:p14="http://schemas.microsoft.com/office/powerpoint/2010/main" val="312374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DEFAB-5D8A-4D9C-B808-0A1D1E569C46}" type="datetimeFigureOut">
              <a:rPr lang="en-IN" smtClean="0"/>
              <a:t>12-03-2024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59E9D-E036-4FC9-B7AA-03719FD4205D}" type="slidenum">
              <a:rPr lang="en-IN" smtClean="0"/>
              <a:t>‹#›</a:t>
            </a:fld>
            <a:endParaRPr lang="en-IN"/>
          </a:p>
        </p:txBody>
      </p:sp>
    </p:spTree>
    <p:extLst>
      <p:ext uri="{BB962C8B-B14F-4D97-AF65-F5344CB8AC3E}">
        <p14:creationId xmlns:p14="http://schemas.microsoft.com/office/powerpoint/2010/main" val="38087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Bert + </a:t>
            </a:r>
            <a:r>
              <a:rPr lang="en-US" dirty="0" err="1" smtClean="0"/>
              <a:t>FineTuning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13489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45" y="365125"/>
            <a:ext cx="3838755" cy="3965335"/>
          </a:xfrm>
        </p:spPr>
        <p:txBody>
          <a:bodyPr/>
          <a:lstStyle/>
          <a:p>
            <a:r>
              <a:rPr lang="en-IN" dirty="0" smtClean="0"/>
              <a:t>Training Bidirectional </a:t>
            </a:r>
            <a:r>
              <a:rPr lang="en-IN" dirty="0" err="1" smtClean="0"/>
              <a:t>Encoders:MLM</a:t>
            </a:r>
            <a:endParaRPr lang="en-IN" dirty="0"/>
          </a:p>
        </p:txBody>
      </p:sp>
      <p:pic>
        <p:nvPicPr>
          <p:cNvPr id="3" name="Picture 2"/>
          <p:cNvPicPr>
            <a:picLocks noChangeAspect="1"/>
          </p:cNvPicPr>
          <p:nvPr/>
        </p:nvPicPr>
        <p:blipFill>
          <a:blip r:embed="rId2"/>
          <a:stretch>
            <a:fillRect/>
          </a:stretch>
        </p:blipFill>
        <p:spPr>
          <a:xfrm>
            <a:off x="4575618" y="365125"/>
            <a:ext cx="6646606" cy="304800"/>
          </a:xfrm>
          <a:prstGeom prst="rect">
            <a:avLst/>
          </a:prstGeom>
        </p:spPr>
      </p:pic>
      <p:pic>
        <p:nvPicPr>
          <p:cNvPr id="5" name="Picture 4"/>
          <p:cNvPicPr>
            <a:picLocks noChangeAspect="1"/>
          </p:cNvPicPr>
          <p:nvPr/>
        </p:nvPicPr>
        <p:blipFill>
          <a:blip r:embed="rId3"/>
          <a:stretch>
            <a:fillRect/>
          </a:stretch>
        </p:blipFill>
        <p:spPr>
          <a:xfrm>
            <a:off x="4660861" y="586595"/>
            <a:ext cx="6803923" cy="4040813"/>
          </a:xfrm>
          <a:prstGeom prst="rect">
            <a:avLst/>
          </a:prstGeom>
        </p:spPr>
      </p:pic>
    </p:spTree>
    <p:extLst>
      <p:ext uri="{BB962C8B-B14F-4D97-AF65-F5344CB8AC3E}">
        <p14:creationId xmlns:p14="http://schemas.microsoft.com/office/powerpoint/2010/main" val="3459036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02" y="132212"/>
            <a:ext cx="3276600" cy="1964007"/>
          </a:xfrm>
        </p:spPr>
        <p:txBody>
          <a:bodyPr/>
          <a:lstStyle/>
          <a:p>
            <a:r>
              <a:rPr lang="en-IN" dirty="0" smtClean="0"/>
              <a:t>Training Bidirectional </a:t>
            </a:r>
            <a:r>
              <a:rPr lang="en-IN" dirty="0" err="1" smtClean="0"/>
              <a:t>Encoders:NSP</a:t>
            </a:r>
            <a:endParaRPr lang="en-IN" dirty="0"/>
          </a:p>
        </p:txBody>
      </p:sp>
      <p:sp>
        <p:nvSpPr>
          <p:cNvPr id="4" name="TextBox 3"/>
          <p:cNvSpPr txBox="1"/>
          <p:nvPr/>
        </p:nvSpPr>
        <p:spPr>
          <a:xfrm>
            <a:off x="4114800" y="543464"/>
            <a:ext cx="7962181" cy="1477328"/>
          </a:xfrm>
          <a:prstGeom prst="rect">
            <a:avLst/>
          </a:prstGeom>
          <a:noFill/>
        </p:spPr>
        <p:txBody>
          <a:bodyPr wrap="square" rtlCol="0">
            <a:spAutoFit/>
          </a:bodyPr>
          <a:lstStyle/>
          <a:p>
            <a:r>
              <a:rPr lang="en-IN" dirty="0"/>
              <a:t>an </a:t>
            </a:r>
            <a:r>
              <a:rPr lang="en-IN" dirty="0" smtClean="0"/>
              <a:t>important </a:t>
            </a:r>
            <a:r>
              <a:rPr lang="en-US" dirty="0" smtClean="0"/>
              <a:t>class </a:t>
            </a:r>
            <a:r>
              <a:rPr lang="en-US" dirty="0"/>
              <a:t>of applications involves determining the relationship between pairs </a:t>
            </a:r>
            <a:r>
              <a:rPr lang="en-US" dirty="0" smtClean="0"/>
              <a:t>of sentences</a:t>
            </a:r>
            <a:r>
              <a:rPr lang="en-US" dirty="0"/>
              <a:t>. These include tasks like paraphrase detection (detecting if two </a:t>
            </a:r>
            <a:r>
              <a:rPr lang="en-US" dirty="0" smtClean="0"/>
              <a:t>sentences have </a:t>
            </a:r>
            <a:r>
              <a:rPr lang="en-US" dirty="0"/>
              <a:t>similar meanings), entailment (detecting if the meanings of two sentences </a:t>
            </a:r>
            <a:r>
              <a:rPr lang="en-US" dirty="0" smtClean="0"/>
              <a:t>entail or </a:t>
            </a:r>
            <a:r>
              <a:rPr lang="en-US" dirty="0"/>
              <a:t>contradict each other) or discourse coherence (deciding if two </a:t>
            </a:r>
            <a:r>
              <a:rPr lang="en-US" dirty="0" smtClean="0"/>
              <a:t>neighboring </a:t>
            </a:r>
            <a:r>
              <a:rPr lang="en-IN" dirty="0" smtClean="0"/>
              <a:t>sentences </a:t>
            </a:r>
            <a:r>
              <a:rPr lang="en-IN" dirty="0"/>
              <a:t>form a coherent discourse).</a:t>
            </a:r>
          </a:p>
        </p:txBody>
      </p:sp>
      <p:pic>
        <p:nvPicPr>
          <p:cNvPr id="6" name="Picture 5"/>
          <p:cNvPicPr>
            <a:picLocks noChangeAspect="1"/>
          </p:cNvPicPr>
          <p:nvPr/>
        </p:nvPicPr>
        <p:blipFill>
          <a:blip r:embed="rId2"/>
          <a:stretch>
            <a:fillRect/>
          </a:stretch>
        </p:blipFill>
        <p:spPr>
          <a:xfrm>
            <a:off x="5270506" y="1991032"/>
            <a:ext cx="6685935" cy="4866968"/>
          </a:xfrm>
          <a:prstGeom prst="rect">
            <a:avLst/>
          </a:prstGeom>
        </p:spPr>
      </p:pic>
      <p:pic>
        <p:nvPicPr>
          <p:cNvPr id="7" name="Picture 6"/>
          <p:cNvPicPr>
            <a:picLocks noChangeAspect="1"/>
          </p:cNvPicPr>
          <p:nvPr/>
        </p:nvPicPr>
        <p:blipFill>
          <a:blip r:embed="rId3"/>
          <a:stretch>
            <a:fillRect/>
          </a:stretch>
        </p:blipFill>
        <p:spPr>
          <a:xfrm>
            <a:off x="0" y="2096219"/>
            <a:ext cx="5408762" cy="4522839"/>
          </a:xfrm>
          <a:prstGeom prst="rect">
            <a:avLst/>
          </a:prstGeom>
        </p:spPr>
      </p:pic>
    </p:spTree>
    <p:extLst>
      <p:ext uri="{BB962C8B-B14F-4D97-AF65-F5344CB8AC3E}">
        <p14:creationId xmlns:p14="http://schemas.microsoft.com/office/powerpoint/2010/main" val="151975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Fine-Tuning Language Models</a:t>
            </a:r>
          </a:p>
        </p:txBody>
      </p:sp>
      <p:sp>
        <p:nvSpPr>
          <p:cNvPr id="3" name="Content Placeholder 2"/>
          <p:cNvSpPr>
            <a:spLocks noGrp="1"/>
          </p:cNvSpPr>
          <p:nvPr>
            <p:ph idx="1"/>
          </p:nvPr>
        </p:nvSpPr>
        <p:spPr/>
        <p:txBody>
          <a:bodyPr/>
          <a:lstStyle/>
          <a:p>
            <a:r>
              <a:rPr lang="en-IN" dirty="0"/>
              <a:t>In fine-tuning, </a:t>
            </a:r>
            <a:r>
              <a:rPr lang="en-IN" dirty="0" smtClean="0"/>
              <a:t>we </a:t>
            </a:r>
            <a:r>
              <a:rPr lang="en-US" dirty="0" smtClean="0"/>
              <a:t>create </a:t>
            </a:r>
            <a:r>
              <a:rPr lang="en-US" dirty="0"/>
              <a:t>applications on top of </a:t>
            </a:r>
            <a:r>
              <a:rPr lang="en-US" dirty="0" err="1"/>
              <a:t>pretrained</a:t>
            </a:r>
            <a:r>
              <a:rPr lang="en-US" dirty="0"/>
              <a:t> models by adding a small set of </a:t>
            </a:r>
            <a:r>
              <a:rPr lang="en-US" dirty="0" smtClean="0"/>
              <a:t>application specific parameters</a:t>
            </a:r>
            <a:r>
              <a:rPr lang="en-US" dirty="0"/>
              <a:t>. The fine-tuning process consists of using labeled data </a:t>
            </a:r>
            <a:r>
              <a:rPr lang="en-US" dirty="0" smtClean="0"/>
              <a:t>about the application to train these additional application-specific parameters. Typically, this training will either freeze or make only minimal adjustments to the </a:t>
            </a:r>
            <a:r>
              <a:rPr lang="en-US" dirty="0" err="1" smtClean="0"/>
              <a:t>pretrained</a:t>
            </a:r>
            <a:r>
              <a:rPr lang="en-US" dirty="0" smtClean="0"/>
              <a:t> language model parameters.</a:t>
            </a:r>
            <a:endParaRPr lang="en-IN" dirty="0"/>
          </a:p>
        </p:txBody>
      </p:sp>
    </p:spTree>
    <p:extLst>
      <p:ext uri="{BB962C8B-B14F-4D97-AF65-F5344CB8AC3E}">
        <p14:creationId xmlns:p14="http://schemas.microsoft.com/office/powerpoint/2010/main" val="421819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948796" cy="1325563"/>
          </a:xfrm>
        </p:spPr>
        <p:txBody>
          <a:bodyPr>
            <a:normAutofit fontScale="90000"/>
          </a:bodyPr>
          <a:lstStyle/>
          <a:p>
            <a:r>
              <a:rPr lang="en-IN" dirty="0"/>
              <a:t>Fine-Tuning Language Models</a:t>
            </a:r>
          </a:p>
        </p:txBody>
      </p:sp>
      <p:pic>
        <p:nvPicPr>
          <p:cNvPr id="5" name="Picture 4"/>
          <p:cNvPicPr>
            <a:picLocks noChangeAspect="1"/>
          </p:cNvPicPr>
          <p:nvPr/>
        </p:nvPicPr>
        <p:blipFill>
          <a:blip r:embed="rId2"/>
          <a:stretch>
            <a:fillRect/>
          </a:stretch>
        </p:blipFill>
        <p:spPr>
          <a:xfrm>
            <a:off x="5214340" y="-87609"/>
            <a:ext cx="6921910" cy="6774426"/>
          </a:xfrm>
          <a:prstGeom prst="rect">
            <a:avLst/>
          </a:prstGeom>
        </p:spPr>
      </p:pic>
      <p:pic>
        <p:nvPicPr>
          <p:cNvPr id="6" name="Picture 5"/>
          <p:cNvPicPr>
            <a:picLocks noChangeAspect="1"/>
          </p:cNvPicPr>
          <p:nvPr/>
        </p:nvPicPr>
        <p:blipFill>
          <a:blip r:embed="rId3"/>
          <a:stretch>
            <a:fillRect/>
          </a:stretch>
        </p:blipFill>
        <p:spPr>
          <a:xfrm>
            <a:off x="1" y="3559045"/>
            <a:ext cx="5357004" cy="1396181"/>
          </a:xfrm>
          <a:prstGeom prst="rect">
            <a:avLst/>
          </a:prstGeom>
        </p:spPr>
      </p:pic>
    </p:spTree>
    <p:extLst>
      <p:ext uri="{BB962C8B-B14F-4D97-AF65-F5344CB8AC3E}">
        <p14:creationId xmlns:p14="http://schemas.microsoft.com/office/powerpoint/2010/main" val="100970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948796" cy="1325563"/>
          </a:xfrm>
        </p:spPr>
        <p:txBody>
          <a:bodyPr>
            <a:normAutofit fontScale="90000"/>
          </a:bodyPr>
          <a:lstStyle/>
          <a:p>
            <a:r>
              <a:rPr lang="en-IN" dirty="0"/>
              <a:t>Fine-Tuning Language Models</a:t>
            </a:r>
          </a:p>
        </p:txBody>
      </p:sp>
      <p:pic>
        <p:nvPicPr>
          <p:cNvPr id="3" name="Picture 2"/>
          <p:cNvPicPr>
            <a:picLocks noChangeAspect="1"/>
          </p:cNvPicPr>
          <p:nvPr/>
        </p:nvPicPr>
        <p:blipFill>
          <a:blip r:embed="rId2"/>
          <a:stretch>
            <a:fillRect/>
          </a:stretch>
        </p:blipFill>
        <p:spPr>
          <a:xfrm>
            <a:off x="5466735" y="0"/>
            <a:ext cx="6725265" cy="3683479"/>
          </a:xfrm>
          <a:prstGeom prst="rect">
            <a:avLst/>
          </a:prstGeom>
        </p:spPr>
      </p:pic>
      <p:pic>
        <p:nvPicPr>
          <p:cNvPr id="4" name="Picture 3"/>
          <p:cNvPicPr>
            <a:picLocks noChangeAspect="1"/>
          </p:cNvPicPr>
          <p:nvPr/>
        </p:nvPicPr>
        <p:blipFill>
          <a:blip r:embed="rId3"/>
          <a:stretch>
            <a:fillRect/>
          </a:stretch>
        </p:blipFill>
        <p:spPr>
          <a:xfrm>
            <a:off x="0" y="1841739"/>
            <a:ext cx="5745192" cy="4267200"/>
          </a:xfrm>
          <a:prstGeom prst="rect">
            <a:avLst/>
          </a:prstGeom>
        </p:spPr>
      </p:pic>
      <p:pic>
        <p:nvPicPr>
          <p:cNvPr id="7" name="Picture 6"/>
          <p:cNvPicPr>
            <a:picLocks noChangeAspect="1"/>
          </p:cNvPicPr>
          <p:nvPr/>
        </p:nvPicPr>
        <p:blipFill>
          <a:blip r:embed="rId4"/>
          <a:stretch>
            <a:fillRect/>
          </a:stretch>
        </p:blipFill>
        <p:spPr>
          <a:xfrm>
            <a:off x="5745192" y="5317350"/>
            <a:ext cx="6446808" cy="1209368"/>
          </a:xfrm>
          <a:prstGeom prst="rect">
            <a:avLst/>
          </a:prstGeom>
        </p:spPr>
      </p:pic>
    </p:spTree>
    <p:extLst>
      <p:ext uri="{BB962C8B-B14F-4D97-AF65-F5344CB8AC3E}">
        <p14:creationId xmlns:p14="http://schemas.microsoft.com/office/powerpoint/2010/main" val="394642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948796" cy="1325563"/>
          </a:xfrm>
        </p:spPr>
        <p:txBody>
          <a:bodyPr>
            <a:normAutofit fontScale="90000"/>
          </a:bodyPr>
          <a:lstStyle/>
          <a:p>
            <a:r>
              <a:rPr lang="en-IN" dirty="0"/>
              <a:t>Fine-Tuning Language Models</a:t>
            </a:r>
          </a:p>
        </p:txBody>
      </p:sp>
      <p:pic>
        <p:nvPicPr>
          <p:cNvPr id="4" name="Picture 3"/>
          <p:cNvPicPr>
            <a:picLocks noChangeAspect="1"/>
          </p:cNvPicPr>
          <p:nvPr/>
        </p:nvPicPr>
        <p:blipFill>
          <a:blip r:embed="rId2"/>
          <a:stretch>
            <a:fillRect/>
          </a:stretch>
        </p:blipFill>
        <p:spPr>
          <a:xfrm>
            <a:off x="0" y="1841739"/>
            <a:ext cx="5745192" cy="4267200"/>
          </a:xfrm>
          <a:prstGeom prst="rect">
            <a:avLst/>
          </a:prstGeom>
        </p:spPr>
      </p:pic>
      <p:pic>
        <p:nvPicPr>
          <p:cNvPr id="5" name="Picture 4"/>
          <p:cNvPicPr>
            <a:picLocks noChangeAspect="1"/>
          </p:cNvPicPr>
          <p:nvPr/>
        </p:nvPicPr>
        <p:blipFill>
          <a:blip r:embed="rId3"/>
          <a:stretch>
            <a:fillRect/>
          </a:stretch>
        </p:blipFill>
        <p:spPr>
          <a:xfrm>
            <a:off x="5745192" y="365125"/>
            <a:ext cx="6349042" cy="5161935"/>
          </a:xfrm>
          <a:prstGeom prst="rect">
            <a:avLst/>
          </a:prstGeom>
        </p:spPr>
      </p:pic>
    </p:spTree>
    <p:extLst>
      <p:ext uri="{BB962C8B-B14F-4D97-AF65-F5344CB8AC3E}">
        <p14:creationId xmlns:p14="http://schemas.microsoft.com/office/powerpoint/2010/main" val="373660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Advancement in </a:t>
            </a:r>
            <a:r>
              <a:rPr lang="en-US" dirty="0" err="1" smtClean="0"/>
              <a:t>Finetuning</a:t>
            </a:r>
            <a:endParaRPr lang="en-IN" dirty="0"/>
          </a:p>
        </p:txBody>
      </p:sp>
      <p:pic>
        <p:nvPicPr>
          <p:cNvPr id="1026" name="Picture 2" descr="https://lightningaidev.wpengine.com/wp-content/uploads/2023/04/lora-2-1024x5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494155"/>
            <a:ext cx="97536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224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Advancement in </a:t>
            </a:r>
            <a:r>
              <a:rPr lang="en-US" dirty="0" err="1" smtClean="0"/>
              <a:t>Finetuning</a:t>
            </a:r>
            <a:endParaRPr lang="en-IN" dirty="0"/>
          </a:p>
        </p:txBody>
      </p:sp>
      <p:pic>
        <p:nvPicPr>
          <p:cNvPr id="2050" name="Picture 2" descr="https://lightningaidev.wpengine.com/wp-content/uploads/2023/04/lora-3-300x217@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167" y="2014728"/>
            <a:ext cx="57150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94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Advancement in </a:t>
            </a:r>
            <a:r>
              <a:rPr lang="en-US" dirty="0" err="1" smtClean="0"/>
              <a:t>Finetuning</a:t>
            </a:r>
            <a:r>
              <a:rPr lang="en-US" dirty="0" smtClean="0"/>
              <a:t/>
            </a:r>
            <a:br>
              <a:rPr lang="en-US" dirty="0" smtClean="0"/>
            </a:br>
            <a:r>
              <a:rPr lang="en-US" sz="2400" dirty="0" smtClean="0"/>
              <a:t>Reference - https://lightning.ai/pages/community/article/lora-llm/</a:t>
            </a:r>
            <a:endParaRPr lang="en-IN" sz="2400" dirty="0"/>
          </a:p>
        </p:txBody>
      </p:sp>
      <p:pic>
        <p:nvPicPr>
          <p:cNvPr id="3074" name="Picture 2" descr="https://lightningaidev.wpengine.com/wp-content/uploads/2023/04/lora-4-300x226@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 y="1690688"/>
            <a:ext cx="5715000" cy="43053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37376" y="2295144"/>
            <a:ext cx="5754625" cy="1200329"/>
          </a:xfrm>
          <a:prstGeom prst="rect">
            <a:avLst/>
          </a:prstGeom>
          <a:noFill/>
        </p:spPr>
        <p:txBody>
          <a:bodyPr wrap="square" rtlCol="0">
            <a:spAutoFit/>
          </a:bodyPr>
          <a:lstStyle/>
          <a:p>
            <a:r>
              <a:rPr lang="en-IN" dirty="0" err="1"/>
              <a:t>def</a:t>
            </a:r>
            <a:r>
              <a:rPr lang="en-IN" dirty="0"/>
              <a:t> </a:t>
            </a:r>
            <a:r>
              <a:rPr lang="en-IN" dirty="0" err="1"/>
              <a:t>lora_forward_matmul</a:t>
            </a:r>
            <a:r>
              <a:rPr lang="en-IN" dirty="0"/>
              <a:t>(x, W, W_A, W_B): </a:t>
            </a:r>
            <a:endParaRPr lang="en-IN" dirty="0" smtClean="0"/>
          </a:p>
          <a:p>
            <a:r>
              <a:rPr lang="en-IN" dirty="0" smtClean="0"/>
              <a:t>h </a:t>
            </a:r>
            <a:r>
              <a:rPr lang="en-IN" dirty="0"/>
              <a:t>= x @ W </a:t>
            </a:r>
            <a:r>
              <a:rPr lang="en-IN" i="1" dirty="0"/>
              <a:t># regular matrix multiplication</a:t>
            </a:r>
            <a:r>
              <a:rPr lang="en-IN" dirty="0"/>
              <a:t> </a:t>
            </a:r>
            <a:endParaRPr lang="en-IN" dirty="0" smtClean="0"/>
          </a:p>
          <a:p>
            <a:r>
              <a:rPr lang="en-IN" dirty="0" smtClean="0"/>
              <a:t>h </a:t>
            </a:r>
            <a:r>
              <a:rPr lang="en-IN" dirty="0"/>
              <a:t>+= x @ (W_A @ W_B)*alpha </a:t>
            </a:r>
            <a:r>
              <a:rPr lang="en-IN" i="1" dirty="0"/>
              <a:t># use scaled </a:t>
            </a:r>
            <a:r>
              <a:rPr lang="en-IN" i="1" dirty="0" err="1"/>
              <a:t>LoRA</a:t>
            </a:r>
            <a:r>
              <a:rPr lang="en-IN" i="1" dirty="0"/>
              <a:t> weights</a:t>
            </a:r>
            <a:r>
              <a:rPr lang="en-IN" dirty="0"/>
              <a:t> </a:t>
            </a:r>
            <a:endParaRPr lang="en-IN" dirty="0" smtClean="0"/>
          </a:p>
          <a:p>
            <a:r>
              <a:rPr lang="en-IN" dirty="0" smtClean="0"/>
              <a:t>return </a:t>
            </a:r>
            <a:r>
              <a:rPr lang="en-IN" dirty="0"/>
              <a:t>h</a:t>
            </a:r>
          </a:p>
        </p:txBody>
      </p:sp>
      <p:sp>
        <p:nvSpPr>
          <p:cNvPr id="6" name="TextBox 5"/>
          <p:cNvSpPr txBox="1"/>
          <p:nvPr/>
        </p:nvSpPr>
        <p:spPr>
          <a:xfrm>
            <a:off x="5120640" y="4133088"/>
            <a:ext cx="6976872" cy="2585323"/>
          </a:xfrm>
          <a:prstGeom prst="rect">
            <a:avLst/>
          </a:prstGeom>
          <a:noFill/>
        </p:spPr>
        <p:txBody>
          <a:bodyPr wrap="square" rtlCol="0">
            <a:spAutoFit/>
          </a:bodyPr>
          <a:lstStyle/>
          <a:p>
            <a:r>
              <a:rPr lang="en-US" dirty="0" smtClean="0"/>
              <a:t>In the pseudo-code above, alpha is a scaling factor that adjusts the magnitude of the combined result (original model output plus low-rank adaptation). This balances the </a:t>
            </a:r>
            <a:r>
              <a:rPr lang="en-US" dirty="0" err="1" smtClean="0"/>
              <a:t>pretrained</a:t>
            </a:r>
            <a:r>
              <a:rPr lang="en-US" dirty="0" smtClean="0"/>
              <a:t> model’s knowledge and the new task-specific adaptation — by default, alpha is usually set to 1. </a:t>
            </a:r>
          </a:p>
          <a:p>
            <a:r>
              <a:rPr lang="en-US" dirty="0" smtClean="0"/>
              <a:t>Also note that while W</a:t>
            </a:r>
            <a:r>
              <a:rPr lang="en-US" baseline="-25000" dirty="0" smtClean="0"/>
              <a:t>A</a:t>
            </a:r>
            <a:r>
              <a:rPr lang="en-US" dirty="0" smtClean="0"/>
              <a:t>  is initialized to small random weights, W</a:t>
            </a:r>
            <a:r>
              <a:rPr lang="en-US" baseline="-25000" dirty="0" smtClean="0"/>
              <a:t>B</a:t>
            </a:r>
            <a:r>
              <a:rPr lang="en-US" dirty="0" smtClean="0"/>
              <a:t> is initialized to 0 so that</a:t>
            </a:r>
          </a:p>
          <a:p>
            <a:r>
              <a:rPr lang="en-US" dirty="0" smtClean="0"/>
              <a:t>			ΔW = W</a:t>
            </a:r>
            <a:r>
              <a:rPr lang="en-US" baseline="-25000" dirty="0" smtClean="0"/>
              <a:t>A</a:t>
            </a:r>
            <a:r>
              <a:rPr lang="en-US" dirty="0" smtClean="0"/>
              <a:t> W</a:t>
            </a:r>
            <a:r>
              <a:rPr lang="en-US" baseline="-25000" dirty="0" smtClean="0"/>
              <a:t>B</a:t>
            </a:r>
            <a:r>
              <a:rPr lang="en-US" dirty="0" smtClean="0"/>
              <a:t> = 0 </a:t>
            </a:r>
          </a:p>
          <a:p>
            <a:r>
              <a:rPr lang="en-US" dirty="0" smtClean="0"/>
              <a:t>at the beginning of the training, meaning we begin the training with the original weights.</a:t>
            </a:r>
            <a:endParaRPr lang="en-IN" dirty="0"/>
          </a:p>
        </p:txBody>
      </p:sp>
    </p:spTree>
    <p:extLst>
      <p:ext uri="{BB962C8B-B14F-4D97-AF65-F5344CB8AC3E}">
        <p14:creationId xmlns:p14="http://schemas.microsoft.com/office/powerpoint/2010/main" val="256993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72517"/>
            <a:ext cx="10515600" cy="613283"/>
          </a:xfrm>
        </p:spPr>
        <p:txBody>
          <a:bodyPr>
            <a:normAutofit fontScale="90000"/>
          </a:bodyPr>
          <a:lstStyle/>
          <a:p>
            <a:r>
              <a:rPr lang="en-US" dirty="0" smtClean="0"/>
              <a:t>Why LORA</a:t>
            </a:r>
            <a:endParaRPr lang="en-IN" dirty="0"/>
          </a:p>
        </p:txBody>
      </p:sp>
      <p:sp>
        <p:nvSpPr>
          <p:cNvPr id="3" name="Content Placeholder 2"/>
          <p:cNvSpPr>
            <a:spLocks noGrp="1"/>
          </p:cNvSpPr>
          <p:nvPr>
            <p:ph idx="1"/>
          </p:nvPr>
        </p:nvSpPr>
        <p:spPr>
          <a:xfrm>
            <a:off x="207264" y="947801"/>
            <a:ext cx="10515600" cy="5553583"/>
          </a:xfrm>
        </p:spPr>
        <p:txBody>
          <a:bodyPr>
            <a:normAutofit fontScale="77500" lnSpcReduction="20000"/>
          </a:bodyPr>
          <a:lstStyle/>
          <a:p>
            <a:pPr algn="just"/>
            <a:r>
              <a:rPr lang="en-US" b="1" dirty="0" smtClean="0"/>
              <a:t>Parameter efficiency</a:t>
            </a:r>
          </a:p>
          <a:p>
            <a:pPr marL="0" indent="0" algn="just">
              <a:buNone/>
            </a:pPr>
            <a:r>
              <a:rPr lang="en-US" dirty="0" smtClean="0"/>
              <a:t>The new matrices W</a:t>
            </a:r>
            <a:r>
              <a:rPr lang="en-US" baseline="-25000" dirty="0" smtClean="0"/>
              <a:t>A</a:t>
            </a:r>
            <a:r>
              <a:rPr lang="en-US" dirty="0" smtClean="0"/>
              <a:t> and W</a:t>
            </a:r>
            <a:r>
              <a:rPr lang="en-US" baseline="-25000" dirty="0" smtClean="0"/>
              <a:t>B</a:t>
            </a:r>
            <a:r>
              <a:rPr lang="en-US" dirty="0" smtClean="0"/>
              <a:t> can be very small. For example, suppose A=100 and B=500, then the size of ΔW is 100 × 500 = 50,000. Now, if we decompose this into two smaller matrices, a 100×5-dimensional matrix W</a:t>
            </a:r>
            <a:r>
              <a:rPr lang="en-US" baseline="-25000" dirty="0" smtClean="0"/>
              <a:t>A </a:t>
            </a:r>
            <a:r>
              <a:rPr lang="en-US" dirty="0" smtClean="0"/>
              <a:t>and a 5×500-dimensional matrix W</a:t>
            </a:r>
            <a:r>
              <a:rPr lang="en-US" baseline="-25000" dirty="0" smtClean="0"/>
              <a:t>B</a:t>
            </a:r>
            <a:r>
              <a:rPr lang="en-US" dirty="0" smtClean="0"/>
              <a:t>. These two matrices only have 5× 100 + 5 × 500 = 3,000 parameters in total.</a:t>
            </a:r>
          </a:p>
          <a:p>
            <a:pPr algn="just"/>
            <a:r>
              <a:rPr lang="en-US" b="1" dirty="0" smtClean="0"/>
              <a:t>Why we keep the original weights W and the matrices W</a:t>
            </a:r>
            <a:r>
              <a:rPr lang="en-US" b="1" baseline="-25000" dirty="0" smtClean="0"/>
              <a:t>A</a:t>
            </a:r>
            <a:r>
              <a:rPr lang="en-US" b="1" dirty="0" smtClean="0"/>
              <a:t> and W</a:t>
            </a:r>
            <a:r>
              <a:rPr lang="en-US" b="1" baseline="-25000" dirty="0" smtClean="0"/>
              <a:t>B</a:t>
            </a:r>
            <a:r>
              <a:rPr lang="en-US" b="1" dirty="0" smtClean="0"/>
              <a:t> separate after training</a:t>
            </a:r>
          </a:p>
          <a:p>
            <a:pPr marL="0" indent="0" algn="just">
              <a:buNone/>
            </a:pPr>
            <a:r>
              <a:rPr lang="en-US" dirty="0" smtClean="0"/>
              <a:t> imagine we want to keep our </a:t>
            </a:r>
            <a:r>
              <a:rPr lang="en-US" dirty="0" err="1" smtClean="0"/>
              <a:t>pretrained</a:t>
            </a:r>
            <a:r>
              <a:rPr lang="en-US" dirty="0" smtClean="0"/>
              <a:t> model as a base model for various customers, and we want to create a </a:t>
            </a:r>
            <a:r>
              <a:rPr lang="en-US" dirty="0" err="1" smtClean="0"/>
              <a:t>finetuned</a:t>
            </a:r>
            <a:r>
              <a:rPr lang="en-US" dirty="0" smtClean="0"/>
              <a:t> LLM for each customer starting from the base model. In this case, we don’t need to store the full weight matrices W’ for each customer, where storing all the weights W’ = W + W</a:t>
            </a:r>
            <a:r>
              <a:rPr lang="en-US" baseline="-25000" dirty="0" smtClean="0"/>
              <a:t>A</a:t>
            </a:r>
            <a:r>
              <a:rPr lang="en-US" dirty="0" smtClean="0"/>
              <a:t> W</a:t>
            </a:r>
            <a:r>
              <a:rPr lang="en-US" baseline="-25000" dirty="0" smtClean="0"/>
              <a:t>B</a:t>
            </a:r>
            <a:r>
              <a:rPr lang="en-US" dirty="0" smtClean="0"/>
              <a:t> for a model can be very large for LLMs, since LLMs typically have billions to trillions of weight parameters. So instead, we can keep the original model W and only need to store the new lightweight matrices W</a:t>
            </a:r>
            <a:r>
              <a:rPr lang="en-US" baseline="-25000" dirty="0" smtClean="0"/>
              <a:t>A</a:t>
            </a:r>
            <a:r>
              <a:rPr lang="en-US" dirty="0" smtClean="0"/>
              <a:t> and W</a:t>
            </a:r>
            <a:r>
              <a:rPr lang="en-US" baseline="-25000" dirty="0" smtClean="0"/>
              <a:t>B</a:t>
            </a:r>
            <a:r>
              <a:rPr lang="en-US" dirty="0" smtClean="0"/>
              <a:t>.</a:t>
            </a:r>
          </a:p>
          <a:p>
            <a:pPr marL="0" indent="0" algn="just">
              <a:buNone/>
            </a:pPr>
            <a:endParaRPr lang="en-US" dirty="0" smtClean="0"/>
          </a:p>
          <a:p>
            <a:pPr marL="0" indent="0" algn="just">
              <a:buNone/>
            </a:pPr>
            <a:r>
              <a:rPr lang="en-US" dirty="0" smtClean="0"/>
              <a:t>To illustrate this point with concrete numbers, a full 7B </a:t>
            </a:r>
            <a:r>
              <a:rPr lang="en-US" dirty="0" err="1" smtClean="0"/>
              <a:t>LLaMA</a:t>
            </a:r>
            <a:r>
              <a:rPr lang="en-US" dirty="0" smtClean="0"/>
              <a:t> checkpoint requires 23 GB of storage capacity, while the </a:t>
            </a:r>
            <a:r>
              <a:rPr lang="en-US" dirty="0" err="1" smtClean="0"/>
              <a:t>LoRA</a:t>
            </a:r>
            <a:r>
              <a:rPr lang="en-US" dirty="0" smtClean="0"/>
              <a:t> weights can be as small as 8 MB if we choose a rank of r=8.</a:t>
            </a:r>
            <a:endParaRPr lang="en-IN" dirty="0"/>
          </a:p>
        </p:txBody>
      </p:sp>
    </p:spTree>
    <p:extLst>
      <p:ext uri="{BB962C8B-B14F-4D97-AF65-F5344CB8AC3E}">
        <p14:creationId xmlns:p14="http://schemas.microsoft.com/office/powerpoint/2010/main" val="389108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BERT - </a:t>
            </a:r>
            <a:r>
              <a:rPr lang="en-IN" dirty="0" smtClean="0"/>
              <a:t>Bidirectional Transformer Encoders</a:t>
            </a:r>
            <a:br>
              <a:rPr lang="en-IN" dirty="0" smtClean="0"/>
            </a:br>
            <a:r>
              <a:rPr lang="en-IN" sz="2400" dirty="0" smtClean="0"/>
              <a:t>(Devlin et al., 2019)</a:t>
            </a:r>
            <a:endParaRPr lang="en-IN" sz="2400" dirty="0"/>
          </a:p>
        </p:txBody>
      </p:sp>
      <p:sp>
        <p:nvSpPr>
          <p:cNvPr id="3" name="Content Placeholder 2"/>
          <p:cNvSpPr>
            <a:spLocks noGrp="1"/>
          </p:cNvSpPr>
          <p:nvPr>
            <p:ph idx="1"/>
          </p:nvPr>
        </p:nvSpPr>
        <p:spPr/>
        <p:txBody>
          <a:bodyPr/>
          <a:lstStyle/>
          <a:p>
            <a:r>
              <a:rPr lang="en-US" dirty="0"/>
              <a:t>C</a:t>
            </a:r>
            <a:r>
              <a:rPr lang="en-US" dirty="0" smtClean="0"/>
              <a:t>ausal (left-to-right) transformers that can serve as the basis for powerful language models—models that can easily be applied to autoregressive generation problem</a:t>
            </a:r>
          </a:p>
          <a:p>
            <a:r>
              <a:rPr lang="en-US" dirty="0" smtClean="0"/>
              <a:t>However, when applied to sequence classification and labeling problems causal models have obvious shortcomings: we’ll want to be able to take into account information from the right context as we process each element</a:t>
            </a:r>
            <a:endParaRPr lang="en-IN" dirty="0"/>
          </a:p>
        </p:txBody>
      </p:sp>
    </p:spTree>
    <p:extLst>
      <p:ext uri="{BB962C8B-B14F-4D97-AF65-F5344CB8AC3E}">
        <p14:creationId xmlns:p14="http://schemas.microsoft.com/office/powerpoint/2010/main" val="17200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3332" y="756458"/>
            <a:ext cx="9906178" cy="4471845"/>
          </a:xfrm>
          <a:prstGeom prst="rect">
            <a:avLst/>
          </a:prstGeom>
        </p:spPr>
      </p:pic>
    </p:spTree>
    <p:extLst>
      <p:ext uri="{BB962C8B-B14F-4D97-AF65-F5344CB8AC3E}">
        <p14:creationId xmlns:p14="http://schemas.microsoft.com/office/powerpoint/2010/main" val="122134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BERT</a:t>
            </a:r>
            <a:endParaRPr lang="en-IN" dirty="0"/>
          </a:p>
        </p:txBody>
      </p:sp>
      <p:sp>
        <p:nvSpPr>
          <p:cNvPr id="3" name="Content Placeholder 2"/>
          <p:cNvSpPr>
            <a:spLocks noGrp="1"/>
          </p:cNvSpPr>
          <p:nvPr>
            <p:ph idx="1"/>
          </p:nvPr>
        </p:nvSpPr>
        <p:spPr/>
        <p:txBody>
          <a:bodyPr/>
          <a:lstStyle/>
          <a:p>
            <a:r>
              <a:rPr lang="en-US" dirty="0"/>
              <a:t>The causal models </a:t>
            </a:r>
            <a:r>
              <a:rPr lang="en-US" dirty="0" smtClean="0"/>
              <a:t>are generative models</a:t>
            </a:r>
            <a:r>
              <a:rPr lang="en-US" dirty="0"/>
              <a:t>, designed to easily generate the next token in a sequence. </a:t>
            </a:r>
            <a:endParaRPr lang="en-US" dirty="0" smtClean="0"/>
          </a:p>
          <a:p>
            <a:r>
              <a:rPr lang="en-US" dirty="0" smtClean="0"/>
              <a:t>But </a:t>
            </a:r>
            <a:r>
              <a:rPr lang="en-US" dirty="0"/>
              <a:t>the </a:t>
            </a:r>
            <a:r>
              <a:rPr lang="en-US" dirty="0" smtClean="0"/>
              <a:t>focus of </a:t>
            </a:r>
            <a:r>
              <a:rPr lang="en-US" dirty="0"/>
              <a:t>bidirectional encoders is instead on computing contextualized representations </a:t>
            </a:r>
            <a:r>
              <a:rPr lang="en-US" dirty="0" smtClean="0"/>
              <a:t>of </a:t>
            </a:r>
            <a:r>
              <a:rPr lang="en-IN" dirty="0" smtClean="0"/>
              <a:t>the </a:t>
            </a:r>
            <a:r>
              <a:rPr lang="en-IN" dirty="0"/>
              <a:t>input tokens.</a:t>
            </a:r>
          </a:p>
        </p:txBody>
      </p:sp>
    </p:spTree>
    <p:extLst>
      <p:ext uri="{BB962C8B-B14F-4D97-AF65-F5344CB8AC3E}">
        <p14:creationId xmlns:p14="http://schemas.microsoft.com/office/powerpoint/2010/main" val="48643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50" y="1587731"/>
            <a:ext cx="3717175" cy="4002186"/>
          </a:xfrm>
        </p:spPr>
        <p:txBody>
          <a:bodyPr>
            <a:normAutofit/>
          </a:bodyPr>
          <a:lstStyle/>
          <a:p>
            <a:r>
              <a:rPr lang="en-US" dirty="0" smtClean="0"/>
              <a:t>Architecture</a:t>
            </a:r>
            <a:br>
              <a:rPr lang="en-US" dirty="0" smtClean="0"/>
            </a:br>
            <a:r>
              <a:rPr lang="en-IN" sz="2000" dirty="0" smtClean="0">
                <a:solidFill>
                  <a:srgbClr val="FF0000"/>
                </a:solidFill>
              </a:rPr>
              <a:t>With </a:t>
            </a:r>
            <a:r>
              <a:rPr lang="en-US" sz="2000" dirty="0" smtClean="0">
                <a:solidFill>
                  <a:srgbClr val="FF0000"/>
                </a:solidFill>
              </a:rPr>
              <a:t>bidirectional </a:t>
            </a:r>
            <a:r>
              <a:rPr lang="en-US" sz="2000" dirty="0">
                <a:solidFill>
                  <a:srgbClr val="FF0000"/>
                </a:solidFill>
              </a:rPr>
              <a:t>encoders we simply skip the mask, allowing the model to </a:t>
            </a:r>
            <a:r>
              <a:rPr lang="en-US" sz="2000" dirty="0" smtClean="0">
                <a:solidFill>
                  <a:srgbClr val="FF0000"/>
                </a:solidFill>
              </a:rPr>
              <a:t>contextualize each </a:t>
            </a:r>
            <a:r>
              <a:rPr lang="en-US" sz="2000" dirty="0">
                <a:solidFill>
                  <a:srgbClr val="FF0000"/>
                </a:solidFill>
              </a:rPr>
              <a:t>token using information from the entire input.</a:t>
            </a:r>
            <a:endParaRPr lang="en-IN" sz="2000" dirty="0">
              <a:solidFill>
                <a:srgbClr val="FF0000"/>
              </a:solidFill>
            </a:endParaRPr>
          </a:p>
        </p:txBody>
      </p:sp>
      <p:pic>
        <p:nvPicPr>
          <p:cNvPr id="4" name="Picture 3"/>
          <p:cNvPicPr>
            <a:picLocks noChangeAspect="1"/>
          </p:cNvPicPr>
          <p:nvPr/>
        </p:nvPicPr>
        <p:blipFill>
          <a:blip r:embed="rId2"/>
          <a:stretch>
            <a:fillRect/>
          </a:stretch>
        </p:blipFill>
        <p:spPr>
          <a:xfrm>
            <a:off x="5036261" y="0"/>
            <a:ext cx="6685935" cy="6858000"/>
          </a:xfrm>
          <a:prstGeom prst="rect">
            <a:avLst/>
          </a:prstGeom>
        </p:spPr>
      </p:pic>
    </p:spTree>
    <p:extLst>
      <p:ext uri="{BB962C8B-B14F-4D97-AF65-F5344CB8AC3E}">
        <p14:creationId xmlns:p14="http://schemas.microsoft.com/office/powerpoint/2010/main" val="84626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23859" y="638957"/>
            <a:ext cx="6646606" cy="5476568"/>
          </a:xfrm>
          <a:prstGeom prst="rect">
            <a:avLst/>
          </a:prstGeom>
        </p:spPr>
      </p:pic>
      <p:sp>
        <p:nvSpPr>
          <p:cNvPr id="5" name="Title 1"/>
          <p:cNvSpPr txBox="1">
            <a:spLocks/>
          </p:cNvSpPr>
          <p:nvPr/>
        </p:nvSpPr>
        <p:spPr>
          <a:xfrm>
            <a:off x="414250" y="1587731"/>
            <a:ext cx="3717175" cy="4002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Architecture</a:t>
            </a:r>
            <a:br>
              <a:rPr lang="en-US" dirty="0" smtClean="0"/>
            </a:br>
            <a:r>
              <a:rPr lang="en-IN" sz="2000" dirty="0" smtClean="0">
                <a:solidFill>
                  <a:srgbClr val="FF0000"/>
                </a:solidFill>
              </a:rPr>
              <a:t>With </a:t>
            </a:r>
            <a:r>
              <a:rPr lang="en-US" sz="2000" dirty="0" smtClean="0">
                <a:solidFill>
                  <a:srgbClr val="FF0000"/>
                </a:solidFill>
              </a:rPr>
              <a:t>bidirectional encoders we simply skip the mask, allowing the model to contextualize each token using information from the entire input.</a:t>
            </a:r>
            <a:endParaRPr lang="en-IN" sz="2000" dirty="0">
              <a:solidFill>
                <a:srgbClr val="FF0000"/>
              </a:solidFill>
            </a:endParaRPr>
          </a:p>
        </p:txBody>
      </p:sp>
    </p:spTree>
    <p:extLst>
      <p:ext uri="{BB962C8B-B14F-4D97-AF65-F5344CB8AC3E}">
        <p14:creationId xmlns:p14="http://schemas.microsoft.com/office/powerpoint/2010/main" val="339144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IN" dirty="0"/>
          </a:p>
        </p:txBody>
      </p:sp>
      <p:pic>
        <p:nvPicPr>
          <p:cNvPr id="4" name="Picture 3"/>
          <p:cNvPicPr>
            <a:picLocks noChangeAspect="1"/>
          </p:cNvPicPr>
          <p:nvPr/>
        </p:nvPicPr>
        <p:blipFill>
          <a:blip r:embed="rId2"/>
          <a:stretch>
            <a:fillRect/>
          </a:stretch>
        </p:blipFill>
        <p:spPr>
          <a:xfrm>
            <a:off x="2776129" y="2143479"/>
            <a:ext cx="6449961" cy="3519948"/>
          </a:xfrm>
          <a:prstGeom prst="rect">
            <a:avLst/>
          </a:prstGeom>
        </p:spPr>
      </p:pic>
    </p:spTree>
    <p:extLst>
      <p:ext uri="{BB962C8B-B14F-4D97-AF65-F5344CB8AC3E}">
        <p14:creationId xmlns:p14="http://schemas.microsoft.com/office/powerpoint/2010/main" val="403183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Training Bidirectional </a:t>
            </a:r>
            <a:r>
              <a:rPr lang="en-IN" dirty="0" err="1" smtClean="0"/>
              <a:t>Encoders:MLM</a:t>
            </a:r>
            <a:endParaRPr lang="en-IN" dirty="0"/>
          </a:p>
        </p:txBody>
      </p:sp>
      <p:pic>
        <p:nvPicPr>
          <p:cNvPr id="4" name="Content Placeholder 3"/>
          <p:cNvPicPr>
            <a:picLocks noGrp="1" noChangeAspect="1"/>
          </p:cNvPicPr>
          <p:nvPr>
            <p:ph idx="1"/>
          </p:nvPr>
        </p:nvPicPr>
        <p:blipFill>
          <a:blip r:embed="rId2"/>
          <a:stretch>
            <a:fillRect/>
          </a:stretch>
        </p:blipFill>
        <p:spPr>
          <a:xfrm>
            <a:off x="1117909" y="1595797"/>
            <a:ext cx="4090219" cy="314632"/>
          </a:xfrm>
          <a:prstGeom prst="rect">
            <a:avLst/>
          </a:prstGeom>
        </p:spPr>
      </p:pic>
      <p:sp>
        <p:nvSpPr>
          <p:cNvPr id="5" name="TextBox 4"/>
          <p:cNvSpPr txBox="1"/>
          <p:nvPr/>
        </p:nvSpPr>
        <p:spPr>
          <a:xfrm>
            <a:off x="6642339" y="1541097"/>
            <a:ext cx="3605842" cy="369332"/>
          </a:xfrm>
          <a:prstGeom prst="rect">
            <a:avLst/>
          </a:prstGeom>
          <a:noFill/>
        </p:spPr>
        <p:txBody>
          <a:bodyPr wrap="square" rtlCol="0">
            <a:spAutoFit/>
          </a:bodyPr>
          <a:lstStyle/>
          <a:p>
            <a:r>
              <a:rPr lang="en-US" dirty="0" smtClean="0"/>
              <a:t>Objective of a Language Model</a:t>
            </a:r>
            <a:endParaRPr lang="en-IN" dirty="0"/>
          </a:p>
        </p:txBody>
      </p:sp>
      <p:pic>
        <p:nvPicPr>
          <p:cNvPr id="6" name="Picture 5"/>
          <p:cNvPicPr>
            <a:picLocks noChangeAspect="1"/>
          </p:cNvPicPr>
          <p:nvPr/>
        </p:nvPicPr>
        <p:blipFill>
          <a:blip r:embed="rId3"/>
          <a:stretch>
            <a:fillRect/>
          </a:stretch>
        </p:blipFill>
        <p:spPr>
          <a:xfrm>
            <a:off x="903269" y="2170099"/>
            <a:ext cx="3932903" cy="412955"/>
          </a:xfrm>
          <a:prstGeom prst="rect">
            <a:avLst/>
          </a:prstGeom>
        </p:spPr>
      </p:pic>
      <p:sp>
        <p:nvSpPr>
          <p:cNvPr id="7" name="TextBox 6"/>
          <p:cNvSpPr txBox="1"/>
          <p:nvPr/>
        </p:nvSpPr>
        <p:spPr>
          <a:xfrm>
            <a:off x="6708475" y="2073059"/>
            <a:ext cx="3605842" cy="369332"/>
          </a:xfrm>
          <a:prstGeom prst="rect">
            <a:avLst/>
          </a:prstGeom>
          <a:noFill/>
        </p:spPr>
        <p:txBody>
          <a:bodyPr wrap="square" rtlCol="0">
            <a:spAutoFit/>
          </a:bodyPr>
          <a:lstStyle/>
          <a:p>
            <a:r>
              <a:rPr lang="en-US" dirty="0" smtClean="0"/>
              <a:t>Objective of a BERT</a:t>
            </a:r>
            <a:endParaRPr lang="en-IN" dirty="0"/>
          </a:p>
        </p:txBody>
      </p:sp>
      <p:sp>
        <p:nvSpPr>
          <p:cNvPr id="8" name="TextBox 7"/>
          <p:cNvSpPr txBox="1"/>
          <p:nvPr/>
        </p:nvSpPr>
        <p:spPr>
          <a:xfrm>
            <a:off x="2518913" y="2734574"/>
            <a:ext cx="2590196" cy="369332"/>
          </a:xfrm>
          <a:prstGeom prst="rect">
            <a:avLst/>
          </a:prstGeom>
          <a:noFill/>
        </p:spPr>
        <p:txBody>
          <a:bodyPr wrap="none" rtlCol="0">
            <a:spAutoFit/>
          </a:bodyPr>
          <a:lstStyle/>
          <a:p>
            <a:r>
              <a:rPr lang="en-US" dirty="0" smtClean="0">
                <a:solidFill>
                  <a:srgbClr val="FF0000"/>
                </a:solidFill>
              </a:rPr>
              <a:t>CLOZE Task </a:t>
            </a:r>
            <a:r>
              <a:rPr lang="en-IN" dirty="0" smtClean="0"/>
              <a:t>(</a:t>
            </a:r>
            <a:r>
              <a:rPr lang="en-IN" dirty="0"/>
              <a:t>Taylor, 1953).</a:t>
            </a:r>
            <a:endParaRPr lang="en-IN" dirty="0">
              <a:solidFill>
                <a:srgbClr val="FF0000"/>
              </a:solidFill>
            </a:endParaRPr>
          </a:p>
        </p:txBody>
      </p:sp>
      <p:sp>
        <p:nvSpPr>
          <p:cNvPr id="9" name="TextBox 8"/>
          <p:cNvSpPr txBox="1"/>
          <p:nvPr/>
        </p:nvSpPr>
        <p:spPr>
          <a:xfrm>
            <a:off x="496807" y="3222533"/>
            <a:ext cx="6033389" cy="369332"/>
          </a:xfrm>
          <a:prstGeom prst="rect">
            <a:avLst/>
          </a:prstGeom>
          <a:noFill/>
        </p:spPr>
        <p:txBody>
          <a:bodyPr wrap="square" rtlCol="0">
            <a:spAutoFit/>
          </a:bodyPr>
          <a:lstStyle/>
          <a:p>
            <a:r>
              <a:rPr lang="en-IN" dirty="0"/>
              <a:t>Masked </a:t>
            </a:r>
            <a:r>
              <a:rPr lang="en-IN" dirty="0" smtClean="0"/>
              <a:t>Language </a:t>
            </a:r>
            <a:r>
              <a:rPr lang="en-IN" dirty="0" err="1" smtClean="0"/>
              <a:t>Modeling</a:t>
            </a:r>
            <a:r>
              <a:rPr lang="en-IN" dirty="0" smtClean="0"/>
              <a:t> </a:t>
            </a:r>
            <a:r>
              <a:rPr lang="en-IN" dirty="0"/>
              <a:t>(MLM)</a:t>
            </a:r>
          </a:p>
        </p:txBody>
      </p:sp>
      <p:sp>
        <p:nvSpPr>
          <p:cNvPr id="10" name="TextBox 9"/>
          <p:cNvSpPr txBox="1"/>
          <p:nvPr/>
        </p:nvSpPr>
        <p:spPr>
          <a:xfrm>
            <a:off x="336430" y="3852125"/>
            <a:ext cx="11447253" cy="2308324"/>
          </a:xfrm>
          <a:prstGeom prst="rect">
            <a:avLst/>
          </a:prstGeom>
          <a:noFill/>
        </p:spPr>
        <p:txBody>
          <a:bodyPr wrap="square" rtlCol="0">
            <a:spAutoFit/>
          </a:bodyPr>
          <a:lstStyle/>
          <a:p>
            <a:r>
              <a:rPr lang="en-US" dirty="0"/>
              <a:t>In BERT, 15% of the input tokens in a training sequence are sampled for </a:t>
            </a:r>
            <a:r>
              <a:rPr lang="en-US" dirty="0" smtClean="0"/>
              <a:t>learning. </a:t>
            </a:r>
          </a:p>
          <a:p>
            <a:r>
              <a:rPr lang="en-US" dirty="0" smtClean="0"/>
              <a:t>Of </a:t>
            </a:r>
            <a:r>
              <a:rPr lang="en-US" dirty="0"/>
              <a:t>these, 80% are replaced with [MASK], </a:t>
            </a:r>
            <a:endParaRPr lang="en-US" dirty="0" smtClean="0"/>
          </a:p>
          <a:p>
            <a:r>
              <a:rPr lang="en-US" dirty="0" smtClean="0"/>
              <a:t>10</a:t>
            </a:r>
            <a:r>
              <a:rPr lang="en-US" dirty="0"/>
              <a:t>% are replaced with randomly </a:t>
            </a:r>
            <a:r>
              <a:rPr lang="en-US" dirty="0" smtClean="0"/>
              <a:t>selected tokens</a:t>
            </a:r>
            <a:r>
              <a:rPr lang="en-US" dirty="0"/>
              <a:t>, and </a:t>
            </a:r>
            <a:endParaRPr lang="en-US" dirty="0" smtClean="0"/>
          </a:p>
          <a:p>
            <a:r>
              <a:rPr lang="en-US" dirty="0" smtClean="0"/>
              <a:t>the </a:t>
            </a:r>
            <a:r>
              <a:rPr lang="en-US" dirty="0"/>
              <a:t>remaining 10% are left unchanged.</a:t>
            </a:r>
          </a:p>
          <a:p>
            <a:r>
              <a:rPr lang="en-US" dirty="0"/>
              <a:t>The MLM training objective is to predict the original inputs for each of </a:t>
            </a:r>
            <a:r>
              <a:rPr lang="en-US" dirty="0" smtClean="0"/>
              <a:t>the masked </a:t>
            </a:r>
            <a:r>
              <a:rPr lang="en-US" dirty="0"/>
              <a:t>tokens using a bidirectional </a:t>
            </a:r>
            <a:r>
              <a:rPr lang="en-US" dirty="0" smtClean="0"/>
              <a:t>encoder.</a:t>
            </a:r>
            <a:endParaRPr lang="en-US" dirty="0"/>
          </a:p>
          <a:p>
            <a:r>
              <a:rPr lang="en-US" dirty="0"/>
              <a:t>The cross-entropy loss from these predictions drives the training process for all </a:t>
            </a:r>
            <a:r>
              <a:rPr lang="en-US" dirty="0" smtClean="0"/>
              <a:t>the parameters </a:t>
            </a:r>
            <a:r>
              <a:rPr lang="en-US" dirty="0"/>
              <a:t>in the model. </a:t>
            </a:r>
            <a:endParaRPr lang="en-US" dirty="0" smtClean="0"/>
          </a:p>
          <a:p>
            <a:r>
              <a:rPr lang="en-US" dirty="0" smtClean="0"/>
              <a:t>Note </a:t>
            </a:r>
            <a:r>
              <a:rPr lang="en-US" dirty="0"/>
              <a:t>that all of the input tokens play a role in the </a:t>
            </a:r>
            <a:r>
              <a:rPr lang="en-US" dirty="0" smtClean="0"/>
              <a:t>self-attention process</a:t>
            </a:r>
            <a:r>
              <a:rPr lang="en-US" dirty="0"/>
              <a:t>, but only the sampled tokens are used for learning.</a:t>
            </a:r>
            <a:endParaRPr lang="en-IN" dirty="0"/>
          </a:p>
        </p:txBody>
      </p:sp>
    </p:spTree>
    <p:extLst>
      <p:ext uri="{BB962C8B-B14F-4D97-AF65-F5344CB8AC3E}">
        <p14:creationId xmlns:p14="http://schemas.microsoft.com/office/powerpoint/2010/main" val="373378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63" y="365125"/>
            <a:ext cx="3735238" cy="3965335"/>
          </a:xfrm>
        </p:spPr>
        <p:txBody>
          <a:bodyPr/>
          <a:lstStyle/>
          <a:p>
            <a:r>
              <a:rPr lang="en-IN" dirty="0" smtClean="0"/>
              <a:t>Training Bidirectional </a:t>
            </a:r>
            <a:r>
              <a:rPr lang="en-IN" dirty="0" err="1" smtClean="0"/>
              <a:t>Encoders:MLM</a:t>
            </a:r>
            <a:endParaRPr lang="en-IN" dirty="0"/>
          </a:p>
        </p:txBody>
      </p:sp>
      <p:pic>
        <p:nvPicPr>
          <p:cNvPr id="4" name="Picture 3"/>
          <p:cNvPicPr>
            <a:picLocks noChangeAspect="1"/>
          </p:cNvPicPr>
          <p:nvPr/>
        </p:nvPicPr>
        <p:blipFill>
          <a:blip r:embed="rId2"/>
          <a:stretch>
            <a:fillRect/>
          </a:stretch>
        </p:blipFill>
        <p:spPr>
          <a:xfrm>
            <a:off x="4278330" y="0"/>
            <a:ext cx="8259097" cy="6858000"/>
          </a:xfrm>
          <a:prstGeom prst="rect">
            <a:avLst/>
          </a:prstGeom>
        </p:spPr>
      </p:pic>
    </p:spTree>
    <p:extLst>
      <p:ext uri="{BB962C8B-B14F-4D97-AF65-F5344CB8AC3E}">
        <p14:creationId xmlns:p14="http://schemas.microsoft.com/office/powerpoint/2010/main" val="588634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817</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Bert + FineTuning</vt:lpstr>
      <vt:lpstr>BERT - Bidirectional Transformer Encoders (Devlin et al., 2019)</vt:lpstr>
      <vt:lpstr>PowerPoint Presentation</vt:lpstr>
      <vt:lpstr>BERT</vt:lpstr>
      <vt:lpstr>Architecture With bidirectional encoders we simply skip the mask, allowing the model to contextualize each token using information from the entire input.</vt:lpstr>
      <vt:lpstr>PowerPoint Presentation</vt:lpstr>
      <vt:lpstr>Architecture</vt:lpstr>
      <vt:lpstr>Training Bidirectional Encoders:MLM</vt:lpstr>
      <vt:lpstr>Training Bidirectional Encoders:MLM</vt:lpstr>
      <vt:lpstr>Training Bidirectional Encoders:MLM</vt:lpstr>
      <vt:lpstr>Training Bidirectional Encoders:NSP</vt:lpstr>
      <vt:lpstr>Fine-Tuning Language Models</vt:lpstr>
      <vt:lpstr>Fine-Tuning Language Models</vt:lpstr>
      <vt:lpstr>Fine-Tuning Language Models</vt:lpstr>
      <vt:lpstr>Fine-Tuning Language Models</vt:lpstr>
      <vt:lpstr>Advancement in Finetuning</vt:lpstr>
      <vt:lpstr>Advancement in Finetuning</vt:lpstr>
      <vt:lpstr>Advancement in Finetuning Reference - https://lightning.ai/pages/community/article/lora-llm/</vt:lpstr>
      <vt:lpstr>Why LORA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Bert + FineTuning</dc:title>
  <dc:creator>Admin</dc:creator>
  <cp:lastModifiedBy>Admin</cp:lastModifiedBy>
  <cp:revision>9</cp:revision>
  <dcterms:created xsi:type="dcterms:W3CDTF">2024-03-12T04:06:52Z</dcterms:created>
  <dcterms:modified xsi:type="dcterms:W3CDTF">2024-03-12T05:24:43Z</dcterms:modified>
</cp:coreProperties>
</file>