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9" r:id="rId54"/>
    <p:sldId id="308" r:id="rId55"/>
    <p:sldId id="310" r:id="rId56"/>
  </p:sldIdLst>
  <p:sldSz cx="18288000" cy="10287000"/>
  <p:notesSz cx="6858000" cy="9144000"/>
  <p:embeddedFontLst>
    <p:embeddedFont>
      <p:font typeface="Canva Sans" panose="020B0604020202020204" charset="0"/>
      <p:regular r:id="rId57"/>
    </p:embeddedFont>
    <p:embeddedFont>
      <p:font typeface="Canva Sans Bold" panose="020B0604020202020204" charset="0"/>
      <p:regular r:id="rId58"/>
    </p:embeddedFont>
    <p:embeddedFont>
      <p:font typeface="Canva Sans Italics" panose="020B0604020202020204" charset="0"/>
      <p:regular r:id="rId59"/>
    </p:embeddedFont>
    <p:embeddedFont>
      <p:font typeface="Cormorant Garamond Bold Italics" panose="020B0604020202020204" charset="0"/>
      <p:regular r:id="rId60"/>
    </p:embeddedFont>
    <p:embeddedFont>
      <p:font typeface="Quicksand" panose="020B0604020202020204" charset="0"/>
      <p:regular r:id="rId61"/>
    </p:embeddedFont>
    <p:embeddedFont>
      <p:font typeface="Quicksand Bold" panose="020B0604020202020204" charset="0"/>
      <p:regular r:id="rId6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E8A0CE-0F0B-4BC4-B49A-10884D84A6C2}" v="23" dt="2024-05-21T13:40:17.0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49" d="100"/>
          <a:sy n="49" d="100"/>
        </p:scale>
        <p:origin x="38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ranmayee R" userId="25fd6dea7626d0e2" providerId="LiveId" clId="{83E8A0CE-0F0B-4BC4-B49A-10884D84A6C2}"/>
    <pc:docChg chg="modSld modMainMaster">
      <pc:chgData name="Hiranmayee R" userId="25fd6dea7626d0e2" providerId="LiveId" clId="{83E8A0CE-0F0B-4BC4-B49A-10884D84A6C2}" dt="2024-05-21T13:40:17.032" v="30"/>
      <pc:docMkLst>
        <pc:docMk/>
      </pc:docMkLst>
      <pc:sldChg chg="modTransition">
        <pc:chgData name="Hiranmayee R" userId="25fd6dea7626d0e2" providerId="LiveId" clId="{83E8A0CE-0F0B-4BC4-B49A-10884D84A6C2}" dt="2024-05-21T13:28:20.454" v="17"/>
        <pc:sldMkLst>
          <pc:docMk/>
          <pc:sldMk cId="0" sldId="256"/>
        </pc:sldMkLst>
      </pc:sldChg>
      <pc:sldChg chg="modTransition">
        <pc:chgData name="Hiranmayee R" userId="25fd6dea7626d0e2" providerId="LiveId" clId="{83E8A0CE-0F0B-4BC4-B49A-10884D84A6C2}" dt="2024-05-21T13:20:20.096" v="8"/>
        <pc:sldMkLst>
          <pc:docMk/>
          <pc:sldMk cId="0" sldId="257"/>
        </pc:sldMkLst>
      </pc:sldChg>
      <pc:sldChg chg="modTransition">
        <pc:chgData name="Hiranmayee R" userId="25fd6dea7626d0e2" providerId="LiveId" clId="{83E8A0CE-0F0B-4BC4-B49A-10884D84A6C2}" dt="2024-05-21T13:40:17.032" v="30"/>
        <pc:sldMkLst>
          <pc:docMk/>
          <pc:sldMk cId="0" sldId="258"/>
        </pc:sldMkLst>
      </pc:sldChg>
      <pc:sldChg chg="modTransition">
        <pc:chgData name="Hiranmayee R" userId="25fd6dea7626d0e2" providerId="LiveId" clId="{83E8A0CE-0F0B-4BC4-B49A-10884D84A6C2}" dt="2024-05-21T13:20:20.096" v="8"/>
        <pc:sldMkLst>
          <pc:docMk/>
          <pc:sldMk cId="0" sldId="259"/>
        </pc:sldMkLst>
      </pc:sldChg>
      <pc:sldChg chg="modTransition">
        <pc:chgData name="Hiranmayee R" userId="25fd6dea7626d0e2" providerId="LiveId" clId="{83E8A0CE-0F0B-4BC4-B49A-10884D84A6C2}" dt="2024-05-21T13:20:20.096" v="8"/>
        <pc:sldMkLst>
          <pc:docMk/>
          <pc:sldMk cId="0" sldId="260"/>
        </pc:sldMkLst>
      </pc:sldChg>
      <pc:sldChg chg="modTransition">
        <pc:chgData name="Hiranmayee R" userId="25fd6dea7626d0e2" providerId="LiveId" clId="{83E8A0CE-0F0B-4BC4-B49A-10884D84A6C2}" dt="2024-05-21T13:20:20.096" v="8"/>
        <pc:sldMkLst>
          <pc:docMk/>
          <pc:sldMk cId="0" sldId="261"/>
        </pc:sldMkLst>
      </pc:sldChg>
      <pc:sldChg chg="modTransition">
        <pc:chgData name="Hiranmayee R" userId="25fd6dea7626d0e2" providerId="LiveId" clId="{83E8A0CE-0F0B-4BC4-B49A-10884D84A6C2}" dt="2024-05-21T13:20:20.096" v="8"/>
        <pc:sldMkLst>
          <pc:docMk/>
          <pc:sldMk cId="0" sldId="262"/>
        </pc:sldMkLst>
      </pc:sldChg>
      <pc:sldChg chg="modTransition">
        <pc:chgData name="Hiranmayee R" userId="25fd6dea7626d0e2" providerId="LiveId" clId="{83E8A0CE-0F0B-4BC4-B49A-10884D84A6C2}" dt="2024-05-21T13:20:20.096" v="8"/>
        <pc:sldMkLst>
          <pc:docMk/>
          <pc:sldMk cId="0" sldId="263"/>
        </pc:sldMkLst>
      </pc:sldChg>
      <pc:sldChg chg="modTransition">
        <pc:chgData name="Hiranmayee R" userId="25fd6dea7626d0e2" providerId="LiveId" clId="{83E8A0CE-0F0B-4BC4-B49A-10884D84A6C2}" dt="2024-05-21T13:20:20.096" v="8"/>
        <pc:sldMkLst>
          <pc:docMk/>
          <pc:sldMk cId="0" sldId="264"/>
        </pc:sldMkLst>
      </pc:sldChg>
      <pc:sldChg chg="modTransition">
        <pc:chgData name="Hiranmayee R" userId="25fd6dea7626d0e2" providerId="LiveId" clId="{83E8A0CE-0F0B-4BC4-B49A-10884D84A6C2}" dt="2024-05-21T13:20:20.096" v="8"/>
        <pc:sldMkLst>
          <pc:docMk/>
          <pc:sldMk cId="0" sldId="265"/>
        </pc:sldMkLst>
      </pc:sldChg>
      <pc:sldChg chg="modSp mod modTransition">
        <pc:chgData name="Hiranmayee R" userId="25fd6dea7626d0e2" providerId="LiveId" clId="{83E8A0CE-0F0B-4BC4-B49A-10884D84A6C2}" dt="2024-05-21T13:24:52.694" v="9" actId="14100"/>
        <pc:sldMkLst>
          <pc:docMk/>
          <pc:sldMk cId="0" sldId="266"/>
        </pc:sldMkLst>
        <pc:spChg chg="mod">
          <ac:chgData name="Hiranmayee R" userId="25fd6dea7626d0e2" providerId="LiveId" clId="{83E8A0CE-0F0B-4BC4-B49A-10884D84A6C2}" dt="2024-05-21T13:24:52.694" v="9" actId="14100"/>
          <ac:spMkLst>
            <pc:docMk/>
            <pc:sldMk cId="0" sldId="266"/>
            <ac:spMk id="8" creationId="{00000000-0000-0000-0000-000000000000}"/>
          </ac:spMkLst>
        </pc:spChg>
      </pc:sldChg>
      <pc:sldChg chg="modTransition">
        <pc:chgData name="Hiranmayee R" userId="25fd6dea7626d0e2" providerId="LiveId" clId="{83E8A0CE-0F0B-4BC4-B49A-10884D84A6C2}" dt="2024-05-21T13:20:20.096" v="8"/>
        <pc:sldMkLst>
          <pc:docMk/>
          <pc:sldMk cId="0" sldId="267"/>
        </pc:sldMkLst>
      </pc:sldChg>
      <pc:sldChg chg="modTransition">
        <pc:chgData name="Hiranmayee R" userId="25fd6dea7626d0e2" providerId="LiveId" clId="{83E8A0CE-0F0B-4BC4-B49A-10884D84A6C2}" dt="2024-05-21T13:20:20.096" v="8"/>
        <pc:sldMkLst>
          <pc:docMk/>
          <pc:sldMk cId="0" sldId="268"/>
        </pc:sldMkLst>
      </pc:sldChg>
      <pc:sldChg chg="modTransition">
        <pc:chgData name="Hiranmayee R" userId="25fd6dea7626d0e2" providerId="LiveId" clId="{83E8A0CE-0F0B-4BC4-B49A-10884D84A6C2}" dt="2024-05-21T13:20:20.096" v="8"/>
        <pc:sldMkLst>
          <pc:docMk/>
          <pc:sldMk cId="0" sldId="269"/>
        </pc:sldMkLst>
      </pc:sldChg>
      <pc:sldChg chg="modTransition">
        <pc:chgData name="Hiranmayee R" userId="25fd6dea7626d0e2" providerId="LiveId" clId="{83E8A0CE-0F0B-4BC4-B49A-10884D84A6C2}" dt="2024-05-21T13:20:20.096" v="8"/>
        <pc:sldMkLst>
          <pc:docMk/>
          <pc:sldMk cId="0" sldId="270"/>
        </pc:sldMkLst>
      </pc:sldChg>
      <pc:sldChg chg="modTransition">
        <pc:chgData name="Hiranmayee R" userId="25fd6dea7626d0e2" providerId="LiveId" clId="{83E8A0CE-0F0B-4BC4-B49A-10884D84A6C2}" dt="2024-05-21T13:20:20.096" v="8"/>
        <pc:sldMkLst>
          <pc:docMk/>
          <pc:sldMk cId="0" sldId="271"/>
        </pc:sldMkLst>
      </pc:sldChg>
      <pc:sldChg chg="modTransition">
        <pc:chgData name="Hiranmayee R" userId="25fd6dea7626d0e2" providerId="LiveId" clId="{83E8A0CE-0F0B-4BC4-B49A-10884D84A6C2}" dt="2024-05-21T13:20:20.096" v="8"/>
        <pc:sldMkLst>
          <pc:docMk/>
          <pc:sldMk cId="0" sldId="272"/>
        </pc:sldMkLst>
      </pc:sldChg>
      <pc:sldChg chg="modTransition">
        <pc:chgData name="Hiranmayee R" userId="25fd6dea7626d0e2" providerId="LiveId" clId="{83E8A0CE-0F0B-4BC4-B49A-10884D84A6C2}" dt="2024-05-21T13:20:20.096" v="8"/>
        <pc:sldMkLst>
          <pc:docMk/>
          <pc:sldMk cId="0" sldId="273"/>
        </pc:sldMkLst>
      </pc:sldChg>
      <pc:sldChg chg="modTransition">
        <pc:chgData name="Hiranmayee R" userId="25fd6dea7626d0e2" providerId="LiveId" clId="{83E8A0CE-0F0B-4BC4-B49A-10884D84A6C2}" dt="2024-05-21T13:20:20.096" v="8"/>
        <pc:sldMkLst>
          <pc:docMk/>
          <pc:sldMk cId="0" sldId="274"/>
        </pc:sldMkLst>
      </pc:sldChg>
      <pc:sldChg chg="modTransition">
        <pc:chgData name="Hiranmayee R" userId="25fd6dea7626d0e2" providerId="LiveId" clId="{83E8A0CE-0F0B-4BC4-B49A-10884D84A6C2}" dt="2024-05-21T13:20:20.096" v="8"/>
        <pc:sldMkLst>
          <pc:docMk/>
          <pc:sldMk cId="0" sldId="275"/>
        </pc:sldMkLst>
      </pc:sldChg>
      <pc:sldChg chg="modSp mod modTransition">
        <pc:chgData name="Hiranmayee R" userId="25fd6dea7626d0e2" providerId="LiveId" clId="{83E8A0CE-0F0B-4BC4-B49A-10884D84A6C2}" dt="2024-05-21T13:26:28.583" v="12" actId="1076"/>
        <pc:sldMkLst>
          <pc:docMk/>
          <pc:sldMk cId="0" sldId="276"/>
        </pc:sldMkLst>
        <pc:spChg chg="mod">
          <ac:chgData name="Hiranmayee R" userId="25fd6dea7626d0e2" providerId="LiveId" clId="{83E8A0CE-0F0B-4BC4-B49A-10884D84A6C2}" dt="2024-05-21T13:26:28.583" v="12" actId="1076"/>
          <ac:spMkLst>
            <pc:docMk/>
            <pc:sldMk cId="0" sldId="276"/>
            <ac:spMk id="2" creationId="{00000000-0000-0000-0000-000000000000}"/>
          </ac:spMkLst>
        </pc:spChg>
      </pc:sldChg>
      <pc:sldChg chg="modTransition">
        <pc:chgData name="Hiranmayee R" userId="25fd6dea7626d0e2" providerId="LiveId" clId="{83E8A0CE-0F0B-4BC4-B49A-10884D84A6C2}" dt="2024-05-21T13:20:20.096" v="8"/>
        <pc:sldMkLst>
          <pc:docMk/>
          <pc:sldMk cId="0" sldId="277"/>
        </pc:sldMkLst>
      </pc:sldChg>
      <pc:sldChg chg="modTransition">
        <pc:chgData name="Hiranmayee R" userId="25fd6dea7626d0e2" providerId="LiveId" clId="{83E8A0CE-0F0B-4BC4-B49A-10884D84A6C2}" dt="2024-05-21T13:20:20.096" v="8"/>
        <pc:sldMkLst>
          <pc:docMk/>
          <pc:sldMk cId="0" sldId="278"/>
        </pc:sldMkLst>
      </pc:sldChg>
      <pc:sldChg chg="modTransition">
        <pc:chgData name="Hiranmayee R" userId="25fd6dea7626d0e2" providerId="LiveId" clId="{83E8A0CE-0F0B-4BC4-B49A-10884D84A6C2}" dt="2024-05-21T13:20:20.096" v="8"/>
        <pc:sldMkLst>
          <pc:docMk/>
          <pc:sldMk cId="0" sldId="279"/>
        </pc:sldMkLst>
      </pc:sldChg>
      <pc:sldChg chg="modTransition">
        <pc:chgData name="Hiranmayee R" userId="25fd6dea7626d0e2" providerId="LiveId" clId="{83E8A0CE-0F0B-4BC4-B49A-10884D84A6C2}" dt="2024-05-21T13:20:20.096" v="8"/>
        <pc:sldMkLst>
          <pc:docMk/>
          <pc:sldMk cId="0" sldId="280"/>
        </pc:sldMkLst>
      </pc:sldChg>
      <pc:sldChg chg="modSp mod modTransition">
        <pc:chgData name="Hiranmayee R" userId="25fd6dea7626d0e2" providerId="LiveId" clId="{83E8A0CE-0F0B-4BC4-B49A-10884D84A6C2}" dt="2024-05-21T13:27:17.050" v="15"/>
        <pc:sldMkLst>
          <pc:docMk/>
          <pc:sldMk cId="0" sldId="281"/>
        </pc:sldMkLst>
        <pc:spChg chg="mod">
          <ac:chgData name="Hiranmayee R" userId="25fd6dea7626d0e2" providerId="LiveId" clId="{83E8A0CE-0F0B-4BC4-B49A-10884D84A6C2}" dt="2024-05-21T13:26:52.669" v="13" actId="14100"/>
          <ac:spMkLst>
            <pc:docMk/>
            <pc:sldMk cId="0" sldId="281"/>
            <ac:spMk id="5" creationId="{00000000-0000-0000-0000-000000000000}"/>
          </ac:spMkLst>
        </pc:spChg>
      </pc:sldChg>
      <pc:sldChg chg="modTransition">
        <pc:chgData name="Hiranmayee R" userId="25fd6dea7626d0e2" providerId="LiveId" clId="{83E8A0CE-0F0B-4BC4-B49A-10884D84A6C2}" dt="2024-05-21T13:20:20.096" v="8"/>
        <pc:sldMkLst>
          <pc:docMk/>
          <pc:sldMk cId="0" sldId="282"/>
        </pc:sldMkLst>
      </pc:sldChg>
      <pc:sldChg chg="modTransition">
        <pc:chgData name="Hiranmayee R" userId="25fd6dea7626d0e2" providerId="LiveId" clId="{83E8A0CE-0F0B-4BC4-B49A-10884D84A6C2}" dt="2024-05-21T13:20:20.096" v="8"/>
        <pc:sldMkLst>
          <pc:docMk/>
          <pc:sldMk cId="0" sldId="283"/>
        </pc:sldMkLst>
      </pc:sldChg>
      <pc:sldChg chg="modSp mod modTransition">
        <pc:chgData name="Hiranmayee R" userId="25fd6dea7626d0e2" providerId="LiveId" clId="{83E8A0CE-0F0B-4BC4-B49A-10884D84A6C2}" dt="2024-05-21T13:32:35.760" v="23" actId="14100"/>
        <pc:sldMkLst>
          <pc:docMk/>
          <pc:sldMk cId="0" sldId="284"/>
        </pc:sldMkLst>
        <pc:spChg chg="mod">
          <ac:chgData name="Hiranmayee R" userId="25fd6dea7626d0e2" providerId="LiveId" clId="{83E8A0CE-0F0B-4BC4-B49A-10884D84A6C2}" dt="2024-05-21T13:32:35.760" v="23" actId="14100"/>
          <ac:spMkLst>
            <pc:docMk/>
            <pc:sldMk cId="0" sldId="284"/>
            <ac:spMk id="4" creationId="{00000000-0000-0000-0000-000000000000}"/>
          </ac:spMkLst>
        </pc:spChg>
      </pc:sldChg>
      <pc:sldChg chg="modTransition">
        <pc:chgData name="Hiranmayee R" userId="25fd6dea7626d0e2" providerId="LiveId" clId="{83E8A0CE-0F0B-4BC4-B49A-10884D84A6C2}" dt="2024-05-21T13:20:20.096" v="8"/>
        <pc:sldMkLst>
          <pc:docMk/>
          <pc:sldMk cId="0" sldId="285"/>
        </pc:sldMkLst>
      </pc:sldChg>
      <pc:sldChg chg="modTransition">
        <pc:chgData name="Hiranmayee R" userId="25fd6dea7626d0e2" providerId="LiveId" clId="{83E8A0CE-0F0B-4BC4-B49A-10884D84A6C2}" dt="2024-05-21T13:20:20.096" v="8"/>
        <pc:sldMkLst>
          <pc:docMk/>
          <pc:sldMk cId="0" sldId="286"/>
        </pc:sldMkLst>
      </pc:sldChg>
      <pc:sldChg chg="modSp mod modTransition">
        <pc:chgData name="Hiranmayee R" userId="25fd6dea7626d0e2" providerId="LiveId" clId="{83E8A0CE-0F0B-4BC4-B49A-10884D84A6C2}" dt="2024-05-21T13:35:25.450" v="28"/>
        <pc:sldMkLst>
          <pc:docMk/>
          <pc:sldMk cId="0" sldId="287"/>
        </pc:sldMkLst>
        <pc:spChg chg="mod">
          <ac:chgData name="Hiranmayee R" userId="25fd6dea7626d0e2" providerId="LiveId" clId="{83E8A0CE-0F0B-4BC4-B49A-10884D84A6C2}" dt="2024-05-21T13:32:42.389" v="24" actId="14100"/>
          <ac:spMkLst>
            <pc:docMk/>
            <pc:sldMk cId="0" sldId="287"/>
            <ac:spMk id="4" creationId="{00000000-0000-0000-0000-000000000000}"/>
          </ac:spMkLst>
        </pc:spChg>
      </pc:sldChg>
      <pc:sldChg chg="modTransition">
        <pc:chgData name="Hiranmayee R" userId="25fd6dea7626d0e2" providerId="LiveId" clId="{83E8A0CE-0F0B-4BC4-B49A-10884D84A6C2}" dt="2024-05-21T13:20:20.096" v="8"/>
        <pc:sldMkLst>
          <pc:docMk/>
          <pc:sldMk cId="0" sldId="288"/>
        </pc:sldMkLst>
      </pc:sldChg>
      <pc:sldChg chg="modTransition">
        <pc:chgData name="Hiranmayee R" userId="25fd6dea7626d0e2" providerId="LiveId" clId="{83E8A0CE-0F0B-4BC4-B49A-10884D84A6C2}" dt="2024-05-21T13:20:20.096" v="8"/>
        <pc:sldMkLst>
          <pc:docMk/>
          <pc:sldMk cId="0" sldId="289"/>
        </pc:sldMkLst>
      </pc:sldChg>
      <pc:sldChg chg="modTransition">
        <pc:chgData name="Hiranmayee R" userId="25fd6dea7626d0e2" providerId="LiveId" clId="{83E8A0CE-0F0B-4BC4-B49A-10884D84A6C2}" dt="2024-05-21T13:20:20.096" v="8"/>
        <pc:sldMkLst>
          <pc:docMk/>
          <pc:sldMk cId="0" sldId="290"/>
        </pc:sldMkLst>
      </pc:sldChg>
      <pc:sldChg chg="modTransition">
        <pc:chgData name="Hiranmayee R" userId="25fd6dea7626d0e2" providerId="LiveId" clId="{83E8A0CE-0F0B-4BC4-B49A-10884D84A6C2}" dt="2024-05-21T13:20:20.096" v="8"/>
        <pc:sldMkLst>
          <pc:docMk/>
          <pc:sldMk cId="0" sldId="291"/>
        </pc:sldMkLst>
      </pc:sldChg>
      <pc:sldChg chg="modTransition">
        <pc:chgData name="Hiranmayee R" userId="25fd6dea7626d0e2" providerId="LiveId" clId="{83E8A0CE-0F0B-4BC4-B49A-10884D84A6C2}" dt="2024-05-21T13:20:20.096" v="8"/>
        <pc:sldMkLst>
          <pc:docMk/>
          <pc:sldMk cId="0" sldId="292"/>
        </pc:sldMkLst>
      </pc:sldChg>
      <pc:sldChg chg="modTransition">
        <pc:chgData name="Hiranmayee R" userId="25fd6dea7626d0e2" providerId="LiveId" clId="{83E8A0CE-0F0B-4BC4-B49A-10884D84A6C2}" dt="2024-05-21T13:20:20.096" v="8"/>
        <pc:sldMkLst>
          <pc:docMk/>
          <pc:sldMk cId="0" sldId="293"/>
        </pc:sldMkLst>
      </pc:sldChg>
      <pc:sldChg chg="modTransition">
        <pc:chgData name="Hiranmayee R" userId="25fd6dea7626d0e2" providerId="LiveId" clId="{83E8A0CE-0F0B-4BC4-B49A-10884D84A6C2}" dt="2024-05-21T13:20:20.096" v="8"/>
        <pc:sldMkLst>
          <pc:docMk/>
          <pc:sldMk cId="0" sldId="294"/>
        </pc:sldMkLst>
      </pc:sldChg>
      <pc:sldChg chg="modTransition">
        <pc:chgData name="Hiranmayee R" userId="25fd6dea7626d0e2" providerId="LiveId" clId="{83E8A0CE-0F0B-4BC4-B49A-10884D84A6C2}" dt="2024-05-21T13:20:20.096" v="8"/>
        <pc:sldMkLst>
          <pc:docMk/>
          <pc:sldMk cId="0" sldId="295"/>
        </pc:sldMkLst>
      </pc:sldChg>
      <pc:sldChg chg="modTransition">
        <pc:chgData name="Hiranmayee R" userId="25fd6dea7626d0e2" providerId="LiveId" clId="{83E8A0CE-0F0B-4BC4-B49A-10884D84A6C2}" dt="2024-05-21T13:20:20.096" v="8"/>
        <pc:sldMkLst>
          <pc:docMk/>
          <pc:sldMk cId="0" sldId="296"/>
        </pc:sldMkLst>
      </pc:sldChg>
      <pc:sldChg chg="modTransition">
        <pc:chgData name="Hiranmayee R" userId="25fd6dea7626d0e2" providerId="LiveId" clId="{83E8A0CE-0F0B-4BC4-B49A-10884D84A6C2}" dt="2024-05-21T13:20:20.096" v="8"/>
        <pc:sldMkLst>
          <pc:docMk/>
          <pc:sldMk cId="0" sldId="297"/>
        </pc:sldMkLst>
      </pc:sldChg>
      <pc:sldChg chg="modTransition">
        <pc:chgData name="Hiranmayee R" userId="25fd6dea7626d0e2" providerId="LiveId" clId="{83E8A0CE-0F0B-4BC4-B49A-10884D84A6C2}" dt="2024-05-21T13:20:20.096" v="8"/>
        <pc:sldMkLst>
          <pc:docMk/>
          <pc:sldMk cId="0" sldId="298"/>
        </pc:sldMkLst>
      </pc:sldChg>
      <pc:sldChg chg="modTransition">
        <pc:chgData name="Hiranmayee R" userId="25fd6dea7626d0e2" providerId="LiveId" clId="{83E8A0CE-0F0B-4BC4-B49A-10884D84A6C2}" dt="2024-05-21T13:20:20.096" v="8"/>
        <pc:sldMkLst>
          <pc:docMk/>
          <pc:sldMk cId="0" sldId="299"/>
        </pc:sldMkLst>
      </pc:sldChg>
      <pc:sldChg chg="modTransition">
        <pc:chgData name="Hiranmayee R" userId="25fd6dea7626d0e2" providerId="LiveId" clId="{83E8A0CE-0F0B-4BC4-B49A-10884D84A6C2}" dt="2024-05-21T13:20:20.096" v="8"/>
        <pc:sldMkLst>
          <pc:docMk/>
          <pc:sldMk cId="0" sldId="300"/>
        </pc:sldMkLst>
      </pc:sldChg>
      <pc:sldChg chg="modTransition">
        <pc:chgData name="Hiranmayee R" userId="25fd6dea7626d0e2" providerId="LiveId" clId="{83E8A0CE-0F0B-4BC4-B49A-10884D84A6C2}" dt="2024-05-21T13:20:20.096" v="8"/>
        <pc:sldMkLst>
          <pc:docMk/>
          <pc:sldMk cId="0" sldId="301"/>
        </pc:sldMkLst>
      </pc:sldChg>
      <pc:sldChg chg="modTransition">
        <pc:chgData name="Hiranmayee R" userId="25fd6dea7626d0e2" providerId="LiveId" clId="{83E8A0CE-0F0B-4BC4-B49A-10884D84A6C2}" dt="2024-05-21T13:20:20.096" v="8"/>
        <pc:sldMkLst>
          <pc:docMk/>
          <pc:sldMk cId="0" sldId="302"/>
        </pc:sldMkLst>
      </pc:sldChg>
      <pc:sldChg chg="modSp mod modTransition">
        <pc:chgData name="Hiranmayee R" userId="25fd6dea7626d0e2" providerId="LiveId" clId="{83E8A0CE-0F0B-4BC4-B49A-10884D84A6C2}" dt="2024-05-21T13:38:07.490" v="29" actId="1076"/>
        <pc:sldMkLst>
          <pc:docMk/>
          <pc:sldMk cId="0" sldId="303"/>
        </pc:sldMkLst>
        <pc:spChg chg="mod">
          <ac:chgData name="Hiranmayee R" userId="25fd6dea7626d0e2" providerId="LiveId" clId="{83E8A0CE-0F0B-4BC4-B49A-10884D84A6C2}" dt="2024-05-21T13:38:07.490" v="29" actId="1076"/>
          <ac:spMkLst>
            <pc:docMk/>
            <pc:sldMk cId="0" sldId="303"/>
            <ac:spMk id="2" creationId="{00000000-0000-0000-0000-000000000000}"/>
          </ac:spMkLst>
        </pc:spChg>
      </pc:sldChg>
      <pc:sldChg chg="modTransition">
        <pc:chgData name="Hiranmayee R" userId="25fd6dea7626d0e2" providerId="LiveId" clId="{83E8A0CE-0F0B-4BC4-B49A-10884D84A6C2}" dt="2024-05-21T13:20:20.096" v="8"/>
        <pc:sldMkLst>
          <pc:docMk/>
          <pc:sldMk cId="0" sldId="304"/>
        </pc:sldMkLst>
      </pc:sldChg>
      <pc:sldChg chg="modTransition">
        <pc:chgData name="Hiranmayee R" userId="25fd6dea7626d0e2" providerId="LiveId" clId="{83E8A0CE-0F0B-4BC4-B49A-10884D84A6C2}" dt="2024-05-21T13:20:20.096" v="8"/>
        <pc:sldMkLst>
          <pc:docMk/>
          <pc:sldMk cId="0" sldId="305"/>
        </pc:sldMkLst>
      </pc:sldChg>
      <pc:sldChg chg="modTransition">
        <pc:chgData name="Hiranmayee R" userId="25fd6dea7626d0e2" providerId="LiveId" clId="{83E8A0CE-0F0B-4BC4-B49A-10884D84A6C2}" dt="2024-05-21T13:20:20.096" v="8"/>
        <pc:sldMkLst>
          <pc:docMk/>
          <pc:sldMk cId="0" sldId="306"/>
        </pc:sldMkLst>
      </pc:sldChg>
      <pc:sldChg chg="modTransition">
        <pc:chgData name="Hiranmayee R" userId="25fd6dea7626d0e2" providerId="LiveId" clId="{83E8A0CE-0F0B-4BC4-B49A-10884D84A6C2}" dt="2024-05-21T13:20:20.096" v="8"/>
        <pc:sldMkLst>
          <pc:docMk/>
          <pc:sldMk cId="0" sldId="307"/>
        </pc:sldMkLst>
      </pc:sldChg>
      <pc:sldChg chg="modTransition">
        <pc:chgData name="Hiranmayee R" userId="25fd6dea7626d0e2" providerId="LiveId" clId="{83E8A0CE-0F0B-4BC4-B49A-10884D84A6C2}" dt="2024-05-21T13:20:20.096" v="8"/>
        <pc:sldMkLst>
          <pc:docMk/>
          <pc:sldMk cId="0" sldId="308"/>
        </pc:sldMkLst>
      </pc:sldChg>
      <pc:sldChg chg="modTransition">
        <pc:chgData name="Hiranmayee R" userId="25fd6dea7626d0e2" providerId="LiveId" clId="{83E8A0CE-0F0B-4BC4-B49A-10884D84A6C2}" dt="2024-05-21T13:20:20.096" v="8"/>
        <pc:sldMkLst>
          <pc:docMk/>
          <pc:sldMk cId="0" sldId="309"/>
        </pc:sldMkLst>
      </pc:sldChg>
      <pc:sldChg chg="modTransition">
        <pc:chgData name="Hiranmayee R" userId="25fd6dea7626d0e2" providerId="LiveId" clId="{83E8A0CE-0F0B-4BC4-B49A-10884D84A6C2}" dt="2024-05-21T13:20:20.096" v="8"/>
        <pc:sldMkLst>
          <pc:docMk/>
          <pc:sldMk cId="0" sldId="310"/>
        </pc:sldMkLst>
      </pc:sldChg>
      <pc:sldMasterChg chg="modTransition modSldLayout">
        <pc:chgData name="Hiranmayee R" userId="25fd6dea7626d0e2" providerId="LiveId" clId="{83E8A0CE-0F0B-4BC4-B49A-10884D84A6C2}" dt="2024-05-21T13:20:20.096" v="8"/>
        <pc:sldMasterMkLst>
          <pc:docMk/>
          <pc:sldMasterMk cId="0" sldId="2147483648"/>
        </pc:sldMasterMkLst>
        <pc:sldLayoutChg chg="modTransition">
          <pc:chgData name="Hiranmayee R" userId="25fd6dea7626d0e2" providerId="LiveId" clId="{83E8A0CE-0F0B-4BC4-B49A-10884D84A6C2}" dt="2024-05-21T13:20:20.096" v="8"/>
          <pc:sldLayoutMkLst>
            <pc:docMk/>
            <pc:sldMasterMk cId="0" sldId="2147483648"/>
            <pc:sldLayoutMk cId="0" sldId="2147483649"/>
          </pc:sldLayoutMkLst>
        </pc:sldLayoutChg>
        <pc:sldLayoutChg chg="modTransition">
          <pc:chgData name="Hiranmayee R" userId="25fd6dea7626d0e2" providerId="LiveId" clId="{83E8A0CE-0F0B-4BC4-B49A-10884D84A6C2}" dt="2024-05-21T13:20:20.096" v="8"/>
          <pc:sldLayoutMkLst>
            <pc:docMk/>
            <pc:sldMasterMk cId="0" sldId="2147483648"/>
            <pc:sldLayoutMk cId="0" sldId="2147483650"/>
          </pc:sldLayoutMkLst>
        </pc:sldLayoutChg>
        <pc:sldLayoutChg chg="modTransition">
          <pc:chgData name="Hiranmayee R" userId="25fd6dea7626d0e2" providerId="LiveId" clId="{83E8A0CE-0F0B-4BC4-B49A-10884D84A6C2}" dt="2024-05-21T13:20:20.096" v="8"/>
          <pc:sldLayoutMkLst>
            <pc:docMk/>
            <pc:sldMasterMk cId="0" sldId="2147483648"/>
            <pc:sldLayoutMk cId="0" sldId="2147483651"/>
          </pc:sldLayoutMkLst>
        </pc:sldLayoutChg>
        <pc:sldLayoutChg chg="modTransition">
          <pc:chgData name="Hiranmayee R" userId="25fd6dea7626d0e2" providerId="LiveId" clId="{83E8A0CE-0F0B-4BC4-B49A-10884D84A6C2}" dt="2024-05-21T13:20:20.096" v="8"/>
          <pc:sldLayoutMkLst>
            <pc:docMk/>
            <pc:sldMasterMk cId="0" sldId="2147483648"/>
            <pc:sldLayoutMk cId="0" sldId="2147483652"/>
          </pc:sldLayoutMkLst>
        </pc:sldLayoutChg>
        <pc:sldLayoutChg chg="modTransition">
          <pc:chgData name="Hiranmayee R" userId="25fd6dea7626d0e2" providerId="LiveId" clId="{83E8A0CE-0F0B-4BC4-B49A-10884D84A6C2}" dt="2024-05-21T13:20:20.096" v="8"/>
          <pc:sldLayoutMkLst>
            <pc:docMk/>
            <pc:sldMasterMk cId="0" sldId="2147483648"/>
            <pc:sldLayoutMk cId="0" sldId="2147483653"/>
          </pc:sldLayoutMkLst>
        </pc:sldLayoutChg>
        <pc:sldLayoutChg chg="modTransition">
          <pc:chgData name="Hiranmayee R" userId="25fd6dea7626d0e2" providerId="LiveId" clId="{83E8A0CE-0F0B-4BC4-B49A-10884D84A6C2}" dt="2024-05-21T13:20:20.096" v="8"/>
          <pc:sldLayoutMkLst>
            <pc:docMk/>
            <pc:sldMasterMk cId="0" sldId="2147483648"/>
            <pc:sldLayoutMk cId="0" sldId="2147483654"/>
          </pc:sldLayoutMkLst>
        </pc:sldLayoutChg>
        <pc:sldLayoutChg chg="modTransition">
          <pc:chgData name="Hiranmayee R" userId="25fd6dea7626d0e2" providerId="LiveId" clId="{83E8A0CE-0F0B-4BC4-B49A-10884D84A6C2}" dt="2024-05-21T13:20:20.096" v="8"/>
          <pc:sldLayoutMkLst>
            <pc:docMk/>
            <pc:sldMasterMk cId="0" sldId="2147483648"/>
            <pc:sldLayoutMk cId="0" sldId="2147483655"/>
          </pc:sldLayoutMkLst>
        </pc:sldLayoutChg>
        <pc:sldLayoutChg chg="modTransition">
          <pc:chgData name="Hiranmayee R" userId="25fd6dea7626d0e2" providerId="LiveId" clId="{83E8A0CE-0F0B-4BC4-B49A-10884D84A6C2}" dt="2024-05-21T13:20:20.096" v="8"/>
          <pc:sldLayoutMkLst>
            <pc:docMk/>
            <pc:sldMasterMk cId="0" sldId="2147483648"/>
            <pc:sldLayoutMk cId="0" sldId="2147483656"/>
          </pc:sldLayoutMkLst>
        </pc:sldLayoutChg>
        <pc:sldLayoutChg chg="modTransition">
          <pc:chgData name="Hiranmayee R" userId="25fd6dea7626d0e2" providerId="LiveId" clId="{83E8A0CE-0F0B-4BC4-B49A-10884D84A6C2}" dt="2024-05-21T13:20:20.096" v="8"/>
          <pc:sldLayoutMkLst>
            <pc:docMk/>
            <pc:sldMasterMk cId="0" sldId="2147483648"/>
            <pc:sldLayoutMk cId="0" sldId="2147483657"/>
          </pc:sldLayoutMkLst>
        </pc:sldLayoutChg>
        <pc:sldLayoutChg chg="modTransition">
          <pc:chgData name="Hiranmayee R" userId="25fd6dea7626d0e2" providerId="LiveId" clId="{83E8A0CE-0F0B-4BC4-B49A-10884D84A6C2}" dt="2024-05-21T13:20:20.096" v="8"/>
          <pc:sldLayoutMkLst>
            <pc:docMk/>
            <pc:sldMasterMk cId="0" sldId="2147483648"/>
            <pc:sldLayoutMk cId="0" sldId="2147483658"/>
          </pc:sldLayoutMkLst>
        </pc:sldLayoutChg>
        <pc:sldLayoutChg chg="modTransition">
          <pc:chgData name="Hiranmayee R" userId="25fd6dea7626d0e2" providerId="LiveId" clId="{83E8A0CE-0F0B-4BC4-B49A-10884D84A6C2}" dt="2024-05-21T13:20:20.096" v="8"/>
          <pc:sldLayoutMkLst>
            <pc:docMk/>
            <pc:sldMasterMk cId="0" sldId="2147483648"/>
            <pc:sldLayoutMk cId="0"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338050" y="2605078"/>
            <a:ext cx="11611900" cy="2823200"/>
          </a:xfrm>
          <a:prstGeom prst="rect">
            <a:avLst/>
          </a:prstGeom>
        </p:spPr>
        <p:txBody>
          <a:bodyPr lIns="0" tIns="0" rIns="0" bIns="0" rtlCol="0" anchor="t">
            <a:spAutoFit/>
          </a:bodyPr>
          <a:lstStyle/>
          <a:p>
            <a:pPr marL="0" lvl="0" indent="0" algn="ctr">
              <a:lnSpc>
                <a:spcPts val="11340"/>
              </a:lnSpc>
              <a:spcBef>
                <a:spcPct val="0"/>
              </a:spcBef>
            </a:pPr>
            <a:r>
              <a:rPr lang="en-US" sz="8100">
                <a:solidFill>
                  <a:srgbClr val="0F4662"/>
                </a:solidFill>
                <a:latin typeface="Cormorant Garamond Bold Italics"/>
              </a:rPr>
              <a:t>Introduction to Python for Data Science</a:t>
            </a:r>
          </a:p>
        </p:txBody>
      </p:sp>
      <p:sp>
        <p:nvSpPr>
          <p:cNvPr id="3" name="AutoShape 3"/>
          <p:cNvSpPr/>
          <p:nvPr/>
        </p:nvSpPr>
        <p:spPr>
          <a:xfrm>
            <a:off x="9158735" y="990600"/>
            <a:ext cx="8114971" cy="0"/>
          </a:xfrm>
          <a:prstGeom prst="line">
            <a:avLst/>
          </a:prstGeom>
          <a:ln w="76200" cap="flat">
            <a:solidFill>
              <a:srgbClr val="0F4662"/>
            </a:solidFill>
            <a:prstDash val="solid"/>
            <a:headEnd type="none" w="sm" len="sm"/>
            <a:tailEnd type="none" w="sm" len="sm"/>
          </a:ln>
        </p:spPr>
      </p:sp>
      <p:sp>
        <p:nvSpPr>
          <p:cNvPr id="4" name="AutoShape 4"/>
          <p:cNvSpPr/>
          <p:nvPr/>
        </p:nvSpPr>
        <p:spPr>
          <a:xfrm>
            <a:off x="1043764" y="9296400"/>
            <a:ext cx="8114971" cy="0"/>
          </a:xfrm>
          <a:prstGeom prst="line">
            <a:avLst/>
          </a:prstGeom>
          <a:ln w="76200" cap="flat">
            <a:solidFill>
              <a:srgbClr val="0F4662"/>
            </a:solidFill>
            <a:prstDash val="solid"/>
            <a:headEnd type="none" w="sm" len="sm"/>
            <a:tailEnd type="none" w="sm" len="sm"/>
          </a:ln>
        </p:spPr>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818680" y="15849"/>
            <a:ext cx="2469320" cy="10271151"/>
            <a:chOff x="0" y="0"/>
            <a:chExt cx="650356" cy="2705159"/>
          </a:xfrm>
        </p:grpSpPr>
        <p:sp>
          <p:nvSpPr>
            <p:cNvPr id="3" name="Freeform 3"/>
            <p:cNvSpPr/>
            <p:nvPr/>
          </p:nvSpPr>
          <p:spPr>
            <a:xfrm>
              <a:off x="0" y="0"/>
              <a:ext cx="650356" cy="2705159"/>
            </a:xfrm>
            <a:custGeom>
              <a:avLst/>
              <a:gdLst/>
              <a:ahLst/>
              <a:cxnLst/>
              <a:rect l="l" t="t" r="r" b="b"/>
              <a:pathLst>
                <a:path w="650356" h="2705159">
                  <a:moveTo>
                    <a:pt x="0" y="0"/>
                  </a:moveTo>
                  <a:lnTo>
                    <a:pt x="650356" y="0"/>
                  </a:lnTo>
                  <a:lnTo>
                    <a:pt x="650356" y="2705159"/>
                  </a:lnTo>
                  <a:lnTo>
                    <a:pt x="0" y="2705159"/>
                  </a:lnTo>
                  <a:close/>
                </a:path>
              </a:pathLst>
            </a:custGeom>
            <a:solidFill>
              <a:srgbClr val="7994A0"/>
            </a:solidFill>
          </p:spPr>
        </p:sp>
        <p:sp>
          <p:nvSpPr>
            <p:cNvPr id="4" name="TextBox 4"/>
            <p:cNvSpPr txBox="1"/>
            <p:nvPr/>
          </p:nvSpPr>
          <p:spPr>
            <a:xfrm>
              <a:off x="0" y="-47625"/>
              <a:ext cx="650356" cy="2752784"/>
            </a:xfrm>
            <a:prstGeom prst="rect">
              <a:avLst/>
            </a:prstGeom>
          </p:spPr>
          <p:txBody>
            <a:bodyPr lIns="50800" tIns="50800" rIns="50800" bIns="50800" rtlCol="0" anchor="ctr"/>
            <a:lstStyle/>
            <a:p>
              <a:pPr algn="ctr">
                <a:lnSpc>
                  <a:spcPts val="3693"/>
                </a:lnSpc>
              </a:pPr>
              <a:endParaRPr/>
            </a:p>
          </p:txBody>
        </p:sp>
      </p:grpSp>
      <p:sp>
        <p:nvSpPr>
          <p:cNvPr id="5" name="TextBox 5"/>
          <p:cNvSpPr txBox="1"/>
          <p:nvPr/>
        </p:nvSpPr>
        <p:spPr>
          <a:xfrm>
            <a:off x="505272" y="472061"/>
            <a:ext cx="14751876" cy="5126012"/>
          </a:xfrm>
          <a:prstGeom prst="rect">
            <a:avLst/>
          </a:prstGeom>
        </p:spPr>
        <p:txBody>
          <a:bodyPr lIns="0" tIns="0" rIns="0" bIns="0" rtlCol="0" anchor="t">
            <a:spAutoFit/>
          </a:bodyPr>
          <a:lstStyle/>
          <a:p>
            <a:pPr algn="l">
              <a:lnSpc>
                <a:spcPts val="4113"/>
              </a:lnSpc>
            </a:pPr>
            <a:r>
              <a:rPr lang="en-US" sz="2938">
                <a:solidFill>
                  <a:srgbClr val="000000"/>
                </a:solidFill>
                <a:latin typeface="Quicksand Bold"/>
              </a:rPr>
              <a:t>Floating-Point Numbers (float)</a:t>
            </a:r>
          </a:p>
          <a:p>
            <a:pPr algn="l">
              <a:lnSpc>
                <a:spcPts val="4113"/>
              </a:lnSpc>
            </a:pPr>
            <a:r>
              <a:rPr lang="en-US" sz="2938">
                <a:solidFill>
                  <a:srgbClr val="000000"/>
                </a:solidFill>
                <a:latin typeface="Quicksand"/>
              </a:rPr>
              <a:t>Definition: Numbers with a decimal point.</a:t>
            </a:r>
          </a:p>
          <a:p>
            <a:pPr algn="l">
              <a:lnSpc>
                <a:spcPts val="4113"/>
              </a:lnSpc>
            </a:pPr>
            <a:r>
              <a:rPr lang="en-US" sz="2938">
                <a:solidFill>
                  <a:srgbClr val="000000"/>
                </a:solidFill>
                <a:latin typeface="Quicksand"/>
              </a:rPr>
              <a:t>Examples:</a:t>
            </a:r>
          </a:p>
          <a:p>
            <a:pPr algn="l">
              <a:lnSpc>
                <a:spcPts val="4113"/>
              </a:lnSpc>
            </a:pPr>
            <a:r>
              <a:rPr lang="en-US" sz="2938">
                <a:solidFill>
                  <a:srgbClr val="000000"/>
                </a:solidFill>
                <a:latin typeface="Quicksand"/>
              </a:rPr>
              <a:t>pi = 3.14159</a:t>
            </a:r>
          </a:p>
          <a:p>
            <a:pPr algn="l">
              <a:lnSpc>
                <a:spcPts val="4113"/>
              </a:lnSpc>
            </a:pPr>
            <a:r>
              <a:rPr lang="en-US" sz="2938">
                <a:solidFill>
                  <a:srgbClr val="000000"/>
                </a:solidFill>
                <a:latin typeface="Quicksand"/>
              </a:rPr>
              <a:t>temperature = -42.5</a:t>
            </a:r>
          </a:p>
          <a:p>
            <a:pPr algn="l">
              <a:lnSpc>
                <a:spcPts val="4113"/>
              </a:lnSpc>
            </a:pPr>
            <a:r>
              <a:rPr lang="en-US" sz="2938">
                <a:solidFill>
                  <a:srgbClr val="000000"/>
                </a:solidFill>
                <a:latin typeface="Quicksand Bold"/>
              </a:rPr>
              <a:t>Complex Numbers (complex)</a:t>
            </a:r>
          </a:p>
          <a:p>
            <a:pPr algn="l">
              <a:lnSpc>
                <a:spcPts val="4113"/>
              </a:lnSpc>
            </a:pPr>
            <a:r>
              <a:rPr lang="en-US" sz="2938">
                <a:solidFill>
                  <a:srgbClr val="000000"/>
                </a:solidFill>
                <a:latin typeface="Quicksand"/>
              </a:rPr>
              <a:t>Definition: Numbers with a real and an imaginary part.</a:t>
            </a:r>
          </a:p>
          <a:p>
            <a:pPr algn="l">
              <a:lnSpc>
                <a:spcPts val="4113"/>
              </a:lnSpc>
            </a:pPr>
            <a:r>
              <a:rPr lang="en-US" sz="2938">
                <a:solidFill>
                  <a:srgbClr val="000000"/>
                </a:solidFill>
                <a:latin typeface="Quicksand"/>
              </a:rPr>
              <a:t>Examples:</a:t>
            </a:r>
          </a:p>
          <a:p>
            <a:pPr algn="l">
              <a:lnSpc>
                <a:spcPts val="4113"/>
              </a:lnSpc>
            </a:pPr>
            <a:r>
              <a:rPr lang="en-US" sz="2938">
                <a:solidFill>
                  <a:srgbClr val="000000"/>
                </a:solidFill>
                <a:latin typeface="Quicksand"/>
              </a:rPr>
              <a:t>z = 2 + 3j</a:t>
            </a:r>
          </a:p>
          <a:p>
            <a:pPr algn="l">
              <a:lnSpc>
                <a:spcPts val="4113"/>
              </a:lnSpc>
            </a:pPr>
            <a:r>
              <a:rPr lang="en-US" sz="2938">
                <a:solidFill>
                  <a:srgbClr val="000000"/>
                </a:solidFill>
                <a:latin typeface="Quicksand"/>
              </a:rPr>
              <a:t>Notes: Used in scientific and engineering calculations.</a:t>
            </a:r>
          </a:p>
        </p:txBody>
      </p:sp>
      <p:sp>
        <p:nvSpPr>
          <p:cNvPr id="6" name="TextBox 6"/>
          <p:cNvSpPr txBox="1"/>
          <p:nvPr/>
        </p:nvSpPr>
        <p:spPr>
          <a:xfrm>
            <a:off x="505272" y="5974274"/>
            <a:ext cx="15185430" cy="3318002"/>
          </a:xfrm>
          <a:prstGeom prst="rect">
            <a:avLst/>
          </a:prstGeom>
        </p:spPr>
        <p:txBody>
          <a:bodyPr lIns="0" tIns="0" rIns="0" bIns="0" rtlCol="0" anchor="t">
            <a:spAutoFit/>
          </a:bodyPr>
          <a:lstStyle/>
          <a:p>
            <a:pPr algn="l">
              <a:lnSpc>
                <a:spcPts val="6047"/>
              </a:lnSpc>
              <a:spcBef>
                <a:spcPct val="0"/>
              </a:spcBef>
            </a:pPr>
            <a:r>
              <a:rPr lang="en-US" sz="4319">
                <a:solidFill>
                  <a:srgbClr val="000000"/>
                </a:solidFill>
                <a:latin typeface="Canva Sans Bold"/>
              </a:rPr>
              <a:t>2. Sequence Types</a:t>
            </a:r>
          </a:p>
          <a:p>
            <a:pPr algn="l">
              <a:lnSpc>
                <a:spcPts val="4088"/>
              </a:lnSpc>
              <a:spcBef>
                <a:spcPct val="0"/>
              </a:spcBef>
            </a:pPr>
            <a:r>
              <a:rPr lang="en-US" sz="2920">
                <a:solidFill>
                  <a:srgbClr val="000000"/>
                </a:solidFill>
                <a:latin typeface="Canva Sans Bold"/>
              </a:rPr>
              <a:t>Strings (str)</a:t>
            </a:r>
          </a:p>
          <a:p>
            <a:pPr algn="l">
              <a:lnSpc>
                <a:spcPts val="4088"/>
              </a:lnSpc>
              <a:spcBef>
                <a:spcPct val="0"/>
              </a:spcBef>
            </a:pPr>
            <a:r>
              <a:rPr lang="en-US" sz="2920">
                <a:solidFill>
                  <a:srgbClr val="000000"/>
                </a:solidFill>
                <a:latin typeface="Canva Sans"/>
              </a:rPr>
              <a:t>Definition: Immutable sequences of Unicode characters.</a:t>
            </a:r>
          </a:p>
          <a:p>
            <a:pPr algn="l">
              <a:lnSpc>
                <a:spcPts val="4088"/>
              </a:lnSpc>
              <a:spcBef>
                <a:spcPct val="0"/>
              </a:spcBef>
            </a:pPr>
            <a:r>
              <a:rPr lang="en-US" sz="2920">
                <a:solidFill>
                  <a:srgbClr val="000000"/>
                </a:solidFill>
                <a:latin typeface="Canva Sans"/>
              </a:rPr>
              <a:t>Examples:</a:t>
            </a:r>
          </a:p>
          <a:p>
            <a:pPr algn="l">
              <a:lnSpc>
                <a:spcPts val="4088"/>
              </a:lnSpc>
              <a:spcBef>
                <a:spcPct val="0"/>
              </a:spcBef>
            </a:pPr>
            <a:r>
              <a:rPr lang="en-US" sz="2920">
                <a:solidFill>
                  <a:srgbClr val="000000"/>
                </a:solidFill>
                <a:latin typeface="Canva Sans"/>
              </a:rPr>
              <a:t>greeting = "Hello, World!"</a:t>
            </a:r>
          </a:p>
          <a:p>
            <a:pPr algn="l">
              <a:lnSpc>
                <a:spcPts val="4088"/>
              </a:lnSpc>
              <a:spcBef>
                <a:spcPct val="0"/>
              </a:spcBef>
            </a:pPr>
            <a:r>
              <a:rPr lang="en-US" sz="2920">
                <a:solidFill>
                  <a:srgbClr val="000000"/>
                </a:solidFill>
                <a:latin typeface="Canva Sans"/>
              </a:rPr>
              <a:t>Notes: Can be manipulated using various string methods (e.g., split(), join(), replace()).</a:t>
            </a: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818680" y="15849"/>
            <a:ext cx="2469320" cy="10271151"/>
            <a:chOff x="0" y="0"/>
            <a:chExt cx="650356" cy="2705159"/>
          </a:xfrm>
        </p:grpSpPr>
        <p:sp>
          <p:nvSpPr>
            <p:cNvPr id="3" name="Freeform 3"/>
            <p:cNvSpPr/>
            <p:nvPr/>
          </p:nvSpPr>
          <p:spPr>
            <a:xfrm>
              <a:off x="0" y="0"/>
              <a:ext cx="650356" cy="2705159"/>
            </a:xfrm>
            <a:custGeom>
              <a:avLst/>
              <a:gdLst/>
              <a:ahLst/>
              <a:cxnLst/>
              <a:rect l="l" t="t" r="r" b="b"/>
              <a:pathLst>
                <a:path w="650356" h="2705159">
                  <a:moveTo>
                    <a:pt x="0" y="0"/>
                  </a:moveTo>
                  <a:lnTo>
                    <a:pt x="650356" y="0"/>
                  </a:lnTo>
                  <a:lnTo>
                    <a:pt x="650356" y="2705159"/>
                  </a:lnTo>
                  <a:lnTo>
                    <a:pt x="0" y="2705159"/>
                  </a:lnTo>
                  <a:close/>
                </a:path>
              </a:pathLst>
            </a:custGeom>
            <a:solidFill>
              <a:srgbClr val="7994A0"/>
            </a:solidFill>
          </p:spPr>
        </p:sp>
        <p:sp>
          <p:nvSpPr>
            <p:cNvPr id="4" name="TextBox 4"/>
            <p:cNvSpPr txBox="1"/>
            <p:nvPr/>
          </p:nvSpPr>
          <p:spPr>
            <a:xfrm>
              <a:off x="0" y="-47625"/>
              <a:ext cx="650356" cy="2752784"/>
            </a:xfrm>
            <a:prstGeom prst="rect">
              <a:avLst/>
            </a:prstGeom>
          </p:spPr>
          <p:txBody>
            <a:bodyPr lIns="50800" tIns="50800" rIns="50800" bIns="50800" rtlCol="0" anchor="ctr"/>
            <a:lstStyle/>
            <a:p>
              <a:pPr algn="ctr">
                <a:lnSpc>
                  <a:spcPts val="3693"/>
                </a:lnSpc>
              </a:pPr>
              <a:endParaRPr/>
            </a:p>
          </p:txBody>
        </p:sp>
      </p:grpSp>
      <p:sp>
        <p:nvSpPr>
          <p:cNvPr id="5" name="TextBox 5"/>
          <p:cNvSpPr txBox="1"/>
          <p:nvPr/>
        </p:nvSpPr>
        <p:spPr>
          <a:xfrm>
            <a:off x="347633" y="300138"/>
            <a:ext cx="14849585" cy="728562"/>
          </a:xfrm>
          <a:prstGeom prst="rect">
            <a:avLst/>
          </a:prstGeom>
        </p:spPr>
        <p:txBody>
          <a:bodyPr lIns="0" tIns="0" rIns="0" bIns="0" rtlCol="0" anchor="t">
            <a:spAutoFit/>
          </a:bodyPr>
          <a:lstStyle/>
          <a:p>
            <a:pPr algn="l">
              <a:lnSpc>
                <a:spcPts val="6043"/>
              </a:lnSpc>
            </a:pPr>
            <a:r>
              <a:rPr lang="en-US" sz="4316">
                <a:solidFill>
                  <a:srgbClr val="000000"/>
                </a:solidFill>
                <a:latin typeface="Canva Sans Bold"/>
              </a:rPr>
              <a:t>Lists (list)</a:t>
            </a:r>
          </a:p>
        </p:txBody>
      </p:sp>
      <p:sp>
        <p:nvSpPr>
          <p:cNvPr id="6" name="TextBox 6"/>
          <p:cNvSpPr txBox="1"/>
          <p:nvPr/>
        </p:nvSpPr>
        <p:spPr>
          <a:xfrm>
            <a:off x="0" y="1627774"/>
            <a:ext cx="15442114" cy="2702852"/>
          </a:xfrm>
          <a:prstGeom prst="rect">
            <a:avLst/>
          </a:prstGeom>
        </p:spPr>
        <p:txBody>
          <a:bodyPr lIns="0" tIns="0" rIns="0" bIns="0" rtlCol="0" anchor="t">
            <a:spAutoFit/>
          </a:bodyPr>
          <a:lstStyle/>
          <a:p>
            <a:pPr marL="677601" lvl="1" indent="-338801" algn="l">
              <a:lnSpc>
                <a:spcPts val="4393"/>
              </a:lnSpc>
              <a:buFont typeface="Arial"/>
              <a:buChar char="•"/>
            </a:pPr>
            <a:r>
              <a:rPr lang="en-US" sz="3138">
                <a:solidFill>
                  <a:srgbClr val="000000"/>
                </a:solidFill>
                <a:latin typeface="Quicksand"/>
              </a:rPr>
              <a:t> List is a versatile and mutable data structure that can contain a collection of items, including other lists, tuples, dictionaries, strings, integers, or any other Python data type. </a:t>
            </a:r>
          </a:p>
          <a:p>
            <a:pPr marL="656012" lvl="1" indent="-328006" algn="l">
              <a:lnSpc>
                <a:spcPts val="4253"/>
              </a:lnSpc>
              <a:buFont typeface="Arial"/>
              <a:buChar char="•"/>
            </a:pPr>
            <a:r>
              <a:rPr lang="en-US" sz="3038">
                <a:solidFill>
                  <a:srgbClr val="000000"/>
                </a:solidFill>
                <a:latin typeface="Quicksand"/>
              </a:rPr>
              <a:t>Lists are ordered, meaning the items are stored in a specific sequence, and they allow duplicate elements.</a:t>
            </a:r>
          </a:p>
        </p:txBody>
      </p:sp>
      <p:sp>
        <p:nvSpPr>
          <p:cNvPr id="7" name="TextBox 7"/>
          <p:cNvSpPr txBox="1"/>
          <p:nvPr/>
        </p:nvSpPr>
        <p:spPr>
          <a:xfrm>
            <a:off x="347633" y="4613894"/>
            <a:ext cx="15094481" cy="3778885"/>
          </a:xfrm>
          <a:prstGeom prst="rect">
            <a:avLst/>
          </a:prstGeom>
        </p:spPr>
        <p:txBody>
          <a:bodyPr lIns="0" tIns="0" rIns="0" bIns="0" rtlCol="0" anchor="t">
            <a:spAutoFit/>
          </a:bodyPr>
          <a:lstStyle/>
          <a:p>
            <a:pPr algn="just">
              <a:lnSpc>
                <a:spcPts val="4340"/>
              </a:lnSpc>
            </a:pPr>
            <a:r>
              <a:rPr lang="en-US" sz="3100">
                <a:solidFill>
                  <a:srgbClr val="000000"/>
                </a:solidFill>
                <a:latin typeface="Canva Sans Semi-Bold"/>
              </a:rPr>
              <a:t>Creation of Lists:</a:t>
            </a:r>
          </a:p>
          <a:p>
            <a:pPr algn="just">
              <a:lnSpc>
                <a:spcPts val="4340"/>
              </a:lnSpc>
            </a:pPr>
            <a:r>
              <a:rPr lang="en-US" sz="3100">
                <a:solidFill>
                  <a:srgbClr val="000000"/>
                </a:solidFill>
                <a:latin typeface="Canva Sans"/>
              </a:rPr>
              <a:t>Lists can be created using square brackets </a:t>
            </a:r>
            <a:r>
              <a:rPr lang="en-US" sz="3100">
                <a:solidFill>
                  <a:srgbClr val="000000"/>
                </a:solidFill>
                <a:latin typeface="Canva Sans Semi-Bold"/>
              </a:rPr>
              <a:t>[]</a:t>
            </a:r>
            <a:r>
              <a:rPr lang="en-US" sz="3100">
                <a:solidFill>
                  <a:srgbClr val="000000"/>
                </a:solidFill>
                <a:latin typeface="Canva Sans"/>
              </a:rPr>
              <a:t> or by using the </a:t>
            </a:r>
            <a:r>
              <a:rPr lang="en-US" sz="3100">
                <a:solidFill>
                  <a:srgbClr val="000000"/>
                </a:solidFill>
                <a:latin typeface="Canva Sans Semi-Bold"/>
              </a:rPr>
              <a:t>list()</a:t>
            </a:r>
            <a:r>
              <a:rPr lang="en-US" sz="3100">
                <a:solidFill>
                  <a:srgbClr val="000000"/>
                </a:solidFill>
                <a:latin typeface="Canva Sans"/>
              </a:rPr>
              <a:t> constructor.</a:t>
            </a:r>
          </a:p>
          <a:p>
            <a:pPr algn="just">
              <a:lnSpc>
                <a:spcPts val="4340"/>
              </a:lnSpc>
            </a:pPr>
            <a:r>
              <a:rPr lang="en-US" sz="3100">
                <a:solidFill>
                  <a:srgbClr val="000000"/>
                </a:solidFill>
                <a:latin typeface="Canva Sans"/>
              </a:rPr>
              <a:t>python</a:t>
            </a:r>
          </a:p>
          <a:p>
            <a:pPr algn="just">
              <a:lnSpc>
                <a:spcPts val="4340"/>
              </a:lnSpc>
            </a:pPr>
            <a:r>
              <a:rPr lang="en-US" sz="3100">
                <a:solidFill>
                  <a:srgbClr val="D0860D"/>
                </a:solidFill>
                <a:latin typeface="Canva Sans Bold"/>
              </a:rPr>
              <a:t>my_list = [1, 2, 3, 4, 5]</a:t>
            </a:r>
          </a:p>
          <a:p>
            <a:pPr algn="just">
              <a:lnSpc>
                <a:spcPts val="4340"/>
              </a:lnSpc>
            </a:pPr>
            <a:r>
              <a:rPr lang="en-US" sz="3100">
                <a:solidFill>
                  <a:srgbClr val="000000"/>
                </a:solidFill>
                <a:latin typeface="Canva Sans"/>
              </a:rPr>
              <a:t>you can use the list() constructor to create a list from other iterable objects like tuples, strings, ranges, etc. Here are a few examples:</a:t>
            </a:r>
          </a:p>
          <a:p>
            <a:pPr algn="just">
              <a:lnSpc>
                <a:spcPts val="4340"/>
              </a:lnSpc>
            </a:pPr>
            <a:endParaRPr lang="en-US" sz="3100">
              <a:solidFill>
                <a:srgbClr val="000000"/>
              </a:solidFill>
              <a:latin typeface="Canva Sans"/>
            </a:endParaRPr>
          </a:p>
        </p:txBody>
      </p:sp>
      <p:sp>
        <p:nvSpPr>
          <p:cNvPr id="8" name="TextBox 8"/>
          <p:cNvSpPr txBox="1"/>
          <p:nvPr/>
        </p:nvSpPr>
        <p:spPr>
          <a:xfrm>
            <a:off x="347633" y="8097700"/>
            <a:ext cx="6996858" cy="1380782"/>
          </a:xfrm>
          <a:prstGeom prst="rect">
            <a:avLst/>
          </a:prstGeom>
        </p:spPr>
        <p:txBody>
          <a:bodyPr wrap="square" lIns="0" tIns="0" rIns="0" bIns="0" rtlCol="0" anchor="t">
            <a:spAutoFit/>
          </a:bodyPr>
          <a:lstStyle/>
          <a:p>
            <a:pPr algn="l">
              <a:lnSpc>
                <a:spcPts val="3693"/>
              </a:lnSpc>
              <a:spcBef>
                <a:spcPct val="0"/>
              </a:spcBef>
            </a:pPr>
            <a:r>
              <a:rPr lang="en-US" sz="2638" dirty="0" err="1">
                <a:solidFill>
                  <a:srgbClr val="D0860D"/>
                </a:solidFill>
                <a:latin typeface="Quicksand Bold"/>
              </a:rPr>
              <a:t>my_string</a:t>
            </a:r>
            <a:r>
              <a:rPr lang="en-US" sz="2638" dirty="0">
                <a:solidFill>
                  <a:srgbClr val="D0860D"/>
                </a:solidFill>
                <a:latin typeface="Quicksand Bold"/>
              </a:rPr>
              <a:t> = "hello"</a:t>
            </a:r>
          </a:p>
          <a:p>
            <a:pPr algn="l">
              <a:lnSpc>
                <a:spcPts val="3693"/>
              </a:lnSpc>
              <a:spcBef>
                <a:spcPct val="0"/>
              </a:spcBef>
            </a:pPr>
            <a:r>
              <a:rPr lang="en-US" sz="2638" dirty="0" err="1">
                <a:solidFill>
                  <a:srgbClr val="D0860D"/>
                </a:solidFill>
                <a:latin typeface="Quicksand Bold"/>
              </a:rPr>
              <a:t>my_list</a:t>
            </a:r>
            <a:r>
              <a:rPr lang="en-US" sz="2638" dirty="0">
                <a:solidFill>
                  <a:srgbClr val="D0860D"/>
                </a:solidFill>
                <a:latin typeface="Quicksand Bold"/>
              </a:rPr>
              <a:t> = list(</a:t>
            </a:r>
            <a:r>
              <a:rPr lang="en-US" sz="2638" dirty="0" err="1">
                <a:solidFill>
                  <a:srgbClr val="D0860D"/>
                </a:solidFill>
                <a:latin typeface="Quicksand Bold"/>
              </a:rPr>
              <a:t>my_string</a:t>
            </a:r>
            <a:r>
              <a:rPr lang="en-US" sz="2638" dirty="0">
                <a:solidFill>
                  <a:srgbClr val="D0860D"/>
                </a:solidFill>
                <a:latin typeface="Quicksand Bold"/>
              </a:rPr>
              <a:t>)</a:t>
            </a:r>
          </a:p>
          <a:p>
            <a:pPr algn="l">
              <a:lnSpc>
                <a:spcPts val="3693"/>
              </a:lnSpc>
              <a:spcBef>
                <a:spcPct val="0"/>
              </a:spcBef>
            </a:pPr>
            <a:r>
              <a:rPr lang="en-US" sz="2638" dirty="0">
                <a:solidFill>
                  <a:srgbClr val="D0860D"/>
                </a:solidFill>
                <a:latin typeface="Quicksand Bold"/>
              </a:rPr>
              <a:t>print(</a:t>
            </a:r>
            <a:r>
              <a:rPr lang="en-US" sz="2638" dirty="0" err="1">
                <a:solidFill>
                  <a:srgbClr val="D0860D"/>
                </a:solidFill>
                <a:latin typeface="Quicksand Bold"/>
              </a:rPr>
              <a:t>my_list</a:t>
            </a:r>
            <a:r>
              <a:rPr lang="en-US" sz="2638" dirty="0">
                <a:solidFill>
                  <a:srgbClr val="D0860D"/>
                </a:solidFill>
                <a:latin typeface="Quicksand Bold"/>
              </a:rPr>
              <a:t>)  # Output: ['h', 'e', 'l', 'l', 'o']</a:t>
            </a:r>
          </a:p>
        </p:txBody>
      </p:sp>
      <p:sp>
        <p:nvSpPr>
          <p:cNvPr id="9" name="TextBox 9"/>
          <p:cNvSpPr txBox="1"/>
          <p:nvPr/>
        </p:nvSpPr>
        <p:spPr>
          <a:xfrm>
            <a:off x="7721057" y="8097700"/>
            <a:ext cx="5972473" cy="1380782"/>
          </a:xfrm>
          <a:prstGeom prst="rect">
            <a:avLst/>
          </a:prstGeom>
        </p:spPr>
        <p:txBody>
          <a:bodyPr lIns="0" tIns="0" rIns="0" bIns="0" rtlCol="0" anchor="t">
            <a:spAutoFit/>
          </a:bodyPr>
          <a:lstStyle/>
          <a:p>
            <a:pPr algn="l">
              <a:lnSpc>
                <a:spcPts val="3693"/>
              </a:lnSpc>
              <a:spcBef>
                <a:spcPct val="0"/>
              </a:spcBef>
            </a:pPr>
            <a:r>
              <a:rPr lang="en-US" sz="2638">
                <a:solidFill>
                  <a:srgbClr val="D0860D"/>
                </a:solidFill>
                <a:latin typeface="Quicksand Bold"/>
              </a:rPr>
              <a:t>my_range = range(5)</a:t>
            </a:r>
          </a:p>
          <a:p>
            <a:pPr algn="l">
              <a:lnSpc>
                <a:spcPts val="3693"/>
              </a:lnSpc>
              <a:spcBef>
                <a:spcPct val="0"/>
              </a:spcBef>
            </a:pPr>
            <a:r>
              <a:rPr lang="en-US" sz="2638">
                <a:solidFill>
                  <a:srgbClr val="D0860D"/>
                </a:solidFill>
                <a:latin typeface="Quicksand Bold"/>
              </a:rPr>
              <a:t>my_list = list(my_range)</a:t>
            </a:r>
          </a:p>
          <a:p>
            <a:pPr algn="l">
              <a:lnSpc>
                <a:spcPts val="3693"/>
              </a:lnSpc>
              <a:spcBef>
                <a:spcPct val="0"/>
              </a:spcBef>
            </a:pPr>
            <a:r>
              <a:rPr lang="en-US" sz="2638">
                <a:solidFill>
                  <a:srgbClr val="D0860D"/>
                </a:solidFill>
                <a:latin typeface="Quicksand Bold"/>
              </a:rPr>
              <a:t>print(my_list)  # Output: [0, 1, 2, 3, 4]</a:t>
            </a:r>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42234" y="1684924"/>
            <a:ext cx="16617066" cy="8092035"/>
          </a:xfrm>
          <a:custGeom>
            <a:avLst/>
            <a:gdLst/>
            <a:ahLst/>
            <a:cxnLst/>
            <a:rect l="l" t="t" r="r" b="b"/>
            <a:pathLst>
              <a:path w="16617066" h="8092035">
                <a:moveTo>
                  <a:pt x="0" y="0"/>
                </a:moveTo>
                <a:lnTo>
                  <a:pt x="16617066" y="0"/>
                </a:lnTo>
                <a:lnTo>
                  <a:pt x="16617066" y="8092036"/>
                </a:lnTo>
                <a:lnTo>
                  <a:pt x="0" y="8092036"/>
                </a:lnTo>
                <a:lnTo>
                  <a:pt x="0" y="0"/>
                </a:lnTo>
                <a:close/>
              </a:path>
            </a:pathLst>
          </a:custGeom>
          <a:blipFill>
            <a:blip r:embed="rId2"/>
            <a:stretch>
              <a:fillRect l="-3053" t="-44294" b="-14421"/>
            </a:stretch>
          </a:blipFill>
        </p:spPr>
      </p:sp>
      <p:sp>
        <p:nvSpPr>
          <p:cNvPr id="3" name="TextBox 3"/>
          <p:cNvSpPr txBox="1"/>
          <p:nvPr/>
        </p:nvSpPr>
        <p:spPr>
          <a:xfrm>
            <a:off x="784712" y="127905"/>
            <a:ext cx="9121288" cy="1517012"/>
          </a:xfrm>
          <a:prstGeom prst="rect">
            <a:avLst/>
          </a:prstGeom>
        </p:spPr>
        <p:txBody>
          <a:bodyPr wrap="square" lIns="0" tIns="0" rIns="0" bIns="0" rtlCol="0" anchor="t">
            <a:spAutoFit/>
          </a:bodyPr>
          <a:lstStyle/>
          <a:p>
            <a:pPr algn="ctr">
              <a:lnSpc>
                <a:spcPts val="12460"/>
              </a:lnSpc>
            </a:pPr>
            <a:r>
              <a:rPr lang="en-US" sz="8900" dirty="0">
                <a:solidFill>
                  <a:srgbClr val="000000"/>
                </a:solidFill>
                <a:latin typeface="Canva Sans Bold"/>
              </a:rPr>
              <a:t>List Operations</a:t>
            </a:r>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56199" y="666384"/>
            <a:ext cx="17899085" cy="10251850"/>
          </a:xfrm>
          <a:prstGeom prst="rect">
            <a:avLst/>
          </a:prstGeom>
        </p:spPr>
        <p:txBody>
          <a:bodyPr lIns="0" tIns="0" rIns="0" bIns="0" rtlCol="0" anchor="t">
            <a:spAutoFit/>
          </a:bodyPr>
          <a:lstStyle/>
          <a:p>
            <a:pPr algn="l">
              <a:lnSpc>
                <a:spcPts val="3232"/>
              </a:lnSpc>
              <a:spcBef>
                <a:spcPct val="0"/>
              </a:spcBef>
            </a:pPr>
            <a:r>
              <a:rPr lang="en-US" sz="2308">
                <a:solidFill>
                  <a:srgbClr val="000000"/>
                </a:solidFill>
                <a:latin typeface="Quicksand Bold"/>
              </a:rPr>
              <a:t># Creating a list</a:t>
            </a:r>
          </a:p>
          <a:p>
            <a:pPr algn="l">
              <a:lnSpc>
                <a:spcPts val="3232"/>
              </a:lnSpc>
              <a:spcBef>
                <a:spcPct val="0"/>
              </a:spcBef>
            </a:pPr>
            <a:r>
              <a:rPr lang="en-US" sz="2308">
                <a:solidFill>
                  <a:srgbClr val="000000"/>
                </a:solidFill>
                <a:latin typeface="Quicksand"/>
              </a:rPr>
              <a:t>fruits = ["apple", "banana", "cherry"]</a:t>
            </a:r>
          </a:p>
          <a:p>
            <a:pPr algn="l">
              <a:lnSpc>
                <a:spcPts val="3232"/>
              </a:lnSpc>
              <a:spcBef>
                <a:spcPct val="0"/>
              </a:spcBef>
            </a:pPr>
            <a:r>
              <a:rPr lang="en-US" sz="2308">
                <a:solidFill>
                  <a:srgbClr val="000000"/>
                </a:solidFill>
                <a:latin typeface="Quicksand"/>
              </a:rPr>
              <a:t>print("Original list:", fruits)</a:t>
            </a:r>
          </a:p>
          <a:p>
            <a:pPr algn="l">
              <a:lnSpc>
                <a:spcPts val="3232"/>
              </a:lnSpc>
              <a:spcBef>
                <a:spcPct val="0"/>
              </a:spcBef>
            </a:pPr>
            <a:endParaRPr lang="en-US" sz="2308">
              <a:solidFill>
                <a:srgbClr val="000000"/>
              </a:solidFill>
              <a:latin typeface="Quicksand"/>
            </a:endParaRPr>
          </a:p>
          <a:p>
            <a:pPr algn="l">
              <a:lnSpc>
                <a:spcPts val="3232"/>
              </a:lnSpc>
              <a:spcBef>
                <a:spcPct val="0"/>
              </a:spcBef>
            </a:pPr>
            <a:r>
              <a:rPr lang="en-US" sz="2308">
                <a:solidFill>
                  <a:srgbClr val="000000"/>
                </a:solidFill>
                <a:latin typeface="Quicksand Bold"/>
              </a:rPr>
              <a:t># Accessing list elements</a:t>
            </a:r>
          </a:p>
          <a:p>
            <a:pPr algn="l">
              <a:lnSpc>
                <a:spcPts val="3232"/>
              </a:lnSpc>
              <a:spcBef>
                <a:spcPct val="0"/>
              </a:spcBef>
            </a:pPr>
            <a:r>
              <a:rPr lang="en-US" sz="2308">
                <a:solidFill>
                  <a:srgbClr val="000000"/>
                </a:solidFill>
                <a:latin typeface="Quicksand"/>
              </a:rPr>
              <a:t>print("First fruit:", fruits[0])  # Output: apple</a:t>
            </a:r>
          </a:p>
          <a:p>
            <a:pPr algn="l">
              <a:lnSpc>
                <a:spcPts val="3232"/>
              </a:lnSpc>
              <a:spcBef>
                <a:spcPct val="0"/>
              </a:spcBef>
            </a:pPr>
            <a:r>
              <a:rPr lang="en-US" sz="2308">
                <a:solidFill>
                  <a:srgbClr val="000000"/>
                </a:solidFill>
                <a:latin typeface="Quicksand"/>
              </a:rPr>
              <a:t>print("Second fruit:", fruits[1])  # Output: banana</a:t>
            </a:r>
          </a:p>
          <a:p>
            <a:pPr algn="l">
              <a:lnSpc>
                <a:spcPts val="3232"/>
              </a:lnSpc>
              <a:spcBef>
                <a:spcPct val="0"/>
              </a:spcBef>
            </a:pPr>
            <a:endParaRPr lang="en-US" sz="2308">
              <a:solidFill>
                <a:srgbClr val="000000"/>
              </a:solidFill>
              <a:latin typeface="Quicksand"/>
            </a:endParaRPr>
          </a:p>
          <a:p>
            <a:pPr algn="l">
              <a:lnSpc>
                <a:spcPts val="3232"/>
              </a:lnSpc>
              <a:spcBef>
                <a:spcPct val="0"/>
              </a:spcBef>
            </a:pPr>
            <a:r>
              <a:rPr lang="en-US" sz="2308">
                <a:solidFill>
                  <a:srgbClr val="000000"/>
                </a:solidFill>
                <a:latin typeface="Quicksand Bold"/>
              </a:rPr>
              <a:t># Modifying list elements</a:t>
            </a:r>
          </a:p>
          <a:p>
            <a:pPr algn="l">
              <a:lnSpc>
                <a:spcPts val="3232"/>
              </a:lnSpc>
              <a:spcBef>
                <a:spcPct val="0"/>
              </a:spcBef>
            </a:pPr>
            <a:r>
              <a:rPr lang="en-US" sz="2308">
                <a:solidFill>
                  <a:srgbClr val="000000"/>
                </a:solidFill>
                <a:latin typeface="Quicksand"/>
              </a:rPr>
              <a:t>fruits[1] = "blueberry"</a:t>
            </a:r>
          </a:p>
          <a:p>
            <a:pPr algn="l">
              <a:lnSpc>
                <a:spcPts val="3232"/>
              </a:lnSpc>
              <a:spcBef>
                <a:spcPct val="0"/>
              </a:spcBef>
            </a:pPr>
            <a:r>
              <a:rPr lang="en-US" sz="2308">
                <a:solidFill>
                  <a:srgbClr val="000000"/>
                </a:solidFill>
                <a:latin typeface="Quicksand"/>
              </a:rPr>
              <a:t>print("Modified list:", fruits)  # Output: ['apple', 'blueberry', 'cherry']</a:t>
            </a:r>
          </a:p>
          <a:p>
            <a:pPr algn="l">
              <a:lnSpc>
                <a:spcPts val="3232"/>
              </a:lnSpc>
              <a:spcBef>
                <a:spcPct val="0"/>
              </a:spcBef>
            </a:pPr>
            <a:endParaRPr lang="en-US" sz="2308">
              <a:solidFill>
                <a:srgbClr val="000000"/>
              </a:solidFill>
              <a:latin typeface="Quicksand"/>
            </a:endParaRPr>
          </a:p>
          <a:p>
            <a:pPr algn="l">
              <a:lnSpc>
                <a:spcPts val="3232"/>
              </a:lnSpc>
              <a:spcBef>
                <a:spcPct val="0"/>
              </a:spcBef>
            </a:pPr>
            <a:r>
              <a:rPr lang="en-US" sz="2308">
                <a:solidFill>
                  <a:srgbClr val="000000"/>
                </a:solidFill>
                <a:latin typeface="Quicksand Bold"/>
              </a:rPr>
              <a:t># Appending elements</a:t>
            </a:r>
          </a:p>
          <a:p>
            <a:pPr algn="l">
              <a:lnSpc>
                <a:spcPts val="3232"/>
              </a:lnSpc>
              <a:spcBef>
                <a:spcPct val="0"/>
              </a:spcBef>
            </a:pPr>
            <a:r>
              <a:rPr lang="en-US" sz="2308">
                <a:solidFill>
                  <a:srgbClr val="000000"/>
                </a:solidFill>
                <a:latin typeface="Quicksand"/>
              </a:rPr>
              <a:t>fruits.append("orange")</a:t>
            </a:r>
          </a:p>
          <a:p>
            <a:pPr algn="l">
              <a:lnSpc>
                <a:spcPts val="3232"/>
              </a:lnSpc>
              <a:spcBef>
                <a:spcPct val="0"/>
              </a:spcBef>
            </a:pPr>
            <a:r>
              <a:rPr lang="en-US" sz="2308">
                <a:solidFill>
                  <a:srgbClr val="000000"/>
                </a:solidFill>
                <a:latin typeface="Quicksand"/>
              </a:rPr>
              <a:t>print("After appending 'orange':", fruits)  # Output: ['apple', 'blueberry', 'cherry', 'orange']</a:t>
            </a:r>
          </a:p>
          <a:p>
            <a:pPr algn="l">
              <a:lnSpc>
                <a:spcPts val="3232"/>
              </a:lnSpc>
              <a:spcBef>
                <a:spcPct val="0"/>
              </a:spcBef>
            </a:pPr>
            <a:endParaRPr lang="en-US" sz="2308">
              <a:solidFill>
                <a:srgbClr val="000000"/>
              </a:solidFill>
              <a:latin typeface="Quicksand"/>
            </a:endParaRPr>
          </a:p>
          <a:p>
            <a:pPr algn="l">
              <a:lnSpc>
                <a:spcPts val="3232"/>
              </a:lnSpc>
              <a:spcBef>
                <a:spcPct val="0"/>
              </a:spcBef>
            </a:pPr>
            <a:r>
              <a:rPr lang="en-US" sz="2308">
                <a:solidFill>
                  <a:srgbClr val="000000"/>
                </a:solidFill>
                <a:latin typeface="Quicksand Bold"/>
              </a:rPr>
              <a:t># Inserting elements</a:t>
            </a:r>
          </a:p>
          <a:p>
            <a:pPr algn="l">
              <a:lnSpc>
                <a:spcPts val="3232"/>
              </a:lnSpc>
              <a:spcBef>
                <a:spcPct val="0"/>
              </a:spcBef>
            </a:pPr>
            <a:r>
              <a:rPr lang="en-US" sz="2308">
                <a:solidFill>
                  <a:srgbClr val="000000"/>
                </a:solidFill>
                <a:latin typeface="Quicksand"/>
              </a:rPr>
              <a:t>fruits.insert(1, "banana")</a:t>
            </a:r>
          </a:p>
          <a:p>
            <a:pPr algn="l">
              <a:lnSpc>
                <a:spcPts val="3232"/>
              </a:lnSpc>
              <a:spcBef>
                <a:spcPct val="0"/>
              </a:spcBef>
            </a:pPr>
            <a:r>
              <a:rPr lang="en-US" sz="2308">
                <a:solidFill>
                  <a:srgbClr val="000000"/>
                </a:solidFill>
                <a:latin typeface="Quicksand"/>
              </a:rPr>
              <a:t>print("After inserting 'banana' at index 1:", fruits)  # Output: ['apple', 'banana', 'blueberry', 'cherry', 'orange']</a:t>
            </a:r>
          </a:p>
          <a:p>
            <a:pPr algn="l">
              <a:lnSpc>
                <a:spcPts val="3232"/>
              </a:lnSpc>
              <a:spcBef>
                <a:spcPct val="0"/>
              </a:spcBef>
            </a:pPr>
            <a:endParaRPr lang="en-US" sz="2308">
              <a:solidFill>
                <a:srgbClr val="000000"/>
              </a:solidFill>
              <a:latin typeface="Quicksand"/>
            </a:endParaRPr>
          </a:p>
          <a:p>
            <a:pPr algn="l">
              <a:lnSpc>
                <a:spcPts val="3232"/>
              </a:lnSpc>
              <a:spcBef>
                <a:spcPct val="0"/>
              </a:spcBef>
            </a:pPr>
            <a:r>
              <a:rPr lang="en-US" sz="2308">
                <a:solidFill>
                  <a:srgbClr val="000000"/>
                </a:solidFill>
                <a:latin typeface="Quicksand Bold"/>
              </a:rPr>
              <a:t># Removing elements</a:t>
            </a:r>
          </a:p>
          <a:p>
            <a:pPr algn="l">
              <a:lnSpc>
                <a:spcPts val="3232"/>
              </a:lnSpc>
              <a:spcBef>
                <a:spcPct val="0"/>
              </a:spcBef>
            </a:pPr>
            <a:r>
              <a:rPr lang="en-US" sz="2308">
                <a:solidFill>
                  <a:srgbClr val="000000"/>
                </a:solidFill>
                <a:latin typeface="Quicksand"/>
              </a:rPr>
              <a:t>fruits.remove("blueberry")</a:t>
            </a:r>
          </a:p>
          <a:p>
            <a:pPr algn="l">
              <a:lnSpc>
                <a:spcPts val="3232"/>
              </a:lnSpc>
              <a:spcBef>
                <a:spcPct val="0"/>
              </a:spcBef>
            </a:pPr>
            <a:r>
              <a:rPr lang="en-US" sz="2308">
                <a:solidFill>
                  <a:srgbClr val="000000"/>
                </a:solidFill>
                <a:latin typeface="Quicksand"/>
              </a:rPr>
              <a:t>print("After removing 'blueberry':", fruits)  # Output: ['apple', 'banana', 'cherry', 'orange']</a:t>
            </a:r>
          </a:p>
          <a:p>
            <a:pPr algn="l">
              <a:lnSpc>
                <a:spcPts val="2952"/>
              </a:lnSpc>
              <a:spcBef>
                <a:spcPct val="0"/>
              </a:spcBef>
            </a:pPr>
            <a:endParaRPr lang="en-US" sz="2308">
              <a:solidFill>
                <a:srgbClr val="000000"/>
              </a:solidFill>
              <a:latin typeface="Quicksand"/>
            </a:endParaRPr>
          </a:p>
          <a:p>
            <a:pPr algn="l">
              <a:lnSpc>
                <a:spcPts val="3792"/>
              </a:lnSpc>
              <a:spcBef>
                <a:spcPct val="0"/>
              </a:spcBef>
            </a:pPr>
            <a:endParaRPr lang="en-US" sz="2308">
              <a:solidFill>
                <a:srgbClr val="000000"/>
              </a:solidFill>
              <a:latin typeface="Quicksand"/>
            </a:endParaRPr>
          </a:p>
        </p:txBody>
      </p:sp>
      <p:sp>
        <p:nvSpPr>
          <p:cNvPr id="3" name="TextBox 3"/>
          <p:cNvSpPr txBox="1"/>
          <p:nvPr/>
        </p:nvSpPr>
        <p:spPr>
          <a:xfrm>
            <a:off x="5951196" y="-238114"/>
            <a:ext cx="3972024" cy="1144258"/>
          </a:xfrm>
          <a:prstGeom prst="rect">
            <a:avLst/>
          </a:prstGeom>
        </p:spPr>
        <p:txBody>
          <a:bodyPr lIns="0" tIns="0" rIns="0" bIns="0" rtlCol="0" anchor="t">
            <a:spAutoFit/>
          </a:bodyPr>
          <a:lstStyle/>
          <a:p>
            <a:pPr algn="ctr">
              <a:lnSpc>
                <a:spcPts val="9380"/>
              </a:lnSpc>
            </a:pPr>
            <a:r>
              <a:rPr lang="en-US" sz="6700">
                <a:solidFill>
                  <a:srgbClr val="000000"/>
                </a:solidFill>
                <a:latin typeface="Canva Sans Bold"/>
              </a:rPr>
              <a:t>Examples</a:t>
            </a:r>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05840" y="228772"/>
            <a:ext cx="17405308" cy="9781832"/>
          </a:xfrm>
          <a:prstGeom prst="rect">
            <a:avLst/>
          </a:prstGeom>
        </p:spPr>
        <p:txBody>
          <a:bodyPr lIns="0" tIns="0" rIns="0" bIns="0" rtlCol="0" anchor="t">
            <a:spAutoFit/>
          </a:bodyPr>
          <a:lstStyle/>
          <a:p>
            <a:pPr algn="l">
              <a:lnSpc>
                <a:spcPts val="3693"/>
              </a:lnSpc>
              <a:spcBef>
                <a:spcPct val="0"/>
              </a:spcBef>
            </a:pPr>
            <a:r>
              <a:rPr lang="en-US" sz="2638">
                <a:solidFill>
                  <a:srgbClr val="000000"/>
                </a:solidFill>
                <a:latin typeface="Quicksand Bold"/>
              </a:rPr>
              <a:t>Popping elements</a:t>
            </a:r>
          </a:p>
          <a:p>
            <a:pPr algn="l">
              <a:lnSpc>
                <a:spcPts val="3693"/>
              </a:lnSpc>
              <a:spcBef>
                <a:spcPct val="0"/>
              </a:spcBef>
            </a:pPr>
            <a:r>
              <a:rPr lang="en-US" sz="2638">
                <a:solidFill>
                  <a:srgbClr val="000000"/>
                </a:solidFill>
                <a:latin typeface="Quicksand"/>
              </a:rPr>
              <a:t>removed_fruit = fruits.pop(2)</a:t>
            </a:r>
          </a:p>
          <a:p>
            <a:pPr algn="l">
              <a:lnSpc>
                <a:spcPts val="3693"/>
              </a:lnSpc>
              <a:spcBef>
                <a:spcPct val="0"/>
              </a:spcBef>
            </a:pPr>
            <a:r>
              <a:rPr lang="en-US" sz="2638">
                <a:solidFill>
                  <a:srgbClr val="000000"/>
                </a:solidFill>
                <a:latin typeface="Quicksand"/>
              </a:rPr>
              <a:t>print("After popping element at index 2:", fruits)  # Output: ['apple', 'banana', 'orange']</a:t>
            </a:r>
          </a:p>
          <a:p>
            <a:pPr algn="l">
              <a:lnSpc>
                <a:spcPts val="3693"/>
              </a:lnSpc>
              <a:spcBef>
                <a:spcPct val="0"/>
              </a:spcBef>
            </a:pPr>
            <a:r>
              <a:rPr lang="en-US" sz="2638">
                <a:solidFill>
                  <a:srgbClr val="000000"/>
                </a:solidFill>
                <a:latin typeface="Quicksand"/>
              </a:rPr>
              <a:t>print("Removed fruit:", removed_fruit)  # Output: cherry</a:t>
            </a:r>
          </a:p>
          <a:p>
            <a:pPr algn="l">
              <a:lnSpc>
                <a:spcPts val="3693"/>
              </a:lnSpc>
              <a:spcBef>
                <a:spcPct val="0"/>
              </a:spcBef>
            </a:pPr>
            <a:endParaRPr lang="en-US" sz="2638">
              <a:solidFill>
                <a:srgbClr val="000000"/>
              </a:solidFill>
              <a:latin typeface="Quicksand"/>
            </a:endParaRPr>
          </a:p>
          <a:p>
            <a:pPr algn="l">
              <a:lnSpc>
                <a:spcPts val="3693"/>
              </a:lnSpc>
              <a:spcBef>
                <a:spcPct val="0"/>
              </a:spcBef>
            </a:pPr>
            <a:r>
              <a:rPr lang="en-US" sz="2638">
                <a:solidFill>
                  <a:srgbClr val="000000"/>
                </a:solidFill>
                <a:latin typeface="Quicksand Bold"/>
              </a:rPr>
              <a:t>Slicing lists</a:t>
            </a:r>
          </a:p>
          <a:p>
            <a:pPr algn="l">
              <a:lnSpc>
                <a:spcPts val="3693"/>
              </a:lnSpc>
              <a:spcBef>
                <a:spcPct val="0"/>
              </a:spcBef>
            </a:pPr>
            <a:r>
              <a:rPr lang="en-US" sz="2638">
                <a:solidFill>
                  <a:srgbClr val="000000"/>
                </a:solidFill>
                <a:latin typeface="Quicksand"/>
              </a:rPr>
              <a:t>print("Slicing from index 1 to 3:", fruits[1:3])  # Output: ['banana', 'orange']</a:t>
            </a:r>
          </a:p>
          <a:p>
            <a:pPr algn="l">
              <a:lnSpc>
                <a:spcPts val="3693"/>
              </a:lnSpc>
              <a:spcBef>
                <a:spcPct val="0"/>
              </a:spcBef>
            </a:pPr>
            <a:r>
              <a:rPr lang="en-US" sz="2638">
                <a:solidFill>
                  <a:srgbClr val="000000"/>
                </a:solidFill>
                <a:latin typeface="Quicksand"/>
              </a:rPr>
              <a:t>print("Slicing from start to index 2:", fruits[:2])  # Output: ['apple', 'banana']</a:t>
            </a:r>
          </a:p>
          <a:p>
            <a:pPr algn="l">
              <a:lnSpc>
                <a:spcPts val="3693"/>
              </a:lnSpc>
              <a:spcBef>
                <a:spcPct val="0"/>
              </a:spcBef>
            </a:pPr>
            <a:endParaRPr lang="en-US" sz="2638">
              <a:solidFill>
                <a:srgbClr val="000000"/>
              </a:solidFill>
              <a:latin typeface="Quicksand"/>
            </a:endParaRPr>
          </a:p>
          <a:p>
            <a:pPr algn="l">
              <a:lnSpc>
                <a:spcPts val="3693"/>
              </a:lnSpc>
              <a:spcBef>
                <a:spcPct val="0"/>
              </a:spcBef>
            </a:pPr>
            <a:r>
              <a:rPr lang="en-US" sz="2638">
                <a:solidFill>
                  <a:srgbClr val="000000"/>
                </a:solidFill>
                <a:latin typeface="Quicksand"/>
              </a:rPr>
              <a:t># </a:t>
            </a:r>
            <a:r>
              <a:rPr lang="en-US" sz="2638">
                <a:solidFill>
                  <a:srgbClr val="000000"/>
                </a:solidFill>
                <a:latin typeface="Quicksand Bold"/>
              </a:rPr>
              <a:t>List length</a:t>
            </a:r>
          </a:p>
          <a:p>
            <a:pPr algn="l">
              <a:lnSpc>
                <a:spcPts val="3693"/>
              </a:lnSpc>
              <a:spcBef>
                <a:spcPct val="0"/>
              </a:spcBef>
            </a:pPr>
            <a:r>
              <a:rPr lang="en-US" sz="2638">
                <a:solidFill>
                  <a:srgbClr val="000000"/>
                </a:solidFill>
                <a:latin typeface="Quicksand"/>
              </a:rPr>
              <a:t>print("Length of the list:", len(fruits))  # Output: 3</a:t>
            </a:r>
          </a:p>
          <a:p>
            <a:pPr algn="l">
              <a:lnSpc>
                <a:spcPts val="3693"/>
              </a:lnSpc>
              <a:spcBef>
                <a:spcPct val="0"/>
              </a:spcBef>
            </a:pPr>
            <a:endParaRPr lang="en-US" sz="2638">
              <a:solidFill>
                <a:srgbClr val="000000"/>
              </a:solidFill>
              <a:latin typeface="Quicksand"/>
            </a:endParaRPr>
          </a:p>
          <a:p>
            <a:pPr algn="l">
              <a:lnSpc>
                <a:spcPts val="3693"/>
              </a:lnSpc>
              <a:spcBef>
                <a:spcPct val="0"/>
              </a:spcBef>
            </a:pPr>
            <a:r>
              <a:rPr lang="en-US" sz="2638">
                <a:solidFill>
                  <a:srgbClr val="000000"/>
                </a:solidFill>
                <a:latin typeface="Quicksand Bold"/>
              </a:rPr>
              <a:t>List concatenation</a:t>
            </a:r>
          </a:p>
          <a:p>
            <a:pPr algn="l">
              <a:lnSpc>
                <a:spcPts val="3693"/>
              </a:lnSpc>
              <a:spcBef>
                <a:spcPct val="0"/>
              </a:spcBef>
            </a:pPr>
            <a:r>
              <a:rPr lang="en-US" sz="2638">
                <a:solidFill>
                  <a:srgbClr val="000000"/>
                </a:solidFill>
                <a:latin typeface="Quicksand"/>
              </a:rPr>
              <a:t>vegetables = ["carrot", "broccoli"]</a:t>
            </a:r>
          </a:p>
          <a:p>
            <a:pPr algn="l">
              <a:lnSpc>
                <a:spcPts val="3693"/>
              </a:lnSpc>
              <a:spcBef>
                <a:spcPct val="0"/>
              </a:spcBef>
            </a:pPr>
            <a:r>
              <a:rPr lang="en-US" sz="2638">
                <a:solidFill>
                  <a:srgbClr val="000000"/>
                </a:solidFill>
                <a:latin typeface="Quicksand"/>
              </a:rPr>
              <a:t>all_foods = fruits + vegetables</a:t>
            </a:r>
          </a:p>
          <a:p>
            <a:pPr algn="l">
              <a:lnSpc>
                <a:spcPts val="3693"/>
              </a:lnSpc>
              <a:spcBef>
                <a:spcPct val="0"/>
              </a:spcBef>
            </a:pPr>
            <a:r>
              <a:rPr lang="en-US" sz="2638">
                <a:solidFill>
                  <a:srgbClr val="000000"/>
                </a:solidFill>
                <a:latin typeface="Quicksand"/>
              </a:rPr>
              <a:t>print("Concatenated list:", all_foods)  # Output: ['apple', 'banana', 'orange', 'carrot', 'broccoli']</a:t>
            </a:r>
          </a:p>
          <a:p>
            <a:pPr algn="l">
              <a:lnSpc>
                <a:spcPts val="3693"/>
              </a:lnSpc>
              <a:spcBef>
                <a:spcPct val="0"/>
              </a:spcBef>
            </a:pPr>
            <a:endParaRPr lang="en-US" sz="2638">
              <a:solidFill>
                <a:srgbClr val="000000"/>
              </a:solidFill>
              <a:latin typeface="Quicksand"/>
            </a:endParaRPr>
          </a:p>
          <a:p>
            <a:pPr algn="l">
              <a:lnSpc>
                <a:spcPts val="3693"/>
              </a:lnSpc>
              <a:spcBef>
                <a:spcPct val="0"/>
              </a:spcBef>
            </a:pPr>
            <a:r>
              <a:rPr lang="en-US" sz="2638">
                <a:solidFill>
                  <a:srgbClr val="000000"/>
                </a:solidFill>
                <a:latin typeface="Quicksand Bold"/>
              </a:rPr>
              <a:t>Sorting a list</a:t>
            </a:r>
          </a:p>
          <a:p>
            <a:pPr algn="l">
              <a:lnSpc>
                <a:spcPts val="3693"/>
              </a:lnSpc>
              <a:spcBef>
                <a:spcPct val="0"/>
              </a:spcBef>
            </a:pPr>
            <a:r>
              <a:rPr lang="en-US" sz="2638">
                <a:solidFill>
                  <a:srgbClr val="000000"/>
                </a:solidFill>
                <a:latin typeface="Quicksand"/>
              </a:rPr>
              <a:t>numbers = [4, 2, 9, 1]</a:t>
            </a:r>
          </a:p>
          <a:p>
            <a:pPr algn="l">
              <a:lnSpc>
                <a:spcPts val="3693"/>
              </a:lnSpc>
              <a:spcBef>
                <a:spcPct val="0"/>
              </a:spcBef>
            </a:pPr>
            <a:r>
              <a:rPr lang="en-US" sz="2638">
                <a:solidFill>
                  <a:srgbClr val="000000"/>
                </a:solidFill>
                <a:latin typeface="Quicksand"/>
              </a:rPr>
              <a:t>numbers.sort()</a:t>
            </a:r>
          </a:p>
          <a:p>
            <a:pPr algn="l">
              <a:lnSpc>
                <a:spcPts val="3693"/>
              </a:lnSpc>
              <a:spcBef>
                <a:spcPct val="0"/>
              </a:spcBef>
            </a:pPr>
            <a:r>
              <a:rPr lang="en-US" sz="2638">
                <a:solidFill>
                  <a:srgbClr val="000000"/>
                </a:solidFill>
                <a:latin typeface="Quicksand"/>
              </a:rPr>
              <a:t>print("Sorted list of numbers:", numbers)  # Output: [1, 2, 4, 9]</a:t>
            </a:r>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04800" y="200941"/>
            <a:ext cx="3429000" cy="1226808"/>
          </a:xfrm>
          <a:prstGeom prst="rect">
            <a:avLst/>
          </a:prstGeom>
        </p:spPr>
        <p:txBody>
          <a:bodyPr wrap="square" lIns="0" tIns="0" rIns="0" bIns="0" rtlCol="0" anchor="t">
            <a:spAutoFit/>
          </a:bodyPr>
          <a:lstStyle/>
          <a:p>
            <a:pPr algn="ctr">
              <a:lnSpc>
                <a:spcPts val="10080"/>
              </a:lnSpc>
            </a:pPr>
            <a:r>
              <a:rPr lang="en-US" sz="7200" dirty="0">
                <a:solidFill>
                  <a:srgbClr val="000000"/>
                </a:solidFill>
                <a:latin typeface="Canva Sans Bold"/>
              </a:rPr>
              <a:t>Tuple</a:t>
            </a:r>
          </a:p>
        </p:txBody>
      </p:sp>
      <p:sp>
        <p:nvSpPr>
          <p:cNvPr id="3" name="TextBox 3"/>
          <p:cNvSpPr txBox="1"/>
          <p:nvPr/>
        </p:nvSpPr>
        <p:spPr>
          <a:xfrm>
            <a:off x="615724" y="1618249"/>
            <a:ext cx="14130032" cy="2980690"/>
          </a:xfrm>
          <a:prstGeom prst="rect">
            <a:avLst/>
          </a:prstGeom>
        </p:spPr>
        <p:txBody>
          <a:bodyPr lIns="0" tIns="0" rIns="0" bIns="0" rtlCol="0" anchor="t">
            <a:spAutoFit/>
          </a:bodyPr>
          <a:lstStyle/>
          <a:p>
            <a:pPr marL="734059" lvl="1" indent="-367030" algn="l">
              <a:lnSpc>
                <a:spcPts val="4759"/>
              </a:lnSpc>
              <a:buFont typeface="Arial"/>
              <a:buChar char="•"/>
            </a:pPr>
            <a:r>
              <a:rPr lang="en-US" sz="3399">
                <a:solidFill>
                  <a:srgbClr val="000000"/>
                </a:solidFill>
                <a:latin typeface="Canva Sans"/>
              </a:rPr>
              <a:t>Tuple is an ordered collection of elements, similar to a list. However, unlike lists, tuples are immutable, meaning their elements cannot be changed after creation. </a:t>
            </a:r>
          </a:p>
          <a:p>
            <a:pPr marL="734059" lvl="1" indent="-367030" algn="l">
              <a:lnSpc>
                <a:spcPts val="4759"/>
              </a:lnSpc>
              <a:buFont typeface="Arial"/>
              <a:buChar char="•"/>
            </a:pPr>
            <a:r>
              <a:rPr lang="en-US" sz="3399">
                <a:solidFill>
                  <a:srgbClr val="000000"/>
                </a:solidFill>
                <a:latin typeface="Canva Sans"/>
              </a:rPr>
              <a:t>Tuples are commonly used for heterogeneous data, such as representing a fixed collection of related values.</a:t>
            </a:r>
          </a:p>
        </p:txBody>
      </p:sp>
      <p:sp>
        <p:nvSpPr>
          <p:cNvPr id="4" name="TextBox 4"/>
          <p:cNvSpPr txBox="1"/>
          <p:nvPr/>
        </p:nvSpPr>
        <p:spPr>
          <a:xfrm>
            <a:off x="215598" y="4789439"/>
            <a:ext cx="17259300" cy="5083576"/>
          </a:xfrm>
          <a:prstGeom prst="rect">
            <a:avLst/>
          </a:prstGeom>
        </p:spPr>
        <p:txBody>
          <a:bodyPr lIns="0" tIns="0" rIns="0" bIns="0" rtlCol="0" anchor="t">
            <a:spAutoFit/>
          </a:bodyPr>
          <a:lstStyle/>
          <a:p>
            <a:pPr algn="l">
              <a:lnSpc>
                <a:spcPts val="4842"/>
              </a:lnSpc>
            </a:pPr>
            <a:r>
              <a:rPr lang="en-US" sz="3459">
                <a:solidFill>
                  <a:srgbClr val="000000"/>
                </a:solidFill>
                <a:latin typeface="Canva Sans Bold"/>
              </a:rPr>
              <a:t>Creation of Tuples:</a:t>
            </a:r>
          </a:p>
          <a:p>
            <a:pPr algn="l">
              <a:lnSpc>
                <a:spcPts val="4562"/>
              </a:lnSpc>
            </a:pPr>
            <a:r>
              <a:rPr lang="en-US" sz="3259">
                <a:solidFill>
                  <a:srgbClr val="000000"/>
                </a:solidFill>
                <a:latin typeface="Canva Sans"/>
              </a:rPr>
              <a:t>Tuples are created using parentheses () or the tuple() constructor.</a:t>
            </a:r>
          </a:p>
          <a:p>
            <a:pPr algn="l">
              <a:lnSpc>
                <a:spcPts val="4562"/>
              </a:lnSpc>
            </a:pPr>
            <a:r>
              <a:rPr lang="en-US" sz="3259">
                <a:solidFill>
                  <a:srgbClr val="000000"/>
                </a:solidFill>
                <a:latin typeface="Canva Sans"/>
              </a:rPr>
              <a:t>python</a:t>
            </a:r>
          </a:p>
          <a:p>
            <a:pPr algn="l">
              <a:lnSpc>
                <a:spcPts val="4562"/>
              </a:lnSpc>
            </a:pPr>
            <a:r>
              <a:rPr lang="en-US" sz="3259">
                <a:solidFill>
                  <a:srgbClr val="000000"/>
                </a:solidFill>
                <a:latin typeface="Canva Sans"/>
              </a:rPr>
              <a:t>Example-</a:t>
            </a:r>
          </a:p>
          <a:p>
            <a:pPr algn="l">
              <a:lnSpc>
                <a:spcPts val="4562"/>
              </a:lnSpc>
            </a:pPr>
            <a:r>
              <a:rPr lang="en-US" sz="3259">
                <a:solidFill>
                  <a:srgbClr val="000000"/>
                </a:solidFill>
                <a:latin typeface="Canva Sans"/>
              </a:rPr>
              <a:t>my_tuple = (1, 2, 3, 4, 5)</a:t>
            </a:r>
          </a:p>
          <a:p>
            <a:pPr algn="l">
              <a:lnSpc>
                <a:spcPts val="4562"/>
              </a:lnSpc>
            </a:pPr>
            <a:endParaRPr lang="en-US" sz="3259">
              <a:solidFill>
                <a:srgbClr val="000000"/>
              </a:solidFill>
              <a:latin typeface="Canva Sans"/>
            </a:endParaRPr>
          </a:p>
          <a:p>
            <a:pPr algn="l">
              <a:lnSpc>
                <a:spcPts val="4562"/>
              </a:lnSpc>
            </a:pPr>
            <a:r>
              <a:rPr lang="en-US" sz="3259">
                <a:solidFill>
                  <a:srgbClr val="000000"/>
                </a:solidFill>
                <a:latin typeface="Canva Sans"/>
              </a:rPr>
              <a:t># Creating a tuple using the tuple() constructor</a:t>
            </a:r>
          </a:p>
          <a:p>
            <a:pPr algn="l">
              <a:lnSpc>
                <a:spcPts val="4562"/>
              </a:lnSpc>
            </a:pPr>
            <a:r>
              <a:rPr lang="en-US" sz="3259">
                <a:solidFill>
                  <a:srgbClr val="000000"/>
                </a:solidFill>
                <a:latin typeface="Canva Sans"/>
              </a:rPr>
              <a:t>another_tuple = tuple(("apple", "banana", "cherry"))</a:t>
            </a:r>
          </a:p>
          <a:p>
            <a:pPr algn="l">
              <a:lnSpc>
                <a:spcPts val="3862"/>
              </a:lnSpc>
            </a:pPr>
            <a:endParaRPr lang="en-US" sz="3259">
              <a:solidFill>
                <a:srgbClr val="000000"/>
              </a:solidFill>
              <a:latin typeface="Canva Sans"/>
            </a:endParaRPr>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35387" y="1309039"/>
            <a:ext cx="16823913" cy="7949261"/>
          </a:xfrm>
          <a:custGeom>
            <a:avLst/>
            <a:gdLst/>
            <a:ahLst/>
            <a:cxnLst/>
            <a:rect l="l" t="t" r="r" b="b"/>
            <a:pathLst>
              <a:path w="16823913" h="7949261">
                <a:moveTo>
                  <a:pt x="0" y="0"/>
                </a:moveTo>
                <a:lnTo>
                  <a:pt x="16823913" y="0"/>
                </a:lnTo>
                <a:lnTo>
                  <a:pt x="16823913" y="7949261"/>
                </a:lnTo>
                <a:lnTo>
                  <a:pt x="0" y="7949261"/>
                </a:lnTo>
                <a:lnTo>
                  <a:pt x="0" y="0"/>
                </a:lnTo>
                <a:close/>
              </a:path>
            </a:pathLst>
          </a:custGeom>
          <a:blipFill>
            <a:blip r:embed="rId2"/>
            <a:stretch>
              <a:fillRect/>
            </a:stretch>
          </a:blipFill>
        </p:spPr>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92314" y="281267"/>
            <a:ext cx="14483680" cy="9590867"/>
          </a:xfrm>
          <a:prstGeom prst="rect">
            <a:avLst/>
          </a:prstGeom>
        </p:spPr>
        <p:txBody>
          <a:bodyPr lIns="0" tIns="0" rIns="0" bIns="0" rtlCol="0" anchor="t">
            <a:spAutoFit/>
          </a:bodyPr>
          <a:lstStyle/>
          <a:p>
            <a:pPr algn="l">
              <a:lnSpc>
                <a:spcPts val="3194"/>
              </a:lnSpc>
              <a:spcBef>
                <a:spcPct val="0"/>
              </a:spcBef>
            </a:pPr>
            <a:r>
              <a:rPr lang="en-US" sz="2281">
                <a:solidFill>
                  <a:srgbClr val="000000"/>
                </a:solidFill>
                <a:latin typeface="Quicksand Bold"/>
              </a:rPr>
              <a:t># Creating a tuple</a:t>
            </a:r>
          </a:p>
          <a:p>
            <a:pPr algn="l">
              <a:lnSpc>
                <a:spcPts val="3194"/>
              </a:lnSpc>
              <a:spcBef>
                <a:spcPct val="0"/>
              </a:spcBef>
            </a:pPr>
            <a:r>
              <a:rPr lang="en-US" sz="2281">
                <a:solidFill>
                  <a:srgbClr val="000000"/>
                </a:solidFill>
                <a:latin typeface="Quicksand"/>
              </a:rPr>
              <a:t>fruits = ("apple", "banana", "cherry", "banana", "apple", "apple")</a:t>
            </a:r>
          </a:p>
          <a:p>
            <a:pPr algn="l">
              <a:lnSpc>
                <a:spcPts val="3194"/>
              </a:lnSpc>
              <a:spcBef>
                <a:spcPct val="0"/>
              </a:spcBef>
            </a:pPr>
            <a:r>
              <a:rPr lang="en-US" sz="2281">
                <a:solidFill>
                  <a:srgbClr val="000000"/>
                </a:solidFill>
                <a:latin typeface="Quicksand"/>
              </a:rPr>
              <a:t>print("Original tuple:", fruits)</a:t>
            </a:r>
          </a:p>
          <a:p>
            <a:pPr algn="l">
              <a:lnSpc>
                <a:spcPts val="3194"/>
              </a:lnSpc>
              <a:spcBef>
                <a:spcPct val="0"/>
              </a:spcBef>
            </a:pPr>
            <a:endParaRPr lang="en-US" sz="2281">
              <a:solidFill>
                <a:srgbClr val="000000"/>
              </a:solidFill>
              <a:latin typeface="Quicksand"/>
            </a:endParaRPr>
          </a:p>
          <a:p>
            <a:pPr algn="l">
              <a:lnSpc>
                <a:spcPts val="3194"/>
              </a:lnSpc>
              <a:spcBef>
                <a:spcPct val="0"/>
              </a:spcBef>
            </a:pPr>
            <a:r>
              <a:rPr lang="en-US" sz="2281">
                <a:solidFill>
                  <a:srgbClr val="000000"/>
                </a:solidFill>
                <a:latin typeface="Quicksand Bold"/>
              </a:rPr>
              <a:t># Slicing tuples</a:t>
            </a:r>
          </a:p>
          <a:p>
            <a:pPr algn="l">
              <a:lnSpc>
                <a:spcPts val="3194"/>
              </a:lnSpc>
              <a:spcBef>
                <a:spcPct val="0"/>
              </a:spcBef>
            </a:pPr>
            <a:r>
              <a:rPr lang="en-US" sz="2281">
                <a:solidFill>
                  <a:srgbClr val="000000"/>
                </a:solidFill>
                <a:latin typeface="Quicksand"/>
              </a:rPr>
              <a:t>print("Slicing from index 1 to 3:", fruits[1:3])  # Output: ('banana', 'cherry')</a:t>
            </a:r>
          </a:p>
          <a:p>
            <a:pPr algn="l">
              <a:lnSpc>
                <a:spcPts val="3194"/>
              </a:lnSpc>
              <a:spcBef>
                <a:spcPct val="0"/>
              </a:spcBef>
            </a:pPr>
            <a:r>
              <a:rPr lang="en-US" sz="2281">
                <a:solidFill>
                  <a:srgbClr val="000000"/>
                </a:solidFill>
                <a:latin typeface="Quicksand"/>
              </a:rPr>
              <a:t>print("Slicing from start to index 2:", fruits[:2])  # Output: ('apple', 'banana')</a:t>
            </a:r>
          </a:p>
          <a:p>
            <a:pPr algn="l">
              <a:lnSpc>
                <a:spcPts val="3194"/>
              </a:lnSpc>
              <a:spcBef>
                <a:spcPct val="0"/>
              </a:spcBef>
            </a:pPr>
            <a:endParaRPr lang="en-US" sz="2281">
              <a:solidFill>
                <a:srgbClr val="000000"/>
              </a:solidFill>
              <a:latin typeface="Quicksand"/>
            </a:endParaRPr>
          </a:p>
          <a:p>
            <a:pPr algn="l">
              <a:lnSpc>
                <a:spcPts val="3194"/>
              </a:lnSpc>
              <a:spcBef>
                <a:spcPct val="0"/>
              </a:spcBef>
            </a:pPr>
            <a:r>
              <a:rPr lang="en-US" sz="2281">
                <a:solidFill>
                  <a:srgbClr val="000000"/>
                </a:solidFill>
                <a:latin typeface="Quicksand Bold"/>
              </a:rPr>
              <a:t># Tuple length</a:t>
            </a:r>
          </a:p>
          <a:p>
            <a:pPr algn="l">
              <a:lnSpc>
                <a:spcPts val="3194"/>
              </a:lnSpc>
              <a:spcBef>
                <a:spcPct val="0"/>
              </a:spcBef>
            </a:pPr>
            <a:r>
              <a:rPr lang="en-US" sz="2281">
                <a:solidFill>
                  <a:srgbClr val="000000"/>
                </a:solidFill>
                <a:latin typeface="Quicksand"/>
              </a:rPr>
              <a:t>print("Length of the tuple:", len(fruits))  # Output: 6</a:t>
            </a:r>
          </a:p>
          <a:p>
            <a:pPr algn="l">
              <a:lnSpc>
                <a:spcPts val="3194"/>
              </a:lnSpc>
              <a:spcBef>
                <a:spcPct val="0"/>
              </a:spcBef>
            </a:pPr>
            <a:endParaRPr lang="en-US" sz="2281">
              <a:solidFill>
                <a:srgbClr val="000000"/>
              </a:solidFill>
              <a:latin typeface="Quicksand"/>
            </a:endParaRPr>
          </a:p>
          <a:p>
            <a:pPr algn="l">
              <a:lnSpc>
                <a:spcPts val="3194"/>
              </a:lnSpc>
              <a:spcBef>
                <a:spcPct val="0"/>
              </a:spcBef>
            </a:pPr>
            <a:r>
              <a:rPr lang="en-US" sz="2281">
                <a:solidFill>
                  <a:srgbClr val="000000"/>
                </a:solidFill>
                <a:latin typeface="Quicksand Bold"/>
              </a:rPr>
              <a:t># Finding the maximum and minimum elements</a:t>
            </a:r>
          </a:p>
          <a:p>
            <a:pPr algn="l">
              <a:lnSpc>
                <a:spcPts val="3194"/>
              </a:lnSpc>
              <a:spcBef>
                <a:spcPct val="0"/>
              </a:spcBef>
            </a:pPr>
            <a:r>
              <a:rPr lang="en-US" sz="2281">
                <a:solidFill>
                  <a:srgbClr val="000000"/>
                </a:solidFill>
                <a:latin typeface="Quicksand"/>
              </a:rPr>
              <a:t>numbers = (5, 1, 8, 3, 9, 2)</a:t>
            </a:r>
          </a:p>
          <a:p>
            <a:pPr algn="l">
              <a:lnSpc>
                <a:spcPts val="3194"/>
              </a:lnSpc>
              <a:spcBef>
                <a:spcPct val="0"/>
              </a:spcBef>
            </a:pPr>
            <a:r>
              <a:rPr lang="en-US" sz="2281">
                <a:solidFill>
                  <a:srgbClr val="000000"/>
                </a:solidFill>
                <a:latin typeface="Quicksand"/>
              </a:rPr>
              <a:t>print("Maximum value:", max(numbers))  # Output: 9</a:t>
            </a:r>
          </a:p>
          <a:p>
            <a:pPr algn="l">
              <a:lnSpc>
                <a:spcPts val="3194"/>
              </a:lnSpc>
              <a:spcBef>
                <a:spcPct val="0"/>
              </a:spcBef>
            </a:pPr>
            <a:r>
              <a:rPr lang="en-US" sz="2281">
                <a:solidFill>
                  <a:srgbClr val="000000"/>
                </a:solidFill>
                <a:latin typeface="Quicksand"/>
              </a:rPr>
              <a:t>print("Minimum value:", min(numbers))  # Output: 1</a:t>
            </a:r>
          </a:p>
          <a:p>
            <a:pPr algn="l">
              <a:lnSpc>
                <a:spcPts val="3194"/>
              </a:lnSpc>
              <a:spcBef>
                <a:spcPct val="0"/>
              </a:spcBef>
            </a:pPr>
            <a:endParaRPr lang="en-US" sz="2281">
              <a:solidFill>
                <a:srgbClr val="000000"/>
              </a:solidFill>
              <a:latin typeface="Quicksand"/>
            </a:endParaRPr>
          </a:p>
          <a:p>
            <a:pPr algn="l">
              <a:lnSpc>
                <a:spcPts val="3194"/>
              </a:lnSpc>
              <a:spcBef>
                <a:spcPct val="0"/>
              </a:spcBef>
            </a:pPr>
            <a:r>
              <a:rPr lang="en-US" sz="2281">
                <a:solidFill>
                  <a:srgbClr val="000000"/>
                </a:solidFill>
                <a:latin typeface="Quicksand Bold"/>
              </a:rPr>
              <a:t># Counting occurrences of an element</a:t>
            </a:r>
          </a:p>
          <a:p>
            <a:pPr algn="l">
              <a:lnSpc>
                <a:spcPts val="3194"/>
              </a:lnSpc>
              <a:spcBef>
                <a:spcPct val="0"/>
              </a:spcBef>
            </a:pPr>
            <a:r>
              <a:rPr lang="en-US" sz="2281">
                <a:solidFill>
                  <a:srgbClr val="000000"/>
                </a:solidFill>
                <a:latin typeface="Quicksand"/>
              </a:rPr>
              <a:t>apple_count = fruits.count("apple")</a:t>
            </a:r>
          </a:p>
          <a:p>
            <a:pPr algn="l">
              <a:lnSpc>
                <a:spcPts val="3194"/>
              </a:lnSpc>
              <a:spcBef>
                <a:spcPct val="0"/>
              </a:spcBef>
            </a:pPr>
            <a:r>
              <a:rPr lang="en-US" sz="2281">
                <a:solidFill>
                  <a:srgbClr val="000000"/>
                </a:solidFill>
                <a:latin typeface="Quicksand"/>
              </a:rPr>
              <a:t>print("Number of 'apple' in the tuple:", apple_count)  # Output: 3</a:t>
            </a:r>
          </a:p>
          <a:p>
            <a:pPr algn="l">
              <a:lnSpc>
                <a:spcPts val="3194"/>
              </a:lnSpc>
              <a:spcBef>
                <a:spcPct val="0"/>
              </a:spcBef>
            </a:pPr>
            <a:endParaRPr lang="en-US" sz="2281">
              <a:solidFill>
                <a:srgbClr val="000000"/>
              </a:solidFill>
              <a:latin typeface="Quicksand"/>
            </a:endParaRPr>
          </a:p>
          <a:p>
            <a:pPr algn="l">
              <a:lnSpc>
                <a:spcPts val="3194"/>
              </a:lnSpc>
            </a:pPr>
            <a:r>
              <a:rPr lang="en-US" sz="2281">
                <a:solidFill>
                  <a:srgbClr val="000000"/>
                </a:solidFill>
                <a:latin typeface="Quicksand Bold"/>
              </a:rPr>
              <a:t># Deleting a tuple</a:t>
            </a:r>
          </a:p>
          <a:p>
            <a:pPr algn="l">
              <a:lnSpc>
                <a:spcPts val="3194"/>
              </a:lnSpc>
              <a:spcBef>
                <a:spcPct val="0"/>
              </a:spcBef>
            </a:pPr>
            <a:r>
              <a:rPr lang="en-US" sz="2281">
                <a:solidFill>
                  <a:srgbClr val="000000"/>
                </a:solidFill>
                <a:latin typeface="Quicksand"/>
              </a:rPr>
              <a:t># We can't delete individual elements, but we can delete the entire tuple</a:t>
            </a:r>
          </a:p>
          <a:p>
            <a:pPr algn="l">
              <a:lnSpc>
                <a:spcPts val="3194"/>
              </a:lnSpc>
              <a:spcBef>
                <a:spcPct val="0"/>
              </a:spcBef>
            </a:pPr>
            <a:r>
              <a:rPr lang="en-US" sz="2281">
                <a:solidFill>
                  <a:srgbClr val="000000"/>
                </a:solidFill>
                <a:latin typeface="Quicksand"/>
              </a:rPr>
              <a:t>del fruits</a:t>
            </a:r>
          </a:p>
          <a:p>
            <a:pPr algn="l">
              <a:lnSpc>
                <a:spcPts val="3194"/>
              </a:lnSpc>
              <a:spcBef>
                <a:spcPct val="0"/>
              </a:spcBef>
            </a:pPr>
            <a:r>
              <a:rPr lang="en-US" sz="2281">
                <a:solidFill>
                  <a:srgbClr val="000000"/>
                </a:solidFill>
                <a:latin typeface="Quicksand"/>
              </a:rPr>
              <a:t># print(fruits)  # This will raise an error because the tuple no longer exists</a:t>
            </a:r>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80399" y="159703"/>
            <a:ext cx="6630001" cy="1566544"/>
          </a:xfrm>
          <a:prstGeom prst="rect">
            <a:avLst/>
          </a:prstGeom>
        </p:spPr>
        <p:txBody>
          <a:bodyPr wrap="square" lIns="0" tIns="0" rIns="0" bIns="0" rtlCol="0" anchor="t">
            <a:spAutoFit/>
          </a:bodyPr>
          <a:lstStyle/>
          <a:p>
            <a:pPr algn="ctr">
              <a:lnSpc>
                <a:spcPts val="12880"/>
              </a:lnSpc>
            </a:pPr>
            <a:r>
              <a:rPr lang="en-US" sz="9200" dirty="0">
                <a:solidFill>
                  <a:srgbClr val="000000"/>
                </a:solidFill>
                <a:latin typeface="Canva Sans Bold"/>
              </a:rPr>
              <a:t>Dictionary</a:t>
            </a:r>
          </a:p>
        </p:txBody>
      </p:sp>
      <p:sp>
        <p:nvSpPr>
          <p:cNvPr id="3" name="TextBox 3"/>
          <p:cNvSpPr txBox="1"/>
          <p:nvPr/>
        </p:nvSpPr>
        <p:spPr>
          <a:xfrm>
            <a:off x="380399" y="1967570"/>
            <a:ext cx="16634010" cy="2980690"/>
          </a:xfrm>
          <a:prstGeom prst="rect">
            <a:avLst/>
          </a:prstGeom>
        </p:spPr>
        <p:txBody>
          <a:bodyPr lIns="0" tIns="0" rIns="0" bIns="0" rtlCol="0" anchor="t">
            <a:spAutoFit/>
          </a:bodyPr>
          <a:lstStyle/>
          <a:p>
            <a:pPr marL="734059" lvl="1" indent="-367030" algn="l">
              <a:lnSpc>
                <a:spcPts val="4759"/>
              </a:lnSpc>
              <a:buFont typeface="Arial"/>
              <a:buChar char="•"/>
            </a:pPr>
            <a:r>
              <a:rPr lang="en-US" sz="3399">
                <a:solidFill>
                  <a:srgbClr val="000000"/>
                </a:solidFill>
                <a:latin typeface="Canva Sans"/>
              </a:rPr>
              <a:t> Dictionary is an unordered collection of items. Each item in a dictionary is stored as a key-value pair, where each key is unique and associated with a value. </a:t>
            </a:r>
          </a:p>
          <a:p>
            <a:pPr marL="734059" lvl="1" indent="-367030" algn="l">
              <a:lnSpc>
                <a:spcPts val="4759"/>
              </a:lnSpc>
              <a:buFont typeface="Arial"/>
              <a:buChar char="•"/>
            </a:pPr>
            <a:r>
              <a:rPr lang="en-US" sz="3399">
                <a:solidFill>
                  <a:srgbClr val="000000"/>
                </a:solidFill>
                <a:latin typeface="Canva Sans"/>
              </a:rPr>
              <a:t>Dictionaries are highly flexible and widely used for mapping between keys and values.</a:t>
            </a:r>
          </a:p>
        </p:txBody>
      </p:sp>
      <p:sp>
        <p:nvSpPr>
          <p:cNvPr id="4" name="TextBox 4"/>
          <p:cNvSpPr txBox="1"/>
          <p:nvPr/>
        </p:nvSpPr>
        <p:spPr>
          <a:xfrm>
            <a:off x="380399" y="5186385"/>
            <a:ext cx="17499625" cy="5416550"/>
          </a:xfrm>
          <a:prstGeom prst="rect">
            <a:avLst/>
          </a:prstGeom>
        </p:spPr>
        <p:txBody>
          <a:bodyPr lIns="0" tIns="0" rIns="0" bIns="0" rtlCol="0" anchor="t">
            <a:spAutoFit/>
          </a:bodyPr>
          <a:lstStyle/>
          <a:p>
            <a:pPr algn="l">
              <a:lnSpc>
                <a:spcPts val="5039"/>
              </a:lnSpc>
            </a:pPr>
            <a:r>
              <a:rPr lang="en-US" sz="3599">
                <a:solidFill>
                  <a:srgbClr val="000000"/>
                </a:solidFill>
                <a:latin typeface="Canva Sans Bold"/>
              </a:rPr>
              <a:t>Creation of Dictionaries:</a:t>
            </a:r>
          </a:p>
          <a:p>
            <a:pPr algn="l">
              <a:lnSpc>
                <a:spcPts val="4759"/>
              </a:lnSpc>
            </a:pPr>
            <a:r>
              <a:rPr lang="en-US" sz="3399">
                <a:solidFill>
                  <a:srgbClr val="000000"/>
                </a:solidFill>
                <a:latin typeface="Canva Sans"/>
              </a:rPr>
              <a:t>Dictionaries are created using curly braces {} or the dict() constructor.</a:t>
            </a:r>
          </a:p>
          <a:p>
            <a:pPr algn="l">
              <a:lnSpc>
                <a:spcPts val="4759"/>
              </a:lnSpc>
            </a:pPr>
            <a:endParaRPr lang="en-US" sz="3399">
              <a:solidFill>
                <a:srgbClr val="000000"/>
              </a:solidFill>
              <a:latin typeface="Canva Sans"/>
            </a:endParaRPr>
          </a:p>
          <a:p>
            <a:pPr algn="l">
              <a:lnSpc>
                <a:spcPts val="4759"/>
              </a:lnSpc>
            </a:pPr>
            <a:r>
              <a:rPr lang="en-US" sz="3399">
                <a:solidFill>
                  <a:srgbClr val="000000"/>
                </a:solidFill>
                <a:latin typeface="Canva Sans"/>
              </a:rPr>
              <a:t># Creating a dictionary using curly braces</a:t>
            </a:r>
          </a:p>
          <a:p>
            <a:pPr algn="l">
              <a:lnSpc>
                <a:spcPts val="4759"/>
              </a:lnSpc>
            </a:pPr>
            <a:r>
              <a:rPr lang="en-US" sz="3399">
                <a:solidFill>
                  <a:srgbClr val="000000"/>
                </a:solidFill>
                <a:latin typeface="Canva Sans"/>
              </a:rPr>
              <a:t>my_dict = {'name': 'John', 'age': 30, 'city': 'New York'}</a:t>
            </a:r>
          </a:p>
          <a:p>
            <a:pPr algn="l">
              <a:lnSpc>
                <a:spcPts val="4759"/>
              </a:lnSpc>
            </a:pPr>
            <a:endParaRPr lang="en-US" sz="3399">
              <a:solidFill>
                <a:srgbClr val="000000"/>
              </a:solidFill>
              <a:latin typeface="Canva Sans"/>
            </a:endParaRPr>
          </a:p>
          <a:p>
            <a:pPr algn="l">
              <a:lnSpc>
                <a:spcPts val="4759"/>
              </a:lnSpc>
            </a:pPr>
            <a:r>
              <a:rPr lang="en-US" sz="3399">
                <a:solidFill>
                  <a:srgbClr val="000000"/>
                </a:solidFill>
                <a:latin typeface="Canva Sans"/>
              </a:rPr>
              <a:t># Creating a dictionary using the dict() constructor</a:t>
            </a:r>
          </a:p>
          <a:p>
            <a:pPr algn="l">
              <a:lnSpc>
                <a:spcPts val="4759"/>
              </a:lnSpc>
            </a:pPr>
            <a:r>
              <a:rPr lang="en-US" sz="3399">
                <a:solidFill>
                  <a:srgbClr val="000000"/>
                </a:solidFill>
                <a:latin typeface="Canva Sans"/>
              </a:rPr>
              <a:t>another_dict = dict(name='Alice', age=25, city='London')</a:t>
            </a:r>
          </a:p>
          <a:p>
            <a:pPr algn="l">
              <a:lnSpc>
                <a:spcPts val="4759"/>
              </a:lnSpc>
            </a:pPr>
            <a:endParaRPr lang="en-US" sz="3399">
              <a:solidFill>
                <a:srgbClr val="000000"/>
              </a:solidFill>
              <a:latin typeface="Canva Sans"/>
            </a:endParaRPr>
          </a:p>
        </p:txBody>
      </p:sp>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839344"/>
            <a:ext cx="13180011" cy="8170065"/>
          </a:xfrm>
          <a:custGeom>
            <a:avLst/>
            <a:gdLst/>
            <a:ahLst/>
            <a:cxnLst/>
            <a:rect l="l" t="t" r="r" b="b"/>
            <a:pathLst>
              <a:path w="13180011" h="8170065">
                <a:moveTo>
                  <a:pt x="0" y="0"/>
                </a:moveTo>
                <a:lnTo>
                  <a:pt x="13180011" y="0"/>
                </a:lnTo>
                <a:lnTo>
                  <a:pt x="13180011" y="8170066"/>
                </a:lnTo>
                <a:lnTo>
                  <a:pt x="0" y="8170066"/>
                </a:lnTo>
                <a:lnTo>
                  <a:pt x="0" y="0"/>
                </a:lnTo>
                <a:close/>
              </a:path>
            </a:pathLst>
          </a:custGeom>
          <a:blipFill>
            <a:blip r:embed="rId2"/>
            <a:stretch>
              <a:fillRect/>
            </a:stretch>
          </a:blipFill>
        </p:spPr>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971080" y="15849"/>
            <a:ext cx="2316920" cy="10271151"/>
            <a:chOff x="0" y="0"/>
            <a:chExt cx="650356" cy="2705159"/>
          </a:xfrm>
        </p:grpSpPr>
        <p:sp>
          <p:nvSpPr>
            <p:cNvPr id="3" name="Freeform 3"/>
            <p:cNvSpPr/>
            <p:nvPr/>
          </p:nvSpPr>
          <p:spPr>
            <a:xfrm>
              <a:off x="0" y="0"/>
              <a:ext cx="650356" cy="2705159"/>
            </a:xfrm>
            <a:custGeom>
              <a:avLst/>
              <a:gdLst/>
              <a:ahLst/>
              <a:cxnLst/>
              <a:rect l="l" t="t" r="r" b="b"/>
              <a:pathLst>
                <a:path w="650356" h="2705159">
                  <a:moveTo>
                    <a:pt x="0" y="0"/>
                  </a:moveTo>
                  <a:lnTo>
                    <a:pt x="650356" y="0"/>
                  </a:lnTo>
                  <a:lnTo>
                    <a:pt x="650356" y="2705159"/>
                  </a:lnTo>
                  <a:lnTo>
                    <a:pt x="0" y="2705159"/>
                  </a:lnTo>
                  <a:close/>
                </a:path>
              </a:pathLst>
            </a:custGeom>
            <a:solidFill>
              <a:srgbClr val="7994A0"/>
            </a:solidFill>
          </p:spPr>
        </p:sp>
        <p:sp>
          <p:nvSpPr>
            <p:cNvPr id="4" name="TextBox 4"/>
            <p:cNvSpPr txBox="1"/>
            <p:nvPr/>
          </p:nvSpPr>
          <p:spPr>
            <a:xfrm>
              <a:off x="0" y="-47625"/>
              <a:ext cx="650356" cy="2752784"/>
            </a:xfrm>
            <a:prstGeom prst="rect">
              <a:avLst/>
            </a:prstGeom>
          </p:spPr>
          <p:txBody>
            <a:bodyPr lIns="50800" tIns="50800" rIns="50800" bIns="50800" rtlCol="0" anchor="ctr"/>
            <a:lstStyle/>
            <a:p>
              <a:pPr algn="ctr">
                <a:lnSpc>
                  <a:spcPts val="3693"/>
                </a:lnSpc>
              </a:pPr>
              <a:endParaRPr/>
            </a:p>
          </p:txBody>
        </p:sp>
      </p:grpSp>
      <p:sp>
        <p:nvSpPr>
          <p:cNvPr id="5" name="TextBox 5"/>
          <p:cNvSpPr txBox="1"/>
          <p:nvPr/>
        </p:nvSpPr>
        <p:spPr>
          <a:xfrm>
            <a:off x="1338876" y="20590"/>
            <a:ext cx="8414723" cy="2628889"/>
          </a:xfrm>
          <a:prstGeom prst="rect">
            <a:avLst/>
          </a:prstGeom>
        </p:spPr>
        <p:txBody>
          <a:bodyPr wrap="square" lIns="0" tIns="0" rIns="0" bIns="0" rtlCol="0" anchor="t">
            <a:spAutoFit/>
          </a:bodyPr>
          <a:lstStyle/>
          <a:p>
            <a:pPr algn="ctr">
              <a:lnSpc>
                <a:spcPts val="10500"/>
              </a:lnSpc>
            </a:pPr>
            <a:r>
              <a:rPr lang="en-US" sz="7500" dirty="0">
                <a:solidFill>
                  <a:srgbClr val="000000"/>
                </a:solidFill>
                <a:latin typeface="Canva Sans Bold"/>
              </a:rPr>
              <a:t>What is Python?</a:t>
            </a:r>
          </a:p>
          <a:p>
            <a:pPr algn="ctr">
              <a:lnSpc>
                <a:spcPts val="10500"/>
              </a:lnSpc>
            </a:pPr>
            <a:endParaRPr lang="en-US" sz="7500" dirty="0">
              <a:solidFill>
                <a:srgbClr val="000000"/>
              </a:solidFill>
              <a:latin typeface="Canva Sans Bold"/>
            </a:endParaRPr>
          </a:p>
        </p:txBody>
      </p:sp>
      <p:sp>
        <p:nvSpPr>
          <p:cNvPr id="6" name="TextBox 6"/>
          <p:cNvSpPr txBox="1"/>
          <p:nvPr/>
        </p:nvSpPr>
        <p:spPr>
          <a:xfrm>
            <a:off x="338797" y="1822866"/>
            <a:ext cx="14776827" cy="6518910"/>
          </a:xfrm>
          <a:prstGeom prst="rect">
            <a:avLst/>
          </a:prstGeom>
        </p:spPr>
        <p:txBody>
          <a:bodyPr lIns="0" tIns="0" rIns="0" bIns="0" rtlCol="0" anchor="t">
            <a:spAutoFit/>
          </a:bodyPr>
          <a:lstStyle/>
          <a:p>
            <a:pPr marL="820417" lvl="1" indent="-410209" algn="l">
              <a:lnSpc>
                <a:spcPts val="5319"/>
              </a:lnSpc>
              <a:buFont typeface="Arial"/>
              <a:buChar char="•"/>
            </a:pPr>
            <a:r>
              <a:rPr lang="en-US" sz="3799">
                <a:solidFill>
                  <a:srgbClr val="000000"/>
                </a:solidFill>
                <a:latin typeface="Canva Sans"/>
              </a:rPr>
              <a:t>Python is a high-level, interpreted programming language known for its simplicity and readability. </a:t>
            </a:r>
          </a:p>
          <a:p>
            <a:pPr marL="820417" lvl="1" indent="-410209" algn="l">
              <a:lnSpc>
                <a:spcPts val="5319"/>
              </a:lnSpc>
              <a:buFont typeface="Arial"/>
              <a:buChar char="•"/>
            </a:pPr>
            <a:r>
              <a:rPr lang="en-US" sz="3799">
                <a:solidFill>
                  <a:srgbClr val="000000"/>
                </a:solidFill>
                <a:latin typeface="Canva Sans"/>
              </a:rPr>
              <a:t>It supports multiple programming paradigms, including procedural, object-oriented, and functional programming. </a:t>
            </a:r>
          </a:p>
          <a:p>
            <a:pPr marL="820417" lvl="1" indent="-410209" algn="l">
              <a:lnSpc>
                <a:spcPts val="5319"/>
              </a:lnSpc>
              <a:buFont typeface="Arial"/>
              <a:buChar char="•"/>
            </a:pPr>
            <a:r>
              <a:rPr lang="en-US" sz="3799">
                <a:solidFill>
                  <a:srgbClr val="000000"/>
                </a:solidFill>
                <a:latin typeface="Canva Sans"/>
              </a:rPr>
              <a:t>Python is widely used in various fields such as web development, automation, data analysis, and machine learning due to its extensive standard library and large ecosystem of third-party packages.</a:t>
            </a:r>
          </a:p>
          <a:p>
            <a:pPr algn="l">
              <a:lnSpc>
                <a:spcPts val="4759"/>
              </a:lnSpc>
            </a:pPr>
            <a:endParaRPr lang="en-US" sz="3799">
              <a:solidFill>
                <a:srgbClr val="000000"/>
              </a:solidFill>
              <a:latin typeface="Canva Sans"/>
            </a:endParaRPr>
          </a:p>
          <a:p>
            <a:pPr algn="l">
              <a:lnSpc>
                <a:spcPts val="4759"/>
              </a:lnSpc>
            </a:pPr>
            <a:endParaRPr lang="en-US" sz="3799">
              <a:solidFill>
                <a:srgbClr val="000000"/>
              </a:solidFill>
              <a:latin typeface="Canva Sans"/>
            </a:endParaRP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56199" y="263379"/>
            <a:ext cx="17259300" cy="9703092"/>
          </a:xfrm>
          <a:prstGeom prst="rect">
            <a:avLst/>
          </a:prstGeom>
        </p:spPr>
        <p:txBody>
          <a:bodyPr lIns="0" tIns="0" rIns="0" bIns="0" rtlCol="0" anchor="t">
            <a:spAutoFit/>
          </a:bodyPr>
          <a:lstStyle/>
          <a:p>
            <a:pPr algn="l">
              <a:lnSpc>
                <a:spcPts val="3833"/>
              </a:lnSpc>
              <a:spcBef>
                <a:spcPct val="0"/>
              </a:spcBef>
            </a:pPr>
            <a:r>
              <a:rPr lang="en-US" sz="2738">
                <a:solidFill>
                  <a:srgbClr val="000000"/>
                </a:solidFill>
                <a:latin typeface="Quicksand Bold"/>
              </a:rPr>
              <a:t># Creating a dictionary</a:t>
            </a:r>
          </a:p>
          <a:p>
            <a:pPr algn="l">
              <a:lnSpc>
                <a:spcPts val="3833"/>
              </a:lnSpc>
              <a:spcBef>
                <a:spcPct val="0"/>
              </a:spcBef>
            </a:pPr>
            <a:r>
              <a:rPr lang="en-US" sz="2738">
                <a:solidFill>
                  <a:srgbClr val="000000"/>
                </a:solidFill>
                <a:latin typeface="Quicksand"/>
              </a:rPr>
              <a:t>person = {</a:t>
            </a:r>
          </a:p>
          <a:p>
            <a:pPr algn="l">
              <a:lnSpc>
                <a:spcPts val="3833"/>
              </a:lnSpc>
              <a:spcBef>
                <a:spcPct val="0"/>
              </a:spcBef>
            </a:pPr>
            <a:r>
              <a:rPr lang="en-US" sz="2738">
                <a:solidFill>
                  <a:srgbClr val="000000"/>
                </a:solidFill>
                <a:latin typeface="Quicksand"/>
              </a:rPr>
              <a:t>    "name": "John",</a:t>
            </a:r>
          </a:p>
          <a:p>
            <a:pPr algn="l">
              <a:lnSpc>
                <a:spcPts val="3833"/>
              </a:lnSpc>
              <a:spcBef>
                <a:spcPct val="0"/>
              </a:spcBef>
            </a:pPr>
            <a:r>
              <a:rPr lang="en-US" sz="2738">
                <a:solidFill>
                  <a:srgbClr val="000000"/>
                </a:solidFill>
                <a:latin typeface="Quicksand"/>
              </a:rPr>
              <a:t>    "age": 30,</a:t>
            </a:r>
          </a:p>
          <a:p>
            <a:pPr algn="l">
              <a:lnSpc>
                <a:spcPts val="3833"/>
              </a:lnSpc>
              <a:spcBef>
                <a:spcPct val="0"/>
              </a:spcBef>
            </a:pPr>
            <a:r>
              <a:rPr lang="en-US" sz="2738">
                <a:solidFill>
                  <a:srgbClr val="000000"/>
                </a:solidFill>
                <a:latin typeface="Quicksand"/>
              </a:rPr>
              <a:t>    "city": "New York"</a:t>
            </a:r>
          </a:p>
          <a:p>
            <a:pPr algn="l">
              <a:lnSpc>
                <a:spcPts val="3833"/>
              </a:lnSpc>
              <a:spcBef>
                <a:spcPct val="0"/>
              </a:spcBef>
            </a:pPr>
            <a:r>
              <a:rPr lang="en-US" sz="2738">
                <a:solidFill>
                  <a:srgbClr val="000000"/>
                </a:solidFill>
                <a:latin typeface="Quicksand"/>
              </a:rPr>
              <a:t>}</a:t>
            </a:r>
          </a:p>
          <a:p>
            <a:pPr algn="l">
              <a:lnSpc>
                <a:spcPts val="3833"/>
              </a:lnSpc>
              <a:spcBef>
                <a:spcPct val="0"/>
              </a:spcBef>
            </a:pPr>
            <a:r>
              <a:rPr lang="en-US" sz="2738">
                <a:solidFill>
                  <a:srgbClr val="000000"/>
                </a:solidFill>
                <a:latin typeface="Quicksand"/>
              </a:rPr>
              <a:t>print("Original dictionary:", person)</a:t>
            </a:r>
          </a:p>
          <a:p>
            <a:pPr algn="l">
              <a:lnSpc>
                <a:spcPts val="3833"/>
              </a:lnSpc>
              <a:spcBef>
                <a:spcPct val="0"/>
              </a:spcBef>
            </a:pPr>
            <a:endParaRPr lang="en-US" sz="2738">
              <a:solidFill>
                <a:srgbClr val="000000"/>
              </a:solidFill>
              <a:latin typeface="Quicksand"/>
            </a:endParaRPr>
          </a:p>
          <a:p>
            <a:pPr algn="l">
              <a:lnSpc>
                <a:spcPts val="3833"/>
              </a:lnSpc>
              <a:spcBef>
                <a:spcPct val="0"/>
              </a:spcBef>
            </a:pPr>
            <a:r>
              <a:rPr lang="en-US" sz="2738">
                <a:solidFill>
                  <a:srgbClr val="000000"/>
                </a:solidFill>
                <a:latin typeface="Quicksand Bold"/>
              </a:rPr>
              <a:t># Accessing dictionary elements</a:t>
            </a:r>
          </a:p>
          <a:p>
            <a:pPr algn="l">
              <a:lnSpc>
                <a:spcPts val="3833"/>
              </a:lnSpc>
              <a:spcBef>
                <a:spcPct val="0"/>
              </a:spcBef>
            </a:pPr>
            <a:r>
              <a:rPr lang="en-US" sz="2738">
                <a:solidFill>
                  <a:srgbClr val="000000"/>
                </a:solidFill>
                <a:latin typeface="Quicksand"/>
              </a:rPr>
              <a:t>print("Name:", person["name"])  # Output: John</a:t>
            </a:r>
          </a:p>
          <a:p>
            <a:pPr algn="l">
              <a:lnSpc>
                <a:spcPts val="3833"/>
              </a:lnSpc>
              <a:spcBef>
                <a:spcPct val="0"/>
              </a:spcBef>
            </a:pPr>
            <a:r>
              <a:rPr lang="en-US" sz="2738">
                <a:solidFill>
                  <a:srgbClr val="000000"/>
                </a:solidFill>
                <a:latin typeface="Quicksand"/>
              </a:rPr>
              <a:t>print("Age:", person["age"])    # Output: 30</a:t>
            </a:r>
          </a:p>
          <a:p>
            <a:pPr algn="l">
              <a:lnSpc>
                <a:spcPts val="3833"/>
              </a:lnSpc>
              <a:spcBef>
                <a:spcPct val="0"/>
              </a:spcBef>
            </a:pPr>
            <a:endParaRPr lang="en-US" sz="2738">
              <a:solidFill>
                <a:srgbClr val="000000"/>
              </a:solidFill>
              <a:latin typeface="Quicksand"/>
            </a:endParaRPr>
          </a:p>
          <a:p>
            <a:pPr algn="l">
              <a:lnSpc>
                <a:spcPts val="3833"/>
              </a:lnSpc>
              <a:spcBef>
                <a:spcPct val="0"/>
              </a:spcBef>
            </a:pPr>
            <a:r>
              <a:rPr lang="en-US" sz="2738">
                <a:solidFill>
                  <a:srgbClr val="000000"/>
                </a:solidFill>
                <a:latin typeface="Quicksand Bold"/>
              </a:rPr>
              <a:t># Modifying dictionary elements</a:t>
            </a:r>
          </a:p>
          <a:p>
            <a:pPr algn="l">
              <a:lnSpc>
                <a:spcPts val="3833"/>
              </a:lnSpc>
              <a:spcBef>
                <a:spcPct val="0"/>
              </a:spcBef>
            </a:pPr>
            <a:r>
              <a:rPr lang="en-US" sz="2738">
                <a:solidFill>
                  <a:srgbClr val="000000"/>
                </a:solidFill>
                <a:latin typeface="Quicksand"/>
              </a:rPr>
              <a:t>person["age"] = 31</a:t>
            </a:r>
          </a:p>
          <a:p>
            <a:pPr algn="l">
              <a:lnSpc>
                <a:spcPts val="3833"/>
              </a:lnSpc>
              <a:spcBef>
                <a:spcPct val="0"/>
              </a:spcBef>
            </a:pPr>
            <a:r>
              <a:rPr lang="en-US" sz="2738">
                <a:solidFill>
                  <a:srgbClr val="000000"/>
                </a:solidFill>
                <a:latin typeface="Quicksand"/>
              </a:rPr>
              <a:t>print("Modified age:", person)  # Output: {'name': 'John', 'age': 31, 'city': 'New York'}</a:t>
            </a:r>
          </a:p>
          <a:p>
            <a:pPr algn="l">
              <a:lnSpc>
                <a:spcPts val="3833"/>
              </a:lnSpc>
              <a:spcBef>
                <a:spcPct val="0"/>
              </a:spcBef>
            </a:pPr>
            <a:endParaRPr lang="en-US" sz="2738">
              <a:solidFill>
                <a:srgbClr val="000000"/>
              </a:solidFill>
              <a:latin typeface="Quicksand"/>
            </a:endParaRPr>
          </a:p>
          <a:p>
            <a:pPr algn="l">
              <a:lnSpc>
                <a:spcPts val="3833"/>
              </a:lnSpc>
              <a:spcBef>
                <a:spcPct val="0"/>
              </a:spcBef>
            </a:pPr>
            <a:r>
              <a:rPr lang="en-US" sz="2738">
                <a:solidFill>
                  <a:srgbClr val="000000"/>
                </a:solidFill>
                <a:latin typeface="Quicksand Bold"/>
              </a:rPr>
              <a:t># Adding new elements</a:t>
            </a:r>
          </a:p>
          <a:p>
            <a:pPr algn="l">
              <a:lnSpc>
                <a:spcPts val="3833"/>
              </a:lnSpc>
              <a:spcBef>
                <a:spcPct val="0"/>
              </a:spcBef>
            </a:pPr>
            <a:r>
              <a:rPr lang="en-US" sz="2738">
                <a:solidFill>
                  <a:srgbClr val="000000"/>
                </a:solidFill>
                <a:latin typeface="Quicksand"/>
              </a:rPr>
              <a:t>person["email"] = "john@example.com"</a:t>
            </a:r>
          </a:p>
          <a:p>
            <a:pPr algn="l">
              <a:lnSpc>
                <a:spcPts val="3833"/>
              </a:lnSpc>
              <a:spcBef>
                <a:spcPct val="0"/>
              </a:spcBef>
            </a:pPr>
            <a:r>
              <a:rPr lang="en-US" sz="2738">
                <a:solidFill>
                  <a:srgbClr val="000000"/>
                </a:solidFill>
                <a:latin typeface="Quicksand"/>
              </a:rPr>
              <a:t>print("After adding email:", person)  # Output: {'name': 'John', 'age': 31, 'city': 'New York', 'email': 'john@example.com'}</a:t>
            </a:r>
          </a:p>
        </p:txBody>
      </p:sp>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66800" y="-57155"/>
            <a:ext cx="13686187" cy="10401309"/>
          </a:xfrm>
          <a:prstGeom prst="rect">
            <a:avLst/>
          </a:prstGeom>
        </p:spPr>
        <p:txBody>
          <a:bodyPr wrap="square" lIns="0" tIns="0" rIns="0" bIns="0" rtlCol="0" anchor="t">
            <a:spAutoFit/>
          </a:bodyPr>
          <a:lstStyle/>
          <a:p>
            <a:pPr algn="l">
              <a:lnSpc>
                <a:spcPts val="3693"/>
              </a:lnSpc>
              <a:spcBef>
                <a:spcPct val="0"/>
              </a:spcBef>
            </a:pPr>
            <a:r>
              <a:rPr lang="en-US" sz="2638" dirty="0">
                <a:solidFill>
                  <a:srgbClr val="000000"/>
                </a:solidFill>
                <a:latin typeface="Quicksand Bold"/>
              </a:rPr>
              <a:t># Removing elements</a:t>
            </a:r>
          </a:p>
          <a:p>
            <a:pPr algn="l">
              <a:lnSpc>
                <a:spcPts val="3693"/>
              </a:lnSpc>
              <a:spcBef>
                <a:spcPct val="0"/>
              </a:spcBef>
            </a:pPr>
            <a:r>
              <a:rPr lang="en-US" sz="2638" dirty="0">
                <a:solidFill>
                  <a:srgbClr val="000000"/>
                </a:solidFill>
                <a:latin typeface="Quicksand"/>
              </a:rPr>
              <a:t>del person["city"]</a:t>
            </a:r>
          </a:p>
          <a:p>
            <a:pPr algn="l">
              <a:lnSpc>
                <a:spcPts val="3693"/>
              </a:lnSpc>
              <a:spcBef>
                <a:spcPct val="0"/>
              </a:spcBef>
            </a:pPr>
            <a:r>
              <a:rPr lang="en-US" sz="2638" dirty="0">
                <a:solidFill>
                  <a:srgbClr val="000000"/>
                </a:solidFill>
                <a:latin typeface="Quicksand"/>
              </a:rPr>
              <a:t>print("After deleting city:", person)  # Output: {'name': 'John', 'age': 31, 'email': 'john@example.com'}</a:t>
            </a:r>
          </a:p>
          <a:p>
            <a:pPr algn="l">
              <a:lnSpc>
                <a:spcPts val="3693"/>
              </a:lnSpc>
              <a:spcBef>
                <a:spcPct val="0"/>
              </a:spcBef>
            </a:pPr>
            <a:endParaRPr lang="en-US" sz="2638" dirty="0">
              <a:solidFill>
                <a:srgbClr val="000000"/>
              </a:solidFill>
              <a:latin typeface="Quicksand"/>
            </a:endParaRPr>
          </a:p>
          <a:p>
            <a:pPr algn="l">
              <a:lnSpc>
                <a:spcPts val="3693"/>
              </a:lnSpc>
              <a:spcBef>
                <a:spcPct val="0"/>
              </a:spcBef>
            </a:pPr>
            <a:r>
              <a:rPr lang="en-US" sz="2638" dirty="0">
                <a:solidFill>
                  <a:srgbClr val="000000"/>
                </a:solidFill>
                <a:latin typeface="Quicksand Bold"/>
              </a:rPr>
              <a:t># Using pop method to remove an element</a:t>
            </a:r>
          </a:p>
          <a:p>
            <a:pPr algn="l">
              <a:lnSpc>
                <a:spcPts val="3693"/>
              </a:lnSpc>
              <a:spcBef>
                <a:spcPct val="0"/>
              </a:spcBef>
            </a:pPr>
            <a:r>
              <a:rPr lang="en-US" sz="2638" dirty="0">
                <a:solidFill>
                  <a:srgbClr val="000000"/>
                </a:solidFill>
                <a:latin typeface="Quicksand"/>
              </a:rPr>
              <a:t>email = </a:t>
            </a:r>
            <a:r>
              <a:rPr lang="en-US" sz="2638" dirty="0" err="1">
                <a:solidFill>
                  <a:srgbClr val="000000"/>
                </a:solidFill>
                <a:latin typeface="Quicksand"/>
              </a:rPr>
              <a:t>person.pop</a:t>
            </a:r>
            <a:r>
              <a:rPr lang="en-US" sz="2638" dirty="0">
                <a:solidFill>
                  <a:srgbClr val="000000"/>
                </a:solidFill>
                <a:latin typeface="Quicksand"/>
              </a:rPr>
              <a:t>("email")</a:t>
            </a:r>
          </a:p>
          <a:p>
            <a:pPr algn="l">
              <a:lnSpc>
                <a:spcPts val="3693"/>
              </a:lnSpc>
              <a:spcBef>
                <a:spcPct val="0"/>
              </a:spcBef>
            </a:pPr>
            <a:r>
              <a:rPr lang="en-US" sz="2638" dirty="0">
                <a:solidFill>
                  <a:srgbClr val="000000"/>
                </a:solidFill>
                <a:latin typeface="Quicksand"/>
              </a:rPr>
              <a:t>print("After popping email:", person)  # Output: {'name': 'John', 'age': 31}</a:t>
            </a:r>
          </a:p>
          <a:p>
            <a:pPr algn="l">
              <a:lnSpc>
                <a:spcPts val="3693"/>
              </a:lnSpc>
              <a:spcBef>
                <a:spcPct val="0"/>
              </a:spcBef>
            </a:pPr>
            <a:r>
              <a:rPr lang="en-US" sz="2638" dirty="0">
                <a:solidFill>
                  <a:srgbClr val="000000"/>
                </a:solidFill>
                <a:latin typeface="Quicksand"/>
              </a:rPr>
              <a:t>print("Popped email:", email)  # Output: john@example.com</a:t>
            </a:r>
          </a:p>
          <a:p>
            <a:pPr algn="l">
              <a:lnSpc>
                <a:spcPts val="3693"/>
              </a:lnSpc>
              <a:spcBef>
                <a:spcPct val="0"/>
              </a:spcBef>
            </a:pPr>
            <a:endParaRPr lang="en-US" sz="2638" dirty="0">
              <a:solidFill>
                <a:srgbClr val="000000"/>
              </a:solidFill>
              <a:latin typeface="Quicksand"/>
            </a:endParaRPr>
          </a:p>
          <a:p>
            <a:pPr algn="l">
              <a:lnSpc>
                <a:spcPts val="3693"/>
              </a:lnSpc>
              <a:spcBef>
                <a:spcPct val="0"/>
              </a:spcBef>
            </a:pPr>
            <a:r>
              <a:rPr lang="en-US" sz="2638" dirty="0">
                <a:solidFill>
                  <a:srgbClr val="000000"/>
                </a:solidFill>
                <a:latin typeface="Quicksand Bold"/>
              </a:rPr>
              <a:t># Getting the length of the dictionary</a:t>
            </a:r>
          </a:p>
          <a:p>
            <a:pPr algn="l">
              <a:lnSpc>
                <a:spcPts val="3693"/>
              </a:lnSpc>
              <a:spcBef>
                <a:spcPct val="0"/>
              </a:spcBef>
            </a:pPr>
            <a:r>
              <a:rPr lang="en-US" sz="2638" dirty="0">
                <a:solidFill>
                  <a:srgbClr val="000000"/>
                </a:solidFill>
                <a:latin typeface="Quicksand"/>
              </a:rPr>
              <a:t>print("Length of the dictionary:", </a:t>
            </a:r>
            <a:r>
              <a:rPr lang="en-US" sz="2638" dirty="0" err="1">
                <a:solidFill>
                  <a:srgbClr val="000000"/>
                </a:solidFill>
                <a:latin typeface="Quicksand"/>
              </a:rPr>
              <a:t>len</a:t>
            </a:r>
            <a:r>
              <a:rPr lang="en-US" sz="2638" dirty="0">
                <a:solidFill>
                  <a:srgbClr val="000000"/>
                </a:solidFill>
                <a:latin typeface="Quicksand"/>
              </a:rPr>
              <a:t>(person))  # Output: 2</a:t>
            </a:r>
          </a:p>
          <a:p>
            <a:pPr algn="l">
              <a:lnSpc>
                <a:spcPts val="3693"/>
              </a:lnSpc>
              <a:spcBef>
                <a:spcPct val="0"/>
              </a:spcBef>
            </a:pPr>
            <a:endParaRPr lang="en-US" sz="2638" dirty="0">
              <a:solidFill>
                <a:srgbClr val="000000"/>
              </a:solidFill>
              <a:latin typeface="Quicksand"/>
            </a:endParaRPr>
          </a:p>
          <a:p>
            <a:pPr algn="l">
              <a:lnSpc>
                <a:spcPts val="3693"/>
              </a:lnSpc>
              <a:spcBef>
                <a:spcPct val="0"/>
              </a:spcBef>
            </a:pPr>
            <a:r>
              <a:rPr lang="en-US" sz="2638" dirty="0">
                <a:solidFill>
                  <a:srgbClr val="000000"/>
                </a:solidFill>
                <a:latin typeface="Quicksand Bold"/>
              </a:rPr>
              <a:t># Merging two dictionaries</a:t>
            </a:r>
          </a:p>
          <a:p>
            <a:pPr algn="l">
              <a:lnSpc>
                <a:spcPts val="3693"/>
              </a:lnSpc>
              <a:spcBef>
                <a:spcPct val="0"/>
              </a:spcBef>
            </a:pPr>
            <a:r>
              <a:rPr lang="en-US" sz="2638" dirty="0" err="1">
                <a:solidFill>
                  <a:srgbClr val="000000"/>
                </a:solidFill>
                <a:latin typeface="Quicksand"/>
              </a:rPr>
              <a:t>additional_info</a:t>
            </a:r>
            <a:r>
              <a:rPr lang="en-US" sz="2638" dirty="0">
                <a:solidFill>
                  <a:srgbClr val="000000"/>
                </a:solidFill>
                <a:latin typeface="Quicksand"/>
              </a:rPr>
              <a:t> = {"city": "Los Angeles", "occupation": "Engineer"}</a:t>
            </a:r>
          </a:p>
          <a:p>
            <a:pPr algn="l">
              <a:lnSpc>
                <a:spcPts val="3693"/>
              </a:lnSpc>
              <a:spcBef>
                <a:spcPct val="0"/>
              </a:spcBef>
            </a:pPr>
            <a:r>
              <a:rPr lang="en-US" sz="2638" dirty="0" err="1">
                <a:solidFill>
                  <a:srgbClr val="000000"/>
                </a:solidFill>
                <a:latin typeface="Quicksand"/>
              </a:rPr>
              <a:t>person.update</a:t>
            </a:r>
            <a:r>
              <a:rPr lang="en-US" sz="2638" dirty="0">
                <a:solidFill>
                  <a:srgbClr val="000000"/>
                </a:solidFill>
                <a:latin typeface="Quicksand"/>
              </a:rPr>
              <a:t>(</a:t>
            </a:r>
            <a:r>
              <a:rPr lang="en-US" sz="2638" dirty="0" err="1">
                <a:solidFill>
                  <a:srgbClr val="000000"/>
                </a:solidFill>
                <a:latin typeface="Quicksand"/>
              </a:rPr>
              <a:t>additional_info</a:t>
            </a:r>
            <a:r>
              <a:rPr lang="en-US" sz="2638" dirty="0">
                <a:solidFill>
                  <a:srgbClr val="000000"/>
                </a:solidFill>
                <a:latin typeface="Quicksand"/>
              </a:rPr>
              <a:t>)</a:t>
            </a:r>
          </a:p>
          <a:p>
            <a:pPr algn="l">
              <a:lnSpc>
                <a:spcPts val="3693"/>
              </a:lnSpc>
              <a:spcBef>
                <a:spcPct val="0"/>
              </a:spcBef>
            </a:pPr>
            <a:r>
              <a:rPr lang="en-US" sz="2638" dirty="0">
                <a:solidFill>
                  <a:srgbClr val="000000"/>
                </a:solidFill>
                <a:latin typeface="Quicksand"/>
              </a:rPr>
              <a:t>print("After merging with </a:t>
            </a:r>
            <a:r>
              <a:rPr lang="en-US" sz="2638" dirty="0" err="1">
                <a:solidFill>
                  <a:srgbClr val="000000"/>
                </a:solidFill>
                <a:latin typeface="Quicksand"/>
              </a:rPr>
              <a:t>additional_info</a:t>
            </a:r>
            <a:r>
              <a:rPr lang="en-US" sz="2638" dirty="0">
                <a:solidFill>
                  <a:srgbClr val="000000"/>
                </a:solidFill>
                <a:latin typeface="Quicksand"/>
              </a:rPr>
              <a:t>:", person)</a:t>
            </a:r>
          </a:p>
          <a:p>
            <a:pPr algn="l">
              <a:lnSpc>
                <a:spcPts val="3693"/>
              </a:lnSpc>
              <a:spcBef>
                <a:spcPct val="0"/>
              </a:spcBef>
            </a:pPr>
            <a:r>
              <a:rPr lang="en-US" sz="2638" dirty="0">
                <a:solidFill>
                  <a:srgbClr val="000000"/>
                </a:solidFill>
                <a:latin typeface="Quicksand"/>
              </a:rPr>
              <a:t># Output: {'name': 'John', 'age': 31, 'city': 'Los Angeles', 'occupation': 'Engineer'}</a:t>
            </a:r>
          </a:p>
          <a:p>
            <a:pPr algn="l">
              <a:lnSpc>
                <a:spcPts val="3693"/>
              </a:lnSpc>
              <a:spcBef>
                <a:spcPct val="0"/>
              </a:spcBef>
            </a:pPr>
            <a:endParaRPr lang="en-US" sz="2638" dirty="0">
              <a:solidFill>
                <a:srgbClr val="000000"/>
              </a:solidFill>
              <a:latin typeface="Quicksand"/>
            </a:endParaRPr>
          </a:p>
          <a:p>
            <a:pPr algn="l">
              <a:lnSpc>
                <a:spcPts val="3693"/>
              </a:lnSpc>
              <a:spcBef>
                <a:spcPct val="0"/>
              </a:spcBef>
            </a:pPr>
            <a:r>
              <a:rPr lang="en-US" sz="2638" dirty="0">
                <a:solidFill>
                  <a:srgbClr val="000000"/>
                </a:solidFill>
                <a:latin typeface="Quicksand Bold"/>
              </a:rPr>
              <a:t># Clearing all elements from the dictionary</a:t>
            </a:r>
          </a:p>
          <a:p>
            <a:pPr algn="l">
              <a:lnSpc>
                <a:spcPts val="3693"/>
              </a:lnSpc>
              <a:spcBef>
                <a:spcPct val="0"/>
              </a:spcBef>
            </a:pPr>
            <a:r>
              <a:rPr lang="en-US" sz="2638" dirty="0" err="1">
                <a:solidFill>
                  <a:srgbClr val="000000"/>
                </a:solidFill>
                <a:latin typeface="Quicksand"/>
              </a:rPr>
              <a:t>person.clear</a:t>
            </a:r>
            <a:r>
              <a:rPr lang="en-US" sz="2638" dirty="0">
                <a:solidFill>
                  <a:srgbClr val="000000"/>
                </a:solidFill>
                <a:latin typeface="Quicksand"/>
              </a:rPr>
              <a:t>()</a:t>
            </a:r>
          </a:p>
          <a:p>
            <a:pPr algn="l">
              <a:lnSpc>
                <a:spcPts val="3693"/>
              </a:lnSpc>
              <a:spcBef>
                <a:spcPct val="0"/>
              </a:spcBef>
            </a:pPr>
            <a:r>
              <a:rPr lang="en-US" sz="2638" dirty="0">
                <a:solidFill>
                  <a:srgbClr val="000000"/>
                </a:solidFill>
                <a:latin typeface="Quicksand"/>
              </a:rPr>
              <a:t>print("After clearing the dictionary:", person)  # Output: {}</a:t>
            </a:r>
          </a:p>
        </p:txBody>
      </p:sp>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818680" y="15849"/>
            <a:ext cx="2469320" cy="10271151"/>
            <a:chOff x="0" y="0"/>
            <a:chExt cx="650356" cy="2705159"/>
          </a:xfrm>
        </p:grpSpPr>
        <p:sp>
          <p:nvSpPr>
            <p:cNvPr id="3" name="Freeform 3"/>
            <p:cNvSpPr/>
            <p:nvPr/>
          </p:nvSpPr>
          <p:spPr>
            <a:xfrm>
              <a:off x="0" y="0"/>
              <a:ext cx="650356" cy="2705159"/>
            </a:xfrm>
            <a:custGeom>
              <a:avLst/>
              <a:gdLst/>
              <a:ahLst/>
              <a:cxnLst/>
              <a:rect l="l" t="t" r="r" b="b"/>
              <a:pathLst>
                <a:path w="650356" h="2705159">
                  <a:moveTo>
                    <a:pt x="0" y="0"/>
                  </a:moveTo>
                  <a:lnTo>
                    <a:pt x="650356" y="0"/>
                  </a:lnTo>
                  <a:lnTo>
                    <a:pt x="650356" y="2705159"/>
                  </a:lnTo>
                  <a:lnTo>
                    <a:pt x="0" y="2705159"/>
                  </a:lnTo>
                  <a:close/>
                </a:path>
              </a:pathLst>
            </a:custGeom>
            <a:solidFill>
              <a:srgbClr val="7994A0"/>
            </a:solidFill>
          </p:spPr>
        </p:sp>
        <p:sp>
          <p:nvSpPr>
            <p:cNvPr id="4" name="TextBox 4"/>
            <p:cNvSpPr txBox="1"/>
            <p:nvPr/>
          </p:nvSpPr>
          <p:spPr>
            <a:xfrm>
              <a:off x="0" y="-47625"/>
              <a:ext cx="650356" cy="2752784"/>
            </a:xfrm>
            <a:prstGeom prst="rect">
              <a:avLst/>
            </a:prstGeom>
          </p:spPr>
          <p:txBody>
            <a:bodyPr lIns="50800" tIns="50800" rIns="50800" bIns="50800" rtlCol="0" anchor="ctr"/>
            <a:lstStyle/>
            <a:p>
              <a:pPr algn="ctr">
                <a:lnSpc>
                  <a:spcPts val="3693"/>
                </a:lnSpc>
              </a:pPr>
              <a:endParaRPr/>
            </a:p>
          </p:txBody>
        </p:sp>
      </p:grpSp>
      <p:sp>
        <p:nvSpPr>
          <p:cNvPr id="5" name="Freeform 5"/>
          <p:cNvSpPr/>
          <p:nvPr/>
        </p:nvSpPr>
        <p:spPr>
          <a:xfrm>
            <a:off x="1778815" y="5143500"/>
            <a:ext cx="10972800" cy="4747206"/>
          </a:xfrm>
          <a:custGeom>
            <a:avLst/>
            <a:gdLst/>
            <a:ahLst/>
            <a:cxnLst/>
            <a:rect l="l" t="t" r="r" b="b"/>
            <a:pathLst>
              <a:path w="10972800" h="4747206">
                <a:moveTo>
                  <a:pt x="0" y="0"/>
                </a:moveTo>
                <a:lnTo>
                  <a:pt x="10972800" y="0"/>
                </a:lnTo>
                <a:lnTo>
                  <a:pt x="10972800" y="4747206"/>
                </a:lnTo>
                <a:lnTo>
                  <a:pt x="0" y="4747206"/>
                </a:lnTo>
                <a:lnTo>
                  <a:pt x="0" y="0"/>
                </a:lnTo>
                <a:close/>
              </a:path>
            </a:pathLst>
          </a:custGeom>
          <a:blipFill>
            <a:blip r:embed="rId2"/>
            <a:stretch>
              <a:fillRect b="-15571"/>
            </a:stretch>
          </a:blipFill>
        </p:spPr>
      </p:sp>
      <p:sp>
        <p:nvSpPr>
          <p:cNvPr id="6" name="TextBox 6"/>
          <p:cNvSpPr txBox="1"/>
          <p:nvPr/>
        </p:nvSpPr>
        <p:spPr>
          <a:xfrm>
            <a:off x="326358" y="417683"/>
            <a:ext cx="15763781" cy="4216400"/>
          </a:xfrm>
          <a:prstGeom prst="rect">
            <a:avLst/>
          </a:prstGeom>
        </p:spPr>
        <p:txBody>
          <a:bodyPr lIns="0" tIns="0" rIns="0" bIns="0" rtlCol="0" anchor="t">
            <a:spAutoFit/>
          </a:bodyPr>
          <a:lstStyle/>
          <a:p>
            <a:pPr algn="l">
              <a:lnSpc>
                <a:spcPts val="5039"/>
              </a:lnSpc>
              <a:spcBef>
                <a:spcPct val="0"/>
              </a:spcBef>
            </a:pPr>
            <a:r>
              <a:rPr lang="en-US" sz="3599">
                <a:solidFill>
                  <a:srgbClr val="000000"/>
                </a:solidFill>
                <a:latin typeface="Canva Sans Bold"/>
              </a:rPr>
              <a:t>4. Set Types</a:t>
            </a:r>
          </a:p>
          <a:p>
            <a:pPr algn="l">
              <a:lnSpc>
                <a:spcPts val="4759"/>
              </a:lnSpc>
              <a:spcBef>
                <a:spcPct val="0"/>
              </a:spcBef>
            </a:pPr>
            <a:r>
              <a:rPr lang="en-US" sz="3399">
                <a:solidFill>
                  <a:srgbClr val="000000"/>
                </a:solidFill>
                <a:latin typeface="Canva Sans Bold"/>
              </a:rPr>
              <a:t>Sets (set)</a:t>
            </a:r>
          </a:p>
          <a:p>
            <a:pPr algn="l">
              <a:lnSpc>
                <a:spcPts val="4759"/>
              </a:lnSpc>
              <a:spcBef>
                <a:spcPct val="0"/>
              </a:spcBef>
            </a:pPr>
            <a:r>
              <a:rPr lang="en-US" sz="3399">
                <a:solidFill>
                  <a:srgbClr val="000000"/>
                </a:solidFill>
                <a:latin typeface="Canva Sans"/>
              </a:rPr>
              <a:t>Definition: Unordered collections of unique items.</a:t>
            </a:r>
          </a:p>
          <a:p>
            <a:pPr algn="l">
              <a:lnSpc>
                <a:spcPts val="4759"/>
              </a:lnSpc>
              <a:spcBef>
                <a:spcPct val="0"/>
              </a:spcBef>
            </a:pPr>
            <a:r>
              <a:rPr lang="en-US" sz="3399">
                <a:solidFill>
                  <a:srgbClr val="000000"/>
                </a:solidFill>
                <a:latin typeface="Canva Sans"/>
              </a:rPr>
              <a:t>Examples:</a:t>
            </a:r>
          </a:p>
          <a:p>
            <a:pPr algn="l">
              <a:lnSpc>
                <a:spcPts val="4759"/>
              </a:lnSpc>
              <a:spcBef>
                <a:spcPct val="0"/>
              </a:spcBef>
            </a:pPr>
            <a:r>
              <a:rPr lang="en-US" sz="3399">
                <a:solidFill>
                  <a:srgbClr val="000000"/>
                </a:solidFill>
                <a:latin typeface="Canva Sans"/>
              </a:rPr>
              <a:t>unique_numbers = {1, 2, 3, 4, 5}</a:t>
            </a:r>
          </a:p>
          <a:p>
            <a:pPr algn="l">
              <a:lnSpc>
                <a:spcPts val="4759"/>
              </a:lnSpc>
              <a:spcBef>
                <a:spcPct val="0"/>
              </a:spcBef>
            </a:pPr>
            <a:r>
              <a:rPr lang="en-US" sz="3399">
                <a:solidFill>
                  <a:srgbClr val="000000"/>
                </a:solidFill>
                <a:latin typeface="Canva Sans"/>
              </a:rPr>
              <a:t>Notes: Supports mathematical set operations like union, intersection, difference.</a:t>
            </a:r>
          </a:p>
        </p:txBody>
      </p:sp>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70717" y="935206"/>
            <a:ext cx="11580378" cy="8416589"/>
          </a:xfrm>
          <a:custGeom>
            <a:avLst/>
            <a:gdLst/>
            <a:ahLst/>
            <a:cxnLst/>
            <a:rect l="l" t="t" r="r" b="b"/>
            <a:pathLst>
              <a:path w="11580378" h="8416589">
                <a:moveTo>
                  <a:pt x="0" y="0"/>
                </a:moveTo>
                <a:lnTo>
                  <a:pt x="11580379" y="0"/>
                </a:lnTo>
                <a:lnTo>
                  <a:pt x="11580379" y="8416588"/>
                </a:lnTo>
                <a:lnTo>
                  <a:pt x="0" y="8416588"/>
                </a:lnTo>
                <a:lnTo>
                  <a:pt x="0" y="0"/>
                </a:lnTo>
                <a:close/>
              </a:path>
            </a:pathLst>
          </a:custGeom>
          <a:blipFill>
            <a:blip r:embed="rId2"/>
            <a:stretch>
              <a:fillRect/>
            </a:stretch>
          </a:blipFill>
        </p:spPr>
      </p:sp>
      <p:sp>
        <p:nvSpPr>
          <p:cNvPr id="3" name="TextBox 3"/>
          <p:cNvSpPr txBox="1"/>
          <p:nvPr/>
        </p:nvSpPr>
        <p:spPr>
          <a:xfrm>
            <a:off x="7566034" y="2978062"/>
            <a:ext cx="10121482" cy="2957829"/>
          </a:xfrm>
          <a:prstGeom prst="rect">
            <a:avLst/>
          </a:prstGeom>
        </p:spPr>
        <p:txBody>
          <a:bodyPr lIns="0" tIns="0" rIns="0" bIns="0" rtlCol="0" anchor="t">
            <a:spAutoFit/>
          </a:bodyPr>
          <a:lstStyle/>
          <a:p>
            <a:pPr algn="ctr">
              <a:lnSpc>
                <a:spcPts val="3920"/>
              </a:lnSpc>
            </a:pPr>
            <a:r>
              <a:rPr lang="en-US" sz="2800">
                <a:solidFill>
                  <a:srgbClr val="000000"/>
                </a:solidFill>
                <a:latin typeface="Canva Sans Bold"/>
              </a:rPr>
              <a:t>OUTPUT</a:t>
            </a:r>
          </a:p>
          <a:p>
            <a:pPr algn="ctr">
              <a:lnSpc>
                <a:spcPts val="3920"/>
              </a:lnSpc>
            </a:pPr>
            <a:r>
              <a:rPr lang="en-US" sz="2800">
                <a:solidFill>
                  <a:srgbClr val="000000"/>
                </a:solidFill>
                <a:latin typeface="Canva Sans"/>
              </a:rPr>
              <a:t>('Union :', set([0, 1, 2, 3, 4, 5, 6, 8]))</a:t>
            </a:r>
          </a:p>
          <a:p>
            <a:pPr algn="ctr">
              <a:lnSpc>
                <a:spcPts val="3920"/>
              </a:lnSpc>
            </a:pPr>
            <a:r>
              <a:rPr lang="en-US" sz="2800">
                <a:solidFill>
                  <a:srgbClr val="000000"/>
                </a:solidFill>
                <a:latin typeface="Canva Sans"/>
              </a:rPr>
              <a:t>('Intersection :', set([2, 4]))</a:t>
            </a:r>
          </a:p>
          <a:p>
            <a:pPr algn="ctr">
              <a:lnSpc>
                <a:spcPts val="3920"/>
              </a:lnSpc>
            </a:pPr>
            <a:r>
              <a:rPr lang="en-US" sz="2800">
                <a:solidFill>
                  <a:srgbClr val="000000"/>
                </a:solidFill>
                <a:latin typeface="Canva Sans"/>
              </a:rPr>
              <a:t>('Difference :', set([8, 0, 6]))</a:t>
            </a:r>
          </a:p>
          <a:p>
            <a:pPr algn="ctr">
              <a:lnSpc>
                <a:spcPts val="3920"/>
              </a:lnSpc>
            </a:pPr>
            <a:r>
              <a:rPr lang="en-US" sz="2800">
                <a:solidFill>
                  <a:srgbClr val="000000"/>
                </a:solidFill>
                <a:latin typeface="Canva Sans"/>
              </a:rPr>
              <a:t>('Symmetric difference :', set([0, 1, 3, 5, 6, 8]))</a:t>
            </a:r>
          </a:p>
          <a:p>
            <a:pPr algn="ctr">
              <a:lnSpc>
                <a:spcPts val="3920"/>
              </a:lnSpc>
            </a:pPr>
            <a:endParaRPr lang="en-US" sz="2800">
              <a:solidFill>
                <a:srgbClr val="000000"/>
              </a:solidFill>
              <a:latin typeface="Canva Sans"/>
            </a:endParaRPr>
          </a:p>
        </p:txBody>
      </p:sp>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05765" y="843641"/>
            <a:ext cx="14558135" cy="8089432"/>
          </a:xfrm>
          <a:custGeom>
            <a:avLst/>
            <a:gdLst/>
            <a:ahLst/>
            <a:cxnLst/>
            <a:rect l="l" t="t" r="r" b="b"/>
            <a:pathLst>
              <a:path w="14558135" h="8089432">
                <a:moveTo>
                  <a:pt x="0" y="0"/>
                </a:moveTo>
                <a:lnTo>
                  <a:pt x="14558135" y="0"/>
                </a:lnTo>
                <a:lnTo>
                  <a:pt x="14558135" y="8089432"/>
                </a:lnTo>
                <a:lnTo>
                  <a:pt x="0" y="8089432"/>
                </a:lnTo>
                <a:lnTo>
                  <a:pt x="0" y="0"/>
                </a:lnTo>
                <a:close/>
              </a:path>
            </a:pathLst>
          </a:custGeom>
          <a:blipFill>
            <a:blip r:embed="rId2"/>
            <a:stretch>
              <a:fillRect/>
            </a:stretch>
          </a:blipFill>
        </p:spPr>
      </p:sp>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818680" y="15849"/>
            <a:ext cx="2469320" cy="10271151"/>
            <a:chOff x="0" y="0"/>
            <a:chExt cx="650356" cy="2705159"/>
          </a:xfrm>
        </p:grpSpPr>
        <p:sp>
          <p:nvSpPr>
            <p:cNvPr id="3" name="Freeform 3"/>
            <p:cNvSpPr/>
            <p:nvPr/>
          </p:nvSpPr>
          <p:spPr>
            <a:xfrm>
              <a:off x="0" y="0"/>
              <a:ext cx="650356" cy="2705159"/>
            </a:xfrm>
            <a:custGeom>
              <a:avLst/>
              <a:gdLst/>
              <a:ahLst/>
              <a:cxnLst/>
              <a:rect l="l" t="t" r="r" b="b"/>
              <a:pathLst>
                <a:path w="650356" h="2705159">
                  <a:moveTo>
                    <a:pt x="0" y="0"/>
                  </a:moveTo>
                  <a:lnTo>
                    <a:pt x="650356" y="0"/>
                  </a:lnTo>
                  <a:lnTo>
                    <a:pt x="650356" y="2705159"/>
                  </a:lnTo>
                  <a:lnTo>
                    <a:pt x="0" y="2705159"/>
                  </a:lnTo>
                  <a:close/>
                </a:path>
              </a:pathLst>
            </a:custGeom>
            <a:solidFill>
              <a:srgbClr val="7994A0"/>
            </a:solidFill>
          </p:spPr>
        </p:sp>
        <p:sp>
          <p:nvSpPr>
            <p:cNvPr id="4" name="TextBox 4"/>
            <p:cNvSpPr txBox="1"/>
            <p:nvPr/>
          </p:nvSpPr>
          <p:spPr>
            <a:xfrm>
              <a:off x="0" y="-47625"/>
              <a:ext cx="650356" cy="2752784"/>
            </a:xfrm>
            <a:prstGeom prst="rect">
              <a:avLst/>
            </a:prstGeom>
          </p:spPr>
          <p:txBody>
            <a:bodyPr lIns="50800" tIns="50800" rIns="50800" bIns="50800" rtlCol="0" anchor="ctr"/>
            <a:lstStyle/>
            <a:p>
              <a:pPr algn="ctr">
                <a:lnSpc>
                  <a:spcPts val="3693"/>
                </a:lnSpc>
              </a:pPr>
              <a:endParaRPr/>
            </a:p>
          </p:txBody>
        </p:sp>
      </p:grpSp>
      <p:sp>
        <p:nvSpPr>
          <p:cNvPr id="5" name="AutoShape 5"/>
          <p:cNvSpPr/>
          <p:nvPr/>
        </p:nvSpPr>
        <p:spPr>
          <a:xfrm>
            <a:off x="1028700" y="5143500"/>
            <a:ext cx="13774565" cy="0"/>
          </a:xfrm>
          <a:prstGeom prst="line">
            <a:avLst/>
          </a:prstGeom>
          <a:ln w="38100" cap="flat">
            <a:solidFill>
              <a:srgbClr val="000000"/>
            </a:solidFill>
            <a:prstDash val="solid"/>
            <a:headEnd type="none" w="sm" len="sm"/>
            <a:tailEnd type="none" w="sm" len="sm"/>
          </a:ln>
        </p:spPr>
      </p:sp>
      <p:grpSp>
        <p:nvGrpSpPr>
          <p:cNvPr id="6" name="Group 6"/>
          <p:cNvGrpSpPr/>
          <p:nvPr/>
        </p:nvGrpSpPr>
        <p:grpSpPr>
          <a:xfrm>
            <a:off x="12827275" y="4696207"/>
            <a:ext cx="886787" cy="910435"/>
            <a:chOff x="0" y="0"/>
            <a:chExt cx="233557" cy="239785"/>
          </a:xfrm>
        </p:grpSpPr>
        <p:sp>
          <p:nvSpPr>
            <p:cNvPr id="7" name="Freeform 7"/>
            <p:cNvSpPr/>
            <p:nvPr/>
          </p:nvSpPr>
          <p:spPr>
            <a:xfrm>
              <a:off x="0" y="0"/>
              <a:ext cx="233557" cy="239785"/>
            </a:xfrm>
            <a:custGeom>
              <a:avLst/>
              <a:gdLst/>
              <a:ahLst/>
              <a:cxnLst/>
              <a:rect l="l" t="t" r="r" b="b"/>
              <a:pathLst>
                <a:path w="233557" h="239785">
                  <a:moveTo>
                    <a:pt x="0" y="0"/>
                  </a:moveTo>
                  <a:lnTo>
                    <a:pt x="233557" y="0"/>
                  </a:lnTo>
                  <a:lnTo>
                    <a:pt x="233557" y="239785"/>
                  </a:lnTo>
                  <a:lnTo>
                    <a:pt x="0" y="239785"/>
                  </a:lnTo>
                  <a:close/>
                </a:path>
              </a:pathLst>
            </a:custGeom>
            <a:solidFill>
              <a:srgbClr val="7994A0"/>
            </a:solidFill>
          </p:spPr>
        </p:sp>
        <p:sp>
          <p:nvSpPr>
            <p:cNvPr id="8" name="TextBox 8"/>
            <p:cNvSpPr txBox="1"/>
            <p:nvPr/>
          </p:nvSpPr>
          <p:spPr>
            <a:xfrm>
              <a:off x="0" y="-47625"/>
              <a:ext cx="233557" cy="287410"/>
            </a:xfrm>
            <a:prstGeom prst="rect">
              <a:avLst/>
            </a:prstGeom>
          </p:spPr>
          <p:txBody>
            <a:bodyPr lIns="50800" tIns="50800" rIns="50800" bIns="50800" rtlCol="0" anchor="ctr"/>
            <a:lstStyle/>
            <a:p>
              <a:pPr algn="ctr">
                <a:lnSpc>
                  <a:spcPts val="3693"/>
                </a:lnSpc>
              </a:pPr>
              <a:endParaRPr/>
            </a:p>
          </p:txBody>
        </p:sp>
      </p:grpSp>
      <p:grpSp>
        <p:nvGrpSpPr>
          <p:cNvPr id="9" name="Group 9"/>
          <p:cNvGrpSpPr/>
          <p:nvPr/>
        </p:nvGrpSpPr>
        <p:grpSpPr>
          <a:xfrm>
            <a:off x="7658756" y="4696207"/>
            <a:ext cx="886787" cy="910435"/>
            <a:chOff x="0" y="0"/>
            <a:chExt cx="233557" cy="239785"/>
          </a:xfrm>
        </p:grpSpPr>
        <p:sp>
          <p:nvSpPr>
            <p:cNvPr id="10" name="Freeform 10"/>
            <p:cNvSpPr/>
            <p:nvPr/>
          </p:nvSpPr>
          <p:spPr>
            <a:xfrm>
              <a:off x="0" y="0"/>
              <a:ext cx="233557" cy="239785"/>
            </a:xfrm>
            <a:custGeom>
              <a:avLst/>
              <a:gdLst/>
              <a:ahLst/>
              <a:cxnLst/>
              <a:rect l="l" t="t" r="r" b="b"/>
              <a:pathLst>
                <a:path w="233557" h="239785">
                  <a:moveTo>
                    <a:pt x="0" y="0"/>
                  </a:moveTo>
                  <a:lnTo>
                    <a:pt x="233557" y="0"/>
                  </a:lnTo>
                  <a:lnTo>
                    <a:pt x="233557" y="239785"/>
                  </a:lnTo>
                  <a:lnTo>
                    <a:pt x="0" y="239785"/>
                  </a:lnTo>
                  <a:close/>
                </a:path>
              </a:pathLst>
            </a:custGeom>
            <a:solidFill>
              <a:srgbClr val="7994A0"/>
            </a:solidFill>
          </p:spPr>
        </p:sp>
        <p:sp>
          <p:nvSpPr>
            <p:cNvPr id="11" name="TextBox 11"/>
            <p:cNvSpPr txBox="1"/>
            <p:nvPr/>
          </p:nvSpPr>
          <p:spPr>
            <a:xfrm>
              <a:off x="0" y="-47625"/>
              <a:ext cx="233557" cy="287410"/>
            </a:xfrm>
            <a:prstGeom prst="rect">
              <a:avLst/>
            </a:prstGeom>
          </p:spPr>
          <p:txBody>
            <a:bodyPr lIns="50800" tIns="50800" rIns="50800" bIns="50800" rtlCol="0" anchor="ctr"/>
            <a:lstStyle/>
            <a:p>
              <a:pPr algn="ctr">
                <a:lnSpc>
                  <a:spcPts val="3693"/>
                </a:lnSpc>
              </a:pPr>
              <a:endParaRPr/>
            </a:p>
          </p:txBody>
        </p:sp>
      </p:grpSp>
      <p:grpSp>
        <p:nvGrpSpPr>
          <p:cNvPr id="12" name="Group 12"/>
          <p:cNvGrpSpPr/>
          <p:nvPr/>
        </p:nvGrpSpPr>
        <p:grpSpPr>
          <a:xfrm>
            <a:off x="2490237" y="4696207"/>
            <a:ext cx="886787" cy="910435"/>
            <a:chOff x="0" y="0"/>
            <a:chExt cx="233557" cy="239785"/>
          </a:xfrm>
        </p:grpSpPr>
        <p:sp>
          <p:nvSpPr>
            <p:cNvPr id="13" name="Freeform 13"/>
            <p:cNvSpPr/>
            <p:nvPr/>
          </p:nvSpPr>
          <p:spPr>
            <a:xfrm>
              <a:off x="0" y="0"/>
              <a:ext cx="233557" cy="239785"/>
            </a:xfrm>
            <a:custGeom>
              <a:avLst/>
              <a:gdLst/>
              <a:ahLst/>
              <a:cxnLst/>
              <a:rect l="l" t="t" r="r" b="b"/>
              <a:pathLst>
                <a:path w="233557" h="239785">
                  <a:moveTo>
                    <a:pt x="0" y="0"/>
                  </a:moveTo>
                  <a:lnTo>
                    <a:pt x="233557" y="0"/>
                  </a:lnTo>
                  <a:lnTo>
                    <a:pt x="233557" y="239785"/>
                  </a:lnTo>
                  <a:lnTo>
                    <a:pt x="0" y="239785"/>
                  </a:lnTo>
                  <a:close/>
                </a:path>
              </a:pathLst>
            </a:custGeom>
            <a:solidFill>
              <a:srgbClr val="7994A0"/>
            </a:solidFill>
          </p:spPr>
        </p:sp>
        <p:sp>
          <p:nvSpPr>
            <p:cNvPr id="14" name="TextBox 14"/>
            <p:cNvSpPr txBox="1"/>
            <p:nvPr/>
          </p:nvSpPr>
          <p:spPr>
            <a:xfrm>
              <a:off x="0" y="-47625"/>
              <a:ext cx="233557" cy="287410"/>
            </a:xfrm>
            <a:prstGeom prst="rect">
              <a:avLst/>
            </a:prstGeom>
          </p:spPr>
          <p:txBody>
            <a:bodyPr lIns="50800" tIns="50800" rIns="50800" bIns="50800" rtlCol="0" anchor="ctr"/>
            <a:lstStyle/>
            <a:p>
              <a:pPr algn="ctr">
                <a:lnSpc>
                  <a:spcPts val="3693"/>
                </a:lnSpc>
              </a:pPr>
              <a:endParaRPr/>
            </a:p>
          </p:txBody>
        </p:sp>
      </p:grpSp>
      <p:sp>
        <p:nvSpPr>
          <p:cNvPr id="15" name="AutoShape 15"/>
          <p:cNvSpPr/>
          <p:nvPr/>
        </p:nvSpPr>
        <p:spPr>
          <a:xfrm flipV="1">
            <a:off x="2914580" y="4092443"/>
            <a:ext cx="19050" cy="603763"/>
          </a:xfrm>
          <a:prstGeom prst="line">
            <a:avLst/>
          </a:prstGeom>
          <a:ln w="38100" cap="flat">
            <a:solidFill>
              <a:srgbClr val="000000"/>
            </a:solidFill>
            <a:prstDash val="solid"/>
            <a:headEnd type="none" w="sm" len="sm"/>
            <a:tailEnd type="none" w="sm" len="sm"/>
          </a:ln>
        </p:spPr>
      </p:sp>
      <p:sp>
        <p:nvSpPr>
          <p:cNvPr id="16" name="AutoShape 16"/>
          <p:cNvSpPr/>
          <p:nvPr/>
        </p:nvSpPr>
        <p:spPr>
          <a:xfrm flipV="1">
            <a:off x="13232578" y="4093044"/>
            <a:ext cx="19050" cy="603763"/>
          </a:xfrm>
          <a:prstGeom prst="line">
            <a:avLst/>
          </a:prstGeom>
          <a:ln w="38100" cap="flat">
            <a:solidFill>
              <a:srgbClr val="000000"/>
            </a:solidFill>
            <a:prstDash val="solid"/>
            <a:headEnd type="none" w="sm" len="sm"/>
            <a:tailEnd type="none" w="sm" len="sm"/>
          </a:ln>
        </p:spPr>
      </p:sp>
      <p:sp>
        <p:nvSpPr>
          <p:cNvPr id="17" name="AutoShape 17"/>
          <p:cNvSpPr/>
          <p:nvPr/>
        </p:nvSpPr>
        <p:spPr>
          <a:xfrm flipV="1">
            <a:off x="8064059" y="5607243"/>
            <a:ext cx="19050" cy="603763"/>
          </a:xfrm>
          <a:prstGeom prst="line">
            <a:avLst/>
          </a:prstGeom>
          <a:ln w="38100" cap="flat">
            <a:solidFill>
              <a:srgbClr val="000000"/>
            </a:solidFill>
            <a:prstDash val="solid"/>
            <a:headEnd type="none" w="sm" len="sm"/>
            <a:tailEnd type="none" w="sm" len="sm"/>
          </a:ln>
        </p:spPr>
      </p:sp>
      <p:sp>
        <p:nvSpPr>
          <p:cNvPr id="18" name="TextBox 18"/>
          <p:cNvSpPr txBox="1"/>
          <p:nvPr/>
        </p:nvSpPr>
        <p:spPr>
          <a:xfrm>
            <a:off x="1511483" y="1399174"/>
            <a:ext cx="4434007" cy="514350"/>
          </a:xfrm>
          <a:prstGeom prst="rect">
            <a:avLst/>
          </a:prstGeom>
        </p:spPr>
        <p:txBody>
          <a:bodyPr lIns="0" tIns="0" rIns="0" bIns="0" rtlCol="0" anchor="t">
            <a:spAutoFit/>
          </a:bodyPr>
          <a:lstStyle/>
          <a:p>
            <a:pPr algn="ctr">
              <a:lnSpc>
                <a:spcPts val="4200"/>
              </a:lnSpc>
            </a:pPr>
            <a:r>
              <a:rPr lang="en-US" sz="3000">
                <a:solidFill>
                  <a:srgbClr val="000000"/>
                </a:solidFill>
                <a:latin typeface="Canva Sans Bold"/>
              </a:rPr>
              <a:t>Conditional Statements</a:t>
            </a:r>
          </a:p>
        </p:txBody>
      </p:sp>
      <p:sp>
        <p:nvSpPr>
          <p:cNvPr id="19" name="TextBox 19"/>
          <p:cNvSpPr txBox="1"/>
          <p:nvPr/>
        </p:nvSpPr>
        <p:spPr>
          <a:xfrm>
            <a:off x="0" y="112988"/>
            <a:ext cx="5309002" cy="1078218"/>
          </a:xfrm>
          <a:prstGeom prst="rect">
            <a:avLst/>
          </a:prstGeom>
        </p:spPr>
        <p:txBody>
          <a:bodyPr lIns="0" tIns="0" rIns="0" bIns="0" rtlCol="0" anchor="t">
            <a:spAutoFit/>
          </a:bodyPr>
          <a:lstStyle/>
          <a:p>
            <a:pPr algn="ctr">
              <a:lnSpc>
                <a:spcPts val="8820"/>
              </a:lnSpc>
            </a:pPr>
            <a:r>
              <a:rPr lang="en-US" sz="6300">
                <a:solidFill>
                  <a:srgbClr val="000000"/>
                </a:solidFill>
                <a:latin typeface="Canva Sans Bold"/>
              </a:rPr>
              <a:t>Control Flow</a:t>
            </a:r>
          </a:p>
        </p:txBody>
      </p:sp>
      <p:sp>
        <p:nvSpPr>
          <p:cNvPr id="20" name="TextBox 20"/>
          <p:cNvSpPr txBox="1"/>
          <p:nvPr/>
        </p:nvSpPr>
        <p:spPr>
          <a:xfrm>
            <a:off x="0" y="1947313"/>
            <a:ext cx="7456973" cy="2072640"/>
          </a:xfrm>
          <a:prstGeom prst="rect">
            <a:avLst/>
          </a:prstGeom>
        </p:spPr>
        <p:txBody>
          <a:bodyPr lIns="0" tIns="0" rIns="0" bIns="0" rtlCol="0" anchor="t">
            <a:spAutoFit/>
          </a:bodyPr>
          <a:lstStyle/>
          <a:p>
            <a:pPr algn="ctr">
              <a:lnSpc>
                <a:spcPts val="3359"/>
              </a:lnSpc>
            </a:pPr>
            <a:r>
              <a:rPr lang="en-US" sz="2400">
                <a:solidFill>
                  <a:srgbClr val="000000"/>
                </a:solidFill>
                <a:latin typeface="Canva Sans"/>
              </a:rPr>
              <a:t>Mastering decision-making is crucial in programming. Python's if-elif-else statements let you execute different code blocks based on specific conditions, creating dynamic and responsive applications.</a:t>
            </a:r>
          </a:p>
        </p:txBody>
      </p:sp>
      <p:sp>
        <p:nvSpPr>
          <p:cNvPr id="21" name="TextBox 21"/>
          <p:cNvSpPr txBox="1"/>
          <p:nvPr/>
        </p:nvSpPr>
        <p:spPr>
          <a:xfrm>
            <a:off x="7516967" y="6298528"/>
            <a:ext cx="1132284" cy="514350"/>
          </a:xfrm>
          <a:prstGeom prst="rect">
            <a:avLst/>
          </a:prstGeom>
        </p:spPr>
        <p:txBody>
          <a:bodyPr lIns="0" tIns="0" rIns="0" bIns="0" rtlCol="0" anchor="t">
            <a:spAutoFit/>
          </a:bodyPr>
          <a:lstStyle/>
          <a:p>
            <a:pPr algn="ctr">
              <a:lnSpc>
                <a:spcPts val="4200"/>
              </a:lnSpc>
            </a:pPr>
            <a:r>
              <a:rPr lang="en-US" sz="3000">
                <a:solidFill>
                  <a:srgbClr val="000000"/>
                </a:solidFill>
                <a:latin typeface="Canva Sans Bold"/>
              </a:rPr>
              <a:t>Loops</a:t>
            </a:r>
          </a:p>
        </p:txBody>
      </p:sp>
      <p:sp>
        <p:nvSpPr>
          <p:cNvPr id="22" name="TextBox 22"/>
          <p:cNvSpPr txBox="1"/>
          <p:nvPr/>
        </p:nvSpPr>
        <p:spPr>
          <a:xfrm>
            <a:off x="5210568" y="7041478"/>
            <a:ext cx="5706982" cy="2072640"/>
          </a:xfrm>
          <a:prstGeom prst="rect">
            <a:avLst/>
          </a:prstGeom>
        </p:spPr>
        <p:txBody>
          <a:bodyPr lIns="0" tIns="0" rIns="0" bIns="0" rtlCol="0" anchor="t">
            <a:spAutoFit/>
          </a:bodyPr>
          <a:lstStyle/>
          <a:p>
            <a:pPr algn="ctr">
              <a:lnSpc>
                <a:spcPts val="3359"/>
              </a:lnSpc>
            </a:pPr>
            <a:r>
              <a:rPr lang="en-US" sz="2400">
                <a:solidFill>
                  <a:srgbClr val="000000"/>
                </a:solidFill>
                <a:latin typeface="Canva Sans"/>
              </a:rPr>
              <a:t>for and while loops automate repetitive tasks and efficiently process data. Whether iterating over a list, range, or data structure, loops unlock Python's data manipulation power.</a:t>
            </a:r>
          </a:p>
        </p:txBody>
      </p:sp>
      <p:sp>
        <p:nvSpPr>
          <p:cNvPr id="23" name="TextBox 23"/>
          <p:cNvSpPr txBox="1"/>
          <p:nvPr/>
        </p:nvSpPr>
        <p:spPr>
          <a:xfrm>
            <a:off x="10917550" y="1399174"/>
            <a:ext cx="3635216" cy="514350"/>
          </a:xfrm>
          <a:prstGeom prst="rect">
            <a:avLst/>
          </a:prstGeom>
        </p:spPr>
        <p:txBody>
          <a:bodyPr lIns="0" tIns="0" rIns="0" bIns="0" rtlCol="0" anchor="t">
            <a:spAutoFit/>
          </a:bodyPr>
          <a:lstStyle/>
          <a:p>
            <a:pPr algn="ctr">
              <a:lnSpc>
                <a:spcPts val="4200"/>
              </a:lnSpc>
            </a:pPr>
            <a:r>
              <a:rPr lang="en-US" sz="3000">
                <a:solidFill>
                  <a:srgbClr val="000000"/>
                </a:solidFill>
                <a:latin typeface="Canva Sans Bold"/>
              </a:rPr>
              <a:t>Exception Handling</a:t>
            </a:r>
          </a:p>
        </p:txBody>
      </p:sp>
      <p:sp>
        <p:nvSpPr>
          <p:cNvPr id="24" name="TextBox 24"/>
          <p:cNvSpPr txBox="1"/>
          <p:nvPr/>
        </p:nvSpPr>
        <p:spPr>
          <a:xfrm>
            <a:off x="9021914" y="2020404"/>
            <a:ext cx="6796765" cy="2072640"/>
          </a:xfrm>
          <a:prstGeom prst="rect">
            <a:avLst/>
          </a:prstGeom>
        </p:spPr>
        <p:txBody>
          <a:bodyPr lIns="0" tIns="0" rIns="0" bIns="0" rtlCol="0" anchor="t">
            <a:spAutoFit/>
          </a:bodyPr>
          <a:lstStyle/>
          <a:p>
            <a:pPr algn="ctr">
              <a:lnSpc>
                <a:spcPts val="3359"/>
              </a:lnSpc>
            </a:pPr>
            <a:r>
              <a:rPr lang="en-US" sz="2400">
                <a:solidFill>
                  <a:srgbClr val="000000"/>
                </a:solidFill>
                <a:latin typeface="Canva Sans"/>
              </a:rPr>
              <a:t>Anticipating and managing errors is crucial in programming. Python's try-except blocks let you handle exceptions gracefully, ensuring robust and reliable code even with unexpected inputs or system failures.</a:t>
            </a:r>
          </a:p>
        </p:txBody>
      </p:sp>
      <p:sp>
        <p:nvSpPr>
          <p:cNvPr id="25" name="TextBox 25"/>
          <p:cNvSpPr txBox="1"/>
          <p:nvPr/>
        </p:nvSpPr>
        <p:spPr>
          <a:xfrm>
            <a:off x="2767311" y="4720148"/>
            <a:ext cx="348020"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rPr>
              <a:t>1</a:t>
            </a:r>
          </a:p>
        </p:txBody>
      </p:sp>
      <p:sp>
        <p:nvSpPr>
          <p:cNvPr id="26" name="TextBox 26"/>
          <p:cNvSpPr txBox="1"/>
          <p:nvPr/>
        </p:nvSpPr>
        <p:spPr>
          <a:xfrm>
            <a:off x="13037494" y="4660252"/>
            <a:ext cx="390168"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rPr>
              <a:t>3</a:t>
            </a:r>
          </a:p>
        </p:txBody>
      </p:sp>
      <p:sp>
        <p:nvSpPr>
          <p:cNvPr id="27" name="TextBox 27"/>
          <p:cNvSpPr txBox="1"/>
          <p:nvPr/>
        </p:nvSpPr>
        <p:spPr>
          <a:xfrm>
            <a:off x="7918198" y="4652327"/>
            <a:ext cx="367903"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rPr>
              <a:t>2</a:t>
            </a:r>
          </a:p>
        </p:txBody>
      </p:sp>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22462" y="441606"/>
            <a:ext cx="4676775" cy="1243318"/>
          </a:xfrm>
          <a:prstGeom prst="rect">
            <a:avLst/>
          </a:prstGeom>
        </p:spPr>
        <p:txBody>
          <a:bodyPr lIns="0" tIns="0" rIns="0" bIns="0" rtlCol="0" anchor="t">
            <a:spAutoFit/>
          </a:bodyPr>
          <a:lstStyle/>
          <a:p>
            <a:pPr algn="ctr">
              <a:lnSpc>
                <a:spcPts val="10220"/>
              </a:lnSpc>
            </a:pPr>
            <a:r>
              <a:rPr lang="en-US" sz="7300">
                <a:solidFill>
                  <a:srgbClr val="000000"/>
                </a:solidFill>
                <a:latin typeface="Canva Sans Bold"/>
              </a:rPr>
              <a:t>FOR LOOP</a:t>
            </a:r>
          </a:p>
        </p:txBody>
      </p:sp>
      <p:sp>
        <p:nvSpPr>
          <p:cNvPr id="3" name="TextBox 3"/>
          <p:cNvSpPr txBox="1"/>
          <p:nvPr/>
        </p:nvSpPr>
        <p:spPr>
          <a:xfrm>
            <a:off x="522462" y="1627774"/>
            <a:ext cx="14686697" cy="3181350"/>
          </a:xfrm>
          <a:prstGeom prst="rect">
            <a:avLst/>
          </a:prstGeom>
        </p:spPr>
        <p:txBody>
          <a:bodyPr lIns="0" tIns="0" rIns="0" bIns="0" rtlCol="0" anchor="t">
            <a:spAutoFit/>
          </a:bodyPr>
          <a:lstStyle/>
          <a:p>
            <a:pPr algn="l">
              <a:lnSpc>
                <a:spcPts val="4200"/>
              </a:lnSpc>
            </a:pPr>
            <a:r>
              <a:rPr lang="en-US" sz="3000" dirty="0">
                <a:solidFill>
                  <a:srgbClr val="000000"/>
                </a:solidFill>
                <a:latin typeface="Canva Sans"/>
              </a:rPr>
              <a:t>The </a:t>
            </a:r>
            <a:r>
              <a:rPr lang="en-US" sz="3000" dirty="0">
                <a:solidFill>
                  <a:srgbClr val="000000"/>
                </a:solidFill>
                <a:latin typeface="Canva Sans Semi-Bold"/>
              </a:rPr>
              <a:t>for</a:t>
            </a:r>
            <a:r>
              <a:rPr lang="en-US" sz="3000" dirty="0">
                <a:solidFill>
                  <a:srgbClr val="000000"/>
                </a:solidFill>
                <a:latin typeface="Canva Sans"/>
              </a:rPr>
              <a:t> loop is typically used when you know how many times you want to iterate or when you want to iterate over a sequence (like a list or tuple).</a:t>
            </a:r>
          </a:p>
          <a:p>
            <a:pPr algn="l">
              <a:lnSpc>
                <a:spcPts val="4200"/>
              </a:lnSpc>
            </a:pPr>
            <a:r>
              <a:rPr lang="en-US" sz="3000" dirty="0">
                <a:solidFill>
                  <a:srgbClr val="000000"/>
                </a:solidFill>
                <a:latin typeface="Canva Sans Bold"/>
              </a:rPr>
              <a:t>Syntax:</a:t>
            </a:r>
          </a:p>
          <a:p>
            <a:pPr algn="l">
              <a:lnSpc>
                <a:spcPts val="4200"/>
              </a:lnSpc>
            </a:pPr>
            <a:r>
              <a:rPr lang="en-US" sz="3000" dirty="0">
                <a:solidFill>
                  <a:srgbClr val="000000"/>
                </a:solidFill>
                <a:latin typeface="Canva Sans"/>
              </a:rPr>
              <a:t>for item in sequence:</a:t>
            </a:r>
          </a:p>
          <a:p>
            <a:pPr algn="l">
              <a:lnSpc>
                <a:spcPts val="4200"/>
              </a:lnSpc>
            </a:pPr>
            <a:r>
              <a:rPr lang="en-US" sz="3000" dirty="0">
                <a:solidFill>
                  <a:srgbClr val="000000"/>
                </a:solidFill>
                <a:latin typeface="Canva Sans"/>
              </a:rPr>
              <a:t>    # Body of the loop</a:t>
            </a:r>
          </a:p>
          <a:p>
            <a:pPr algn="l">
              <a:lnSpc>
                <a:spcPts val="4200"/>
              </a:lnSpc>
            </a:pPr>
            <a:endParaRPr lang="en-US" sz="3000" dirty="0">
              <a:solidFill>
                <a:srgbClr val="000000"/>
              </a:solidFill>
              <a:latin typeface="Canva Sans"/>
            </a:endParaRPr>
          </a:p>
        </p:txBody>
      </p:sp>
      <p:sp>
        <p:nvSpPr>
          <p:cNvPr id="4" name="TextBox 4"/>
          <p:cNvSpPr txBox="1"/>
          <p:nvPr/>
        </p:nvSpPr>
        <p:spPr>
          <a:xfrm>
            <a:off x="522462" y="4012461"/>
            <a:ext cx="10608497" cy="6048032"/>
          </a:xfrm>
          <a:prstGeom prst="rect">
            <a:avLst/>
          </a:prstGeom>
        </p:spPr>
        <p:txBody>
          <a:bodyPr lIns="0" tIns="0" rIns="0" bIns="0" rtlCol="0" anchor="t">
            <a:spAutoFit/>
          </a:bodyPr>
          <a:lstStyle/>
          <a:p>
            <a:pPr algn="l">
              <a:lnSpc>
                <a:spcPts val="3693"/>
              </a:lnSpc>
              <a:spcBef>
                <a:spcPct val="0"/>
              </a:spcBef>
            </a:pPr>
            <a:endParaRPr/>
          </a:p>
          <a:p>
            <a:pPr algn="l">
              <a:lnSpc>
                <a:spcPts val="3693"/>
              </a:lnSpc>
              <a:spcBef>
                <a:spcPct val="0"/>
              </a:spcBef>
            </a:pPr>
            <a:r>
              <a:rPr lang="en-US" sz="2638">
                <a:solidFill>
                  <a:srgbClr val="D0860D"/>
                </a:solidFill>
                <a:latin typeface="Quicksand Bold"/>
              </a:rPr>
              <a:t>my_list = [1, 2, 3, 4, 5]</a:t>
            </a:r>
          </a:p>
          <a:p>
            <a:pPr algn="l">
              <a:lnSpc>
                <a:spcPts val="3693"/>
              </a:lnSpc>
              <a:spcBef>
                <a:spcPct val="0"/>
              </a:spcBef>
            </a:pPr>
            <a:r>
              <a:rPr lang="en-US" sz="2638">
                <a:solidFill>
                  <a:srgbClr val="D0860D"/>
                </a:solidFill>
                <a:latin typeface="Quicksand Bold"/>
              </a:rPr>
              <a:t>my_string = "Python"</a:t>
            </a:r>
          </a:p>
          <a:p>
            <a:pPr algn="l">
              <a:lnSpc>
                <a:spcPts val="3693"/>
              </a:lnSpc>
              <a:spcBef>
                <a:spcPct val="0"/>
              </a:spcBef>
            </a:pPr>
            <a:endParaRPr lang="en-US" sz="2638">
              <a:solidFill>
                <a:srgbClr val="D0860D"/>
              </a:solidFill>
              <a:latin typeface="Quicksand Bold"/>
            </a:endParaRPr>
          </a:p>
          <a:p>
            <a:pPr algn="l">
              <a:lnSpc>
                <a:spcPts val="3693"/>
              </a:lnSpc>
              <a:spcBef>
                <a:spcPct val="0"/>
              </a:spcBef>
            </a:pPr>
            <a:r>
              <a:rPr lang="en-US" sz="2638">
                <a:solidFill>
                  <a:srgbClr val="D0860D"/>
                </a:solidFill>
                <a:latin typeface="Quicksand Bold"/>
              </a:rPr>
              <a:t># Iterate through the list using a for loop</a:t>
            </a:r>
          </a:p>
          <a:p>
            <a:pPr algn="l">
              <a:lnSpc>
                <a:spcPts val="3693"/>
              </a:lnSpc>
              <a:spcBef>
                <a:spcPct val="0"/>
              </a:spcBef>
            </a:pPr>
            <a:r>
              <a:rPr lang="en-US" sz="2638">
                <a:solidFill>
                  <a:srgbClr val="D0860D"/>
                </a:solidFill>
                <a:latin typeface="Quicksand Bold"/>
              </a:rPr>
              <a:t>print("Iterating through the list:")</a:t>
            </a:r>
          </a:p>
          <a:p>
            <a:pPr algn="l">
              <a:lnSpc>
                <a:spcPts val="3693"/>
              </a:lnSpc>
              <a:spcBef>
                <a:spcPct val="0"/>
              </a:spcBef>
            </a:pPr>
            <a:r>
              <a:rPr lang="en-US" sz="2638">
                <a:solidFill>
                  <a:srgbClr val="D0860D"/>
                </a:solidFill>
                <a:latin typeface="Quicksand Bold"/>
              </a:rPr>
              <a:t>for item in my_list:</a:t>
            </a:r>
          </a:p>
          <a:p>
            <a:pPr algn="l">
              <a:lnSpc>
                <a:spcPts val="3693"/>
              </a:lnSpc>
              <a:spcBef>
                <a:spcPct val="0"/>
              </a:spcBef>
            </a:pPr>
            <a:r>
              <a:rPr lang="en-US" sz="2638">
                <a:solidFill>
                  <a:srgbClr val="D0860D"/>
                </a:solidFill>
                <a:latin typeface="Quicksand Bold"/>
              </a:rPr>
              <a:t>    print(item)</a:t>
            </a:r>
          </a:p>
          <a:p>
            <a:pPr algn="l">
              <a:lnSpc>
                <a:spcPts val="3693"/>
              </a:lnSpc>
              <a:spcBef>
                <a:spcPct val="0"/>
              </a:spcBef>
            </a:pPr>
            <a:endParaRPr lang="en-US" sz="2638">
              <a:solidFill>
                <a:srgbClr val="D0860D"/>
              </a:solidFill>
              <a:latin typeface="Quicksand Bold"/>
            </a:endParaRPr>
          </a:p>
          <a:p>
            <a:pPr algn="l">
              <a:lnSpc>
                <a:spcPts val="3693"/>
              </a:lnSpc>
              <a:spcBef>
                <a:spcPct val="0"/>
              </a:spcBef>
            </a:pPr>
            <a:r>
              <a:rPr lang="en-US" sz="2638">
                <a:solidFill>
                  <a:srgbClr val="D0860D"/>
                </a:solidFill>
                <a:latin typeface="Quicksand Bold"/>
              </a:rPr>
              <a:t># Iterate through the string using a for loop</a:t>
            </a:r>
          </a:p>
          <a:p>
            <a:pPr algn="l">
              <a:lnSpc>
                <a:spcPts val="3693"/>
              </a:lnSpc>
              <a:spcBef>
                <a:spcPct val="0"/>
              </a:spcBef>
            </a:pPr>
            <a:r>
              <a:rPr lang="en-US" sz="2638">
                <a:solidFill>
                  <a:srgbClr val="D0860D"/>
                </a:solidFill>
                <a:latin typeface="Quicksand Bold"/>
              </a:rPr>
              <a:t>print("\nIterating through the string:")</a:t>
            </a:r>
          </a:p>
          <a:p>
            <a:pPr algn="l">
              <a:lnSpc>
                <a:spcPts val="3693"/>
              </a:lnSpc>
              <a:spcBef>
                <a:spcPct val="0"/>
              </a:spcBef>
            </a:pPr>
            <a:r>
              <a:rPr lang="en-US" sz="2638">
                <a:solidFill>
                  <a:srgbClr val="D0860D"/>
                </a:solidFill>
                <a:latin typeface="Quicksand Bold"/>
              </a:rPr>
              <a:t>for char in my_string:</a:t>
            </a:r>
          </a:p>
          <a:p>
            <a:pPr algn="l">
              <a:lnSpc>
                <a:spcPts val="3693"/>
              </a:lnSpc>
              <a:spcBef>
                <a:spcPct val="0"/>
              </a:spcBef>
            </a:pPr>
            <a:r>
              <a:rPr lang="en-US" sz="2638">
                <a:solidFill>
                  <a:srgbClr val="D0860D"/>
                </a:solidFill>
                <a:latin typeface="Quicksand Bold"/>
              </a:rPr>
              <a:t>    print(char)</a:t>
            </a:r>
          </a:p>
        </p:txBody>
      </p:sp>
      <p:sp>
        <p:nvSpPr>
          <p:cNvPr id="5" name="TextBox 5"/>
          <p:cNvSpPr txBox="1"/>
          <p:nvPr/>
        </p:nvSpPr>
        <p:spPr>
          <a:xfrm>
            <a:off x="12101931" y="4229100"/>
            <a:ext cx="3519069" cy="5358070"/>
          </a:xfrm>
          <a:prstGeom prst="rect">
            <a:avLst/>
          </a:prstGeom>
        </p:spPr>
        <p:txBody>
          <a:bodyPr wrap="square" lIns="0" tIns="0" rIns="0" bIns="0" rtlCol="0" anchor="t">
            <a:spAutoFit/>
          </a:bodyPr>
          <a:lstStyle/>
          <a:p>
            <a:pPr algn="ctr">
              <a:lnSpc>
                <a:spcPts val="2808"/>
              </a:lnSpc>
            </a:pPr>
            <a:r>
              <a:rPr lang="en-US" sz="2006" dirty="0">
                <a:solidFill>
                  <a:srgbClr val="000000"/>
                </a:solidFill>
                <a:latin typeface="Quicksand Bold"/>
              </a:rPr>
              <a:t>OUTPUT</a:t>
            </a:r>
          </a:p>
          <a:p>
            <a:pPr algn="ctr">
              <a:lnSpc>
                <a:spcPts val="2808"/>
              </a:lnSpc>
              <a:spcBef>
                <a:spcPct val="0"/>
              </a:spcBef>
            </a:pPr>
            <a:r>
              <a:rPr lang="en-US" sz="2006" dirty="0">
                <a:solidFill>
                  <a:srgbClr val="000000"/>
                </a:solidFill>
                <a:latin typeface="Quicksand Bold"/>
              </a:rPr>
              <a:t>Iterating through the list:</a:t>
            </a:r>
          </a:p>
          <a:p>
            <a:pPr algn="ctr">
              <a:lnSpc>
                <a:spcPts val="2808"/>
              </a:lnSpc>
              <a:spcBef>
                <a:spcPct val="0"/>
              </a:spcBef>
            </a:pPr>
            <a:r>
              <a:rPr lang="en-US" sz="2006" dirty="0">
                <a:solidFill>
                  <a:srgbClr val="000000"/>
                </a:solidFill>
                <a:latin typeface="Quicksand Bold"/>
              </a:rPr>
              <a:t>1</a:t>
            </a:r>
          </a:p>
          <a:p>
            <a:pPr algn="ctr">
              <a:lnSpc>
                <a:spcPts val="2808"/>
              </a:lnSpc>
              <a:spcBef>
                <a:spcPct val="0"/>
              </a:spcBef>
            </a:pPr>
            <a:r>
              <a:rPr lang="en-US" sz="2006" dirty="0">
                <a:solidFill>
                  <a:srgbClr val="000000"/>
                </a:solidFill>
                <a:latin typeface="Quicksand Bold"/>
              </a:rPr>
              <a:t>2</a:t>
            </a:r>
          </a:p>
          <a:p>
            <a:pPr algn="ctr">
              <a:lnSpc>
                <a:spcPts val="2808"/>
              </a:lnSpc>
              <a:spcBef>
                <a:spcPct val="0"/>
              </a:spcBef>
            </a:pPr>
            <a:r>
              <a:rPr lang="en-US" sz="2006" dirty="0">
                <a:solidFill>
                  <a:srgbClr val="000000"/>
                </a:solidFill>
                <a:latin typeface="Quicksand Bold"/>
              </a:rPr>
              <a:t>3</a:t>
            </a:r>
          </a:p>
          <a:p>
            <a:pPr algn="ctr">
              <a:lnSpc>
                <a:spcPts val="2808"/>
              </a:lnSpc>
              <a:spcBef>
                <a:spcPct val="0"/>
              </a:spcBef>
            </a:pPr>
            <a:r>
              <a:rPr lang="en-US" sz="2006" dirty="0">
                <a:solidFill>
                  <a:srgbClr val="000000"/>
                </a:solidFill>
                <a:latin typeface="Quicksand Bold"/>
              </a:rPr>
              <a:t>4</a:t>
            </a:r>
          </a:p>
          <a:p>
            <a:pPr algn="ctr">
              <a:lnSpc>
                <a:spcPts val="2808"/>
              </a:lnSpc>
              <a:spcBef>
                <a:spcPct val="0"/>
              </a:spcBef>
            </a:pPr>
            <a:r>
              <a:rPr lang="en-US" sz="2006" dirty="0">
                <a:solidFill>
                  <a:srgbClr val="000000"/>
                </a:solidFill>
                <a:latin typeface="Quicksand Bold"/>
              </a:rPr>
              <a:t>5</a:t>
            </a:r>
          </a:p>
          <a:p>
            <a:pPr algn="ctr">
              <a:lnSpc>
                <a:spcPts val="2808"/>
              </a:lnSpc>
              <a:spcBef>
                <a:spcPct val="0"/>
              </a:spcBef>
            </a:pPr>
            <a:endParaRPr lang="en-US" sz="2006" dirty="0">
              <a:solidFill>
                <a:srgbClr val="000000"/>
              </a:solidFill>
              <a:latin typeface="Quicksand Bold"/>
            </a:endParaRPr>
          </a:p>
          <a:p>
            <a:pPr algn="ctr">
              <a:lnSpc>
                <a:spcPts val="2808"/>
              </a:lnSpc>
              <a:spcBef>
                <a:spcPct val="0"/>
              </a:spcBef>
            </a:pPr>
            <a:r>
              <a:rPr lang="en-US" sz="2006" dirty="0">
                <a:solidFill>
                  <a:srgbClr val="000000"/>
                </a:solidFill>
                <a:latin typeface="Quicksand Bold"/>
              </a:rPr>
              <a:t>Iterating through the string:</a:t>
            </a:r>
          </a:p>
          <a:p>
            <a:pPr algn="ctr">
              <a:lnSpc>
                <a:spcPts val="2808"/>
              </a:lnSpc>
              <a:spcBef>
                <a:spcPct val="0"/>
              </a:spcBef>
            </a:pPr>
            <a:r>
              <a:rPr lang="en-US" sz="2006" dirty="0">
                <a:solidFill>
                  <a:srgbClr val="000000"/>
                </a:solidFill>
                <a:latin typeface="Quicksand Bold"/>
              </a:rPr>
              <a:t>P</a:t>
            </a:r>
          </a:p>
          <a:p>
            <a:pPr algn="ctr">
              <a:lnSpc>
                <a:spcPts val="2808"/>
              </a:lnSpc>
              <a:spcBef>
                <a:spcPct val="0"/>
              </a:spcBef>
            </a:pPr>
            <a:r>
              <a:rPr lang="en-US" sz="2006" dirty="0">
                <a:solidFill>
                  <a:srgbClr val="000000"/>
                </a:solidFill>
                <a:latin typeface="Quicksand Bold"/>
              </a:rPr>
              <a:t>y</a:t>
            </a:r>
          </a:p>
          <a:p>
            <a:pPr algn="ctr">
              <a:lnSpc>
                <a:spcPts val="2808"/>
              </a:lnSpc>
              <a:spcBef>
                <a:spcPct val="0"/>
              </a:spcBef>
            </a:pPr>
            <a:r>
              <a:rPr lang="en-US" sz="2006" dirty="0">
                <a:solidFill>
                  <a:srgbClr val="000000"/>
                </a:solidFill>
                <a:latin typeface="Quicksand Bold"/>
              </a:rPr>
              <a:t>t</a:t>
            </a:r>
          </a:p>
          <a:p>
            <a:pPr algn="ctr">
              <a:lnSpc>
                <a:spcPts val="2808"/>
              </a:lnSpc>
              <a:spcBef>
                <a:spcPct val="0"/>
              </a:spcBef>
            </a:pPr>
            <a:r>
              <a:rPr lang="en-US" sz="2006" dirty="0">
                <a:solidFill>
                  <a:srgbClr val="000000"/>
                </a:solidFill>
                <a:latin typeface="Quicksand Bold"/>
              </a:rPr>
              <a:t>h</a:t>
            </a:r>
          </a:p>
          <a:p>
            <a:pPr algn="ctr">
              <a:lnSpc>
                <a:spcPts val="2808"/>
              </a:lnSpc>
              <a:spcBef>
                <a:spcPct val="0"/>
              </a:spcBef>
            </a:pPr>
            <a:r>
              <a:rPr lang="en-US" sz="2006" dirty="0">
                <a:solidFill>
                  <a:srgbClr val="000000"/>
                </a:solidFill>
                <a:latin typeface="Quicksand Bold"/>
              </a:rPr>
              <a:t>o</a:t>
            </a:r>
          </a:p>
          <a:p>
            <a:pPr algn="ctr">
              <a:lnSpc>
                <a:spcPts val="2808"/>
              </a:lnSpc>
              <a:spcBef>
                <a:spcPct val="0"/>
              </a:spcBef>
            </a:pPr>
            <a:r>
              <a:rPr lang="en-US" sz="2006" dirty="0">
                <a:solidFill>
                  <a:srgbClr val="000000"/>
                </a:solidFill>
                <a:latin typeface="Quicksand Bold"/>
              </a:rPr>
              <a:t>n</a:t>
            </a:r>
          </a:p>
        </p:txBody>
      </p:sp>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28600" y="4806372"/>
            <a:ext cx="10100846" cy="4948544"/>
          </a:xfrm>
          <a:custGeom>
            <a:avLst/>
            <a:gdLst/>
            <a:ahLst/>
            <a:cxnLst/>
            <a:rect l="l" t="t" r="r" b="b"/>
            <a:pathLst>
              <a:path w="10100846" h="4948544">
                <a:moveTo>
                  <a:pt x="0" y="0"/>
                </a:moveTo>
                <a:lnTo>
                  <a:pt x="10100846" y="0"/>
                </a:lnTo>
                <a:lnTo>
                  <a:pt x="10100846" y="4948545"/>
                </a:lnTo>
                <a:lnTo>
                  <a:pt x="0" y="4948545"/>
                </a:lnTo>
                <a:lnTo>
                  <a:pt x="0" y="0"/>
                </a:lnTo>
                <a:close/>
              </a:path>
            </a:pathLst>
          </a:custGeom>
          <a:blipFill>
            <a:blip r:embed="rId2"/>
            <a:stretch>
              <a:fillRect b="-14937"/>
            </a:stretch>
          </a:blipFill>
        </p:spPr>
      </p:sp>
      <p:sp>
        <p:nvSpPr>
          <p:cNvPr id="3" name="TextBox 3"/>
          <p:cNvSpPr txBox="1"/>
          <p:nvPr/>
        </p:nvSpPr>
        <p:spPr>
          <a:xfrm>
            <a:off x="591904" y="537527"/>
            <a:ext cx="3429099"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rPr>
              <a:t>While loop</a:t>
            </a:r>
          </a:p>
        </p:txBody>
      </p:sp>
      <p:sp>
        <p:nvSpPr>
          <p:cNvPr id="4" name="TextBox 4"/>
          <p:cNvSpPr txBox="1"/>
          <p:nvPr/>
        </p:nvSpPr>
        <p:spPr>
          <a:xfrm>
            <a:off x="591904" y="1627774"/>
            <a:ext cx="16667396" cy="3890644"/>
          </a:xfrm>
          <a:prstGeom prst="rect">
            <a:avLst/>
          </a:prstGeom>
        </p:spPr>
        <p:txBody>
          <a:bodyPr lIns="0" tIns="0" rIns="0" bIns="0" rtlCol="0" anchor="t">
            <a:spAutoFit/>
          </a:bodyPr>
          <a:lstStyle/>
          <a:p>
            <a:pPr algn="l">
              <a:lnSpc>
                <a:spcPts val="4480"/>
              </a:lnSpc>
            </a:pPr>
            <a:r>
              <a:rPr lang="en-US" sz="3200">
                <a:solidFill>
                  <a:srgbClr val="000000"/>
                </a:solidFill>
                <a:latin typeface="Canva Sans"/>
              </a:rPr>
              <a:t>The while loop is used when you want to execute a block of code repeatedly as long as a condition is true. It's typically used when the number of iterations is not known in advance.</a:t>
            </a:r>
          </a:p>
          <a:p>
            <a:pPr algn="l">
              <a:lnSpc>
                <a:spcPts val="4340"/>
              </a:lnSpc>
            </a:pPr>
            <a:r>
              <a:rPr lang="en-US" sz="3100">
                <a:solidFill>
                  <a:srgbClr val="000000"/>
                </a:solidFill>
                <a:latin typeface="Canva Sans Bold"/>
              </a:rPr>
              <a:t>Syntax:</a:t>
            </a:r>
          </a:p>
          <a:p>
            <a:pPr algn="l">
              <a:lnSpc>
                <a:spcPts val="4480"/>
              </a:lnSpc>
            </a:pPr>
            <a:r>
              <a:rPr lang="en-US" sz="3200">
                <a:solidFill>
                  <a:srgbClr val="000000"/>
                </a:solidFill>
                <a:latin typeface="Canva Sans"/>
              </a:rPr>
              <a:t>while condition:</a:t>
            </a:r>
          </a:p>
          <a:p>
            <a:pPr algn="l">
              <a:lnSpc>
                <a:spcPts val="4480"/>
              </a:lnSpc>
            </a:pPr>
            <a:r>
              <a:rPr lang="en-US" sz="3200">
                <a:solidFill>
                  <a:srgbClr val="000000"/>
                </a:solidFill>
                <a:latin typeface="Canva Sans"/>
              </a:rPr>
              <a:t>    # Body of the loop</a:t>
            </a:r>
          </a:p>
          <a:p>
            <a:pPr algn="l">
              <a:lnSpc>
                <a:spcPts val="4480"/>
              </a:lnSpc>
            </a:pPr>
            <a:endParaRPr lang="en-US" sz="3200">
              <a:solidFill>
                <a:srgbClr val="000000"/>
              </a:solidFill>
              <a:latin typeface="Canva Sans"/>
            </a:endParaRPr>
          </a:p>
        </p:txBody>
      </p:sp>
    </p:spTree>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61676" y="1945985"/>
            <a:ext cx="15424263" cy="4180840"/>
          </a:xfrm>
          <a:prstGeom prst="rect">
            <a:avLst/>
          </a:prstGeom>
        </p:spPr>
        <p:txBody>
          <a:bodyPr lIns="0" tIns="0" rIns="0" bIns="0" rtlCol="0" anchor="t">
            <a:spAutoFit/>
          </a:bodyPr>
          <a:lstStyle/>
          <a:p>
            <a:pPr algn="l">
              <a:lnSpc>
                <a:spcPts val="4759"/>
              </a:lnSpc>
            </a:pPr>
            <a:r>
              <a:rPr lang="en-US" sz="3399">
                <a:solidFill>
                  <a:srgbClr val="000000"/>
                </a:solidFill>
                <a:latin typeface="Canva Sans"/>
              </a:rPr>
              <a:t>Conditional statements in Python are used to execute different blocks of code based on certain conditions. The main conditional statements in Python are:</a:t>
            </a:r>
          </a:p>
          <a:p>
            <a:pPr marL="734059" lvl="1" indent="-367030" algn="l">
              <a:lnSpc>
                <a:spcPts val="4759"/>
              </a:lnSpc>
              <a:buAutoNum type="arabicPeriod"/>
            </a:pPr>
            <a:r>
              <a:rPr lang="en-US" sz="3399">
                <a:solidFill>
                  <a:srgbClr val="000000"/>
                </a:solidFill>
                <a:latin typeface="Canva Sans Semi-Bold"/>
              </a:rPr>
              <a:t>if Statement</a:t>
            </a:r>
            <a:r>
              <a:rPr lang="en-US" sz="3399">
                <a:solidFill>
                  <a:srgbClr val="000000"/>
                </a:solidFill>
                <a:latin typeface="Canva Sans"/>
              </a:rPr>
              <a:t>: Executes a block of code if a specified condition is true.</a:t>
            </a:r>
          </a:p>
          <a:p>
            <a:pPr algn="l">
              <a:lnSpc>
                <a:spcPts val="4759"/>
              </a:lnSpc>
            </a:pPr>
            <a:r>
              <a:rPr lang="en-US" sz="3399">
                <a:solidFill>
                  <a:srgbClr val="000000"/>
                </a:solidFill>
                <a:latin typeface="Canva Sans"/>
              </a:rPr>
              <a:t>Example-</a:t>
            </a:r>
          </a:p>
          <a:p>
            <a:pPr algn="l">
              <a:lnSpc>
                <a:spcPts val="4759"/>
              </a:lnSpc>
            </a:pPr>
            <a:endParaRPr lang="en-US" sz="3399">
              <a:solidFill>
                <a:srgbClr val="000000"/>
              </a:solidFill>
              <a:latin typeface="Canva Sans"/>
            </a:endParaRPr>
          </a:p>
          <a:p>
            <a:pPr algn="l">
              <a:lnSpc>
                <a:spcPts val="4759"/>
              </a:lnSpc>
            </a:pPr>
            <a:endParaRPr lang="en-US" sz="3399">
              <a:solidFill>
                <a:srgbClr val="000000"/>
              </a:solidFill>
              <a:latin typeface="Canva Sans"/>
            </a:endParaRPr>
          </a:p>
        </p:txBody>
      </p:sp>
      <p:sp>
        <p:nvSpPr>
          <p:cNvPr id="3" name="Freeform 3"/>
          <p:cNvSpPr/>
          <p:nvPr/>
        </p:nvSpPr>
        <p:spPr>
          <a:xfrm>
            <a:off x="7858036" y="4669818"/>
            <a:ext cx="6883895" cy="5618473"/>
          </a:xfrm>
          <a:custGeom>
            <a:avLst/>
            <a:gdLst/>
            <a:ahLst/>
            <a:cxnLst/>
            <a:rect l="l" t="t" r="r" b="b"/>
            <a:pathLst>
              <a:path w="6883895" h="5618473">
                <a:moveTo>
                  <a:pt x="0" y="0"/>
                </a:moveTo>
                <a:lnTo>
                  <a:pt x="6883894" y="0"/>
                </a:lnTo>
                <a:lnTo>
                  <a:pt x="6883894" y="5618473"/>
                </a:lnTo>
                <a:lnTo>
                  <a:pt x="0" y="5618473"/>
                </a:lnTo>
                <a:lnTo>
                  <a:pt x="0" y="0"/>
                </a:lnTo>
                <a:close/>
              </a:path>
            </a:pathLst>
          </a:custGeom>
          <a:blipFill>
            <a:blip r:embed="rId2"/>
            <a:stretch>
              <a:fillRect/>
            </a:stretch>
          </a:blipFill>
        </p:spPr>
      </p:sp>
      <p:sp>
        <p:nvSpPr>
          <p:cNvPr id="4" name="TextBox 4"/>
          <p:cNvSpPr txBox="1"/>
          <p:nvPr/>
        </p:nvSpPr>
        <p:spPr>
          <a:xfrm>
            <a:off x="461676" y="373386"/>
            <a:ext cx="10095905" cy="1177278"/>
          </a:xfrm>
          <a:prstGeom prst="rect">
            <a:avLst/>
          </a:prstGeom>
        </p:spPr>
        <p:txBody>
          <a:bodyPr lIns="0" tIns="0" rIns="0" bIns="0" rtlCol="0" anchor="t">
            <a:spAutoFit/>
          </a:bodyPr>
          <a:lstStyle/>
          <a:p>
            <a:pPr algn="ctr">
              <a:lnSpc>
                <a:spcPts val="9660"/>
              </a:lnSpc>
            </a:pPr>
            <a:r>
              <a:rPr lang="en-US" sz="6900">
                <a:solidFill>
                  <a:srgbClr val="000000"/>
                </a:solidFill>
                <a:latin typeface="Canva Sans Bold"/>
              </a:rPr>
              <a:t>Conditional statements</a:t>
            </a:r>
          </a:p>
        </p:txBody>
      </p:sp>
      <p:sp>
        <p:nvSpPr>
          <p:cNvPr id="5" name="TextBox 5"/>
          <p:cNvSpPr txBox="1"/>
          <p:nvPr/>
        </p:nvSpPr>
        <p:spPr>
          <a:xfrm>
            <a:off x="461676" y="8281671"/>
            <a:ext cx="7693082" cy="976629"/>
          </a:xfrm>
          <a:prstGeom prst="rect">
            <a:avLst/>
          </a:prstGeom>
        </p:spPr>
        <p:txBody>
          <a:bodyPr lIns="0" tIns="0" rIns="0" bIns="0" rtlCol="0" anchor="t">
            <a:spAutoFit/>
          </a:bodyPr>
          <a:lstStyle/>
          <a:p>
            <a:pPr algn="l">
              <a:lnSpc>
                <a:spcPts val="3920"/>
              </a:lnSpc>
            </a:pPr>
            <a:r>
              <a:rPr lang="en-US" sz="2800">
                <a:solidFill>
                  <a:srgbClr val="000000"/>
                </a:solidFill>
                <a:latin typeface="Canva Sans Bold"/>
              </a:rPr>
              <a:t>OUTPUT</a:t>
            </a:r>
          </a:p>
          <a:p>
            <a:pPr algn="l">
              <a:lnSpc>
                <a:spcPts val="3920"/>
              </a:lnSpc>
            </a:pPr>
            <a:r>
              <a:rPr lang="en-US" sz="2800">
                <a:solidFill>
                  <a:srgbClr val="000000"/>
                </a:solidFill>
                <a:latin typeface="Canva Sans Bold"/>
              </a:rPr>
              <a:t>It’s a hot day</a:t>
            </a:r>
          </a:p>
        </p:txBody>
      </p:sp>
      <p:sp>
        <p:nvSpPr>
          <p:cNvPr id="6" name="TextBox 6"/>
          <p:cNvSpPr txBox="1"/>
          <p:nvPr/>
        </p:nvSpPr>
        <p:spPr>
          <a:xfrm>
            <a:off x="461676" y="5095875"/>
            <a:ext cx="8064876" cy="2780957"/>
          </a:xfrm>
          <a:prstGeom prst="rect">
            <a:avLst/>
          </a:prstGeom>
        </p:spPr>
        <p:txBody>
          <a:bodyPr lIns="0" tIns="0" rIns="0" bIns="0" rtlCol="0" anchor="t">
            <a:spAutoFit/>
          </a:bodyPr>
          <a:lstStyle/>
          <a:p>
            <a:pPr algn="l">
              <a:lnSpc>
                <a:spcPts val="3693"/>
              </a:lnSpc>
              <a:spcBef>
                <a:spcPct val="0"/>
              </a:spcBef>
            </a:pPr>
            <a:r>
              <a:rPr lang="en-US" sz="2638">
                <a:solidFill>
                  <a:srgbClr val="000000"/>
                </a:solidFill>
                <a:latin typeface="Quicksand Bold"/>
              </a:rPr>
              <a:t>temperature = 30</a:t>
            </a:r>
          </a:p>
          <a:p>
            <a:pPr algn="l">
              <a:lnSpc>
                <a:spcPts val="3693"/>
              </a:lnSpc>
              <a:spcBef>
                <a:spcPct val="0"/>
              </a:spcBef>
            </a:pPr>
            <a:endParaRPr lang="en-US" sz="2638">
              <a:solidFill>
                <a:srgbClr val="000000"/>
              </a:solidFill>
              <a:latin typeface="Quicksand Bold"/>
            </a:endParaRPr>
          </a:p>
          <a:p>
            <a:pPr algn="l">
              <a:lnSpc>
                <a:spcPts val="3693"/>
              </a:lnSpc>
              <a:spcBef>
                <a:spcPct val="0"/>
              </a:spcBef>
            </a:pPr>
            <a:r>
              <a:rPr lang="en-US" sz="2638">
                <a:solidFill>
                  <a:srgbClr val="000000"/>
                </a:solidFill>
                <a:latin typeface="Quicksand Bold"/>
              </a:rPr>
              <a:t># Check if the temperature is above 25 degrees Celsius</a:t>
            </a:r>
          </a:p>
          <a:p>
            <a:pPr algn="l">
              <a:lnSpc>
                <a:spcPts val="3693"/>
              </a:lnSpc>
              <a:spcBef>
                <a:spcPct val="0"/>
              </a:spcBef>
            </a:pPr>
            <a:r>
              <a:rPr lang="en-US" sz="2638">
                <a:solidFill>
                  <a:srgbClr val="000000"/>
                </a:solidFill>
                <a:latin typeface="Quicksand Bold"/>
              </a:rPr>
              <a:t>if temperature &gt; 25:</a:t>
            </a:r>
          </a:p>
          <a:p>
            <a:pPr algn="l">
              <a:lnSpc>
                <a:spcPts val="3693"/>
              </a:lnSpc>
              <a:spcBef>
                <a:spcPct val="0"/>
              </a:spcBef>
            </a:pPr>
            <a:r>
              <a:rPr lang="en-US" sz="2638">
                <a:solidFill>
                  <a:srgbClr val="000000"/>
                </a:solidFill>
                <a:latin typeface="Quicksand Bold"/>
              </a:rPr>
              <a:t>    print("It's a hot day.")</a:t>
            </a:r>
          </a:p>
        </p:txBody>
      </p:sp>
    </p:spTree>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14248" y="971550"/>
            <a:ext cx="14370180" cy="1241060"/>
          </a:xfrm>
          <a:prstGeom prst="rect">
            <a:avLst/>
          </a:prstGeom>
        </p:spPr>
        <p:txBody>
          <a:bodyPr lIns="0" tIns="0" rIns="0" bIns="0" rtlCol="0" anchor="t">
            <a:spAutoFit/>
          </a:bodyPr>
          <a:lstStyle/>
          <a:p>
            <a:pPr algn="l">
              <a:lnSpc>
                <a:spcPts val="5095"/>
              </a:lnSpc>
              <a:spcBef>
                <a:spcPct val="0"/>
              </a:spcBef>
            </a:pPr>
            <a:r>
              <a:rPr lang="en-US" sz="3639">
                <a:solidFill>
                  <a:srgbClr val="000000"/>
                </a:solidFill>
                <a:latin typeface="Quicksand Bold"/>
              </a:rPr>
              <a:t>2.if-else Statement:</a:t>
            </a:r>
            <a:r>
              <a:rPr lang="en-US" sz="3639">
                <a:solidFill>
                  <a:srgbClr val="000000"/>
                </a:solidFill>
                <a:latin typeface="Quicksand"/>
              </a:rPr>
              <a:t> Executes one block of code if the condition is true and another block if the condition is false.</a:t>
            </a:r>
          </a:p>
        </p:txBody>
      </p:sp>
      <p:sp>
        <p:nvSpPr>
          <p:cNvPr id="3" name="TextBox 3"/>
          <p:cNvSpPr txBox="1"/>
          <p:nvPr/>
        </p:nvSpPr>
        <p:spPr>
          <a:xfrm>
            <a:off x="686366" y="3252959"/>
            <a:ext cx="7497905" cy="4414152"/>
          </a:xfrm>
          <a:prstGeom prst="rect">
            <a:avLst/>
          </a:prstGeom>
        </p:spPr>
        <p:txBody>
          <a:bodyPr lIns="0" tIns="0" rIns="0" bIns="0" rtlCol="0" anchor="t">
            <a:spAutoFit/>
          </a:bodyPr>
          <a:lstStyle/>
          <a:p>
            <a:pPr algn="l">
              <a:lnSpc>
                <a:spcPts val="4389"/>
              </a:lnSpc>
              <a:spcBef>
                <a:spcPct val="0"/>
              </a:spcBef>
            </a:pPr>
            <a:endParaRPr/>
          </a:p>
          <a:p>
            <a:pPr algn="l">
              <a:lnSpc>
                <a:spcPts val="4389"/>
              </a:lnSpc>
              <a:spcBef>
                <a:spcPct val="0"/>
              </a:spcBef>
            </a:pPr>
            <a:r>
              <a:rPr lang="en-US" sz="3135">
                <a:solidFill>
                  <a:srgbClr val="D0860D"/>
                </a:solidFill>
                <a:latin typeface="Quicksand Bold"/>
              </a:rPr>
              <a:t>age = 20</a:t>
            </a:r>
          </a:p>
          <a:p>
            <a:pPr algn="l">
              <a:lnSpc>
                <a:spcPts val="4389"/>
              </a:lnSpc>
              <a:spcBef>
                <a:spcPct val="0"/>
              </a:spcBef>
            </a:pPr>
            <a:endParaRPr lang="en-US" sz="3135">
              <a:solidFill>
                <a:srgbClr val="D0860D"/>
              </a:solidFill>
              <a:latin typeface="Quicksand Bold"/>
            </a:endParaRPr>
          </a:p>
          <a:p>
            <a:pPr algn="l">
              <a:lnSpc>
                <a:spcPts val="4389"/>
              </a:lnSpc>
              <a:spcBef>
                <a:spcPct val="0"/>
              </a:spcBef>
            </a:pPr>
            <a:r>
              <a:rPr lang="en-US" sz="3135">
                <a:solidFill>
                  <a:srgbClr val="D0860D"/>
                </a:solidFill>
                <a:latin typeface="Quicksand Bold"/>
              </a:rPr>
              <a:t># Check if the person is eligible to vote</a:t>
            </a:r>
          </a:p>
          <a:p>
            <a:pPr algn="l">
              <a:lnSpc>
                <a:spcPts val="4389"/>
              </a:lnSpc>
              <a:spcBef>
                <a:spcPct val="0"/>
              </a:spcBef>
            </a:pPr>
            <a:r>
              <a:rPr lang="en-US" sz="3135">
                <a:solidFill>
                  <a:srgbClr val="D0860D"/>
                </a:solidFill>
                <a:latin typeface="Quicksand Bold"/>
              </a:rPr>
              <a:t>if age &gt;= 18:</a:t>
            </a:r>
          </a:p>
          <a:p>
            <a:pPr algn="l">
              <a:lnSpc>
                <a:spcPts val="4389"/>
              </a:lnSpc>
              <a:spcBef>
                <a:spcPct val="0"/>
              </a:spcBef>
            </a:pPr>
            <a:r>
              <a:rPr lang="en-US" sz="3135">
                <a:solidFill>
                  <a:srgbClr val="D0860D"/>
                </a:solidFill>
                <a:latin typeface="Quicksand Bold"/>
              </a:rPr>
              <a:t>    print("You are eligible to vote.")</a:t>
            </a:r>
          </a:p>
          <a:p>
            <a:pPr algn="l">
              <a:lnSpc>
                <a:spcPts val="4389"/>
              </a:lnSpc>
              <a:spcBef>
                <a:spcPct val="0"/>
              </a:spcBef>
            </a:pPr>
            <a:r>
              <a:rPr lang="en-US" sz="3135">
                <a:solidFill>
                  <a:srgbClr val="D0860D"/>
                </a:solidFill>
                <a:latin typeface="Quicksand Bold"/>
              </a:rPr>
              <a:t>else:</a:t>
            </a:r>
          </a:p>
          <a:p>
            <a:pPr algn="l">
              <a:lnSpc>
                <a:spcPts val="4389"/>
              </a:lnSpc>
              <a:spcBef>
                <a:spcPct val="0"/>
              </a:spcBef>
            </a:pPr>
            <a:r>
              <a:rPr lang="en-US" sz="3135">
                <a:solidFill>
                  <a:srgbClr val="D0860D"/>
                </a:solidFill>
                <a:latin typeface="Quicksand Bold"/>
              </a:rPr>
              <a:t>    print("You are not eligible to vote.")</a:t>
            </a:r>
          </a:p>
        </p:txBody>
      </p:sp>
      <p:sp>
        <p:nvSpPr>
          <p:cNvPr id="4" name="TextBox 4"/>
          <p:cNvSpPr txBox="1"/>
          <p:nvPr/>
        </p:nvSpPr>
        <p:spPr>
          <a:xfrm>
            <a:off x="11609668" y="5067300"/>
            <a:ext cx="5382932" cy="1233804"/>
          </a:xfrm>
          <a:prstGeom prst="rect">
            <a:avLst/>
          </a:prstGeom>
        </p:spPr>
        <p:txBody>
          <a:bodyPr wrap="square" lIns="0" tIns="0" rIns="0" bIns="0" rtlCol="0" anchor="t">
            <a:spAutoFit/>
          </a:bodyPr>
          <a:lstStyle/>
          <a:p>
            <a:pPr algn="ctr">
              <a:lnSpc>
                <a:spcPts val="5320"/>
              </a:lnSpc>
            </a:pPr>
            <a:r>
              <a:rPr lang="en-US" sz="3800" dirty="0">
                <a:solidFill>
                  <a:srgbClr val="000000"/>
                </a:solidFill>
                <a:latin typeface="Canva Sans Bold"/>
              </a:rPr>
              <a:t>OUTPUT</a:t>
            </a:r>
          </a:p>
          <a:p>
            <a:pPr algn="ctr">
              <a:lnSpc>
                <a:spcPts val="4620"/>
              </a:lnSpc>
            </a:pPr>
            <a:r>
              <a:rPr lang="en-US" sz="3300" dirty="0">
                <a:solidFill>
                  <a:srgbClr val="000000"/>
                </a:solidFill>
                <a:latin typeface="Canva Sans Bold"/>
              </a:rPr>
              <a:t>You are eligible to vote.</a:t>
            </a: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818680" y="15849"/>
            <a:ext cx="2469320" cy="10271151"/>
            <a:chOff x="0" y="0"/>
            <a:chExt cx="650356" cy="2705159"/>
          </a:xfrm>
        </p:grpSpPr>
        <p:sp>
          <p:nvSpPr>
            <p:cNvPr id="3" name="Freeform 3"/>
            <p:cNvSpPr/>
            <p:nvPr/>
          </p:nvSpPr>
          <p:spPr>
            <a:xfrm>
              <a:off x="0" y="0"/>
              <a:ext cx="650356" cy="2705159"/>
            </a:xfrm>
            <a:custGeom>
              <a:avLst/>
              <a:gdLst/>
              <a:ahLst/>
              <a:cxnLst/>
              <a:rect l="l" t="t" r="r" b="b"/>
              <a:pathLst>
                <a:path w="650356" h="2705159">
                  <a:moveTo>
                    <a:pt x="0" y="0"/>
                  </a:moveTo>
                  <a:lnTo>
                    <a:pt x="650356" y="0"/>
                  </a:lnTo>
                  <a:lnTo>
                    <a:pt x="650356" y="2705159"/>
                  </a:lnTo>
                  <a:lnTo>
                    <a:pt x="0" y="2705159"/>
                  </a:lnTo>
                  <a:close/>
                </a:path>
              </a:pathLst>
            </a:custGeom>
            <a:solidFill>
              <a:srgbClr val="7994A0"/>
            </a:solidFill>
          </p:spPr>
        </p:sp>
        <p:sp>
          <p:nvSpPr>
            <p:cNvPr id="4" name="TextBox 4"/>
            <p:cNvSpPr txBox="1"/>
            <p:nvPr/>
          </p:nvSpPr>
          <p:spPr>
            <a:xfrm>
              <a:off x="0" y="-47625"/>
              <a:ext cx="650356" cy="2752784"/>
            </a:xfrm>
            <a:prstGeom prst="rect">
              <a:avLst/>
            </a:prstGeom>
          </p:spPr>
          <p:txBody>
            <a:bodyPr lIns="50800" tIns="50800" rIns="50800" bIns="50800" rtlCol="0" anchor="ctr"/>
            <a:lstStyle/>
            <a:p>
              <a:pPr algn="ctr">
                <a:lnSpc>
                  <a:spcPts val="3693"/>
                </a:lnSpc>
              </a:pPr>
              <a:endParaRPr/>
            </a:p>
          </p:txBody>
        </p:sp>
      </p:grpSp>
      <p:sp>
        <p:nvSpPr>
          <p:cNvPr id="5" name="TextBox 5"/>
          <p:cNvSpPr txBox="1"/>
          <p:nvPr/>
        </p:nvSpPr>
        <p:spPr>
          <a:xfrm>
            <a:off x="0" y="20590"/>
            <a:ext cx="14653628" cy="3962389"/>
          </a:xfrm>
          <a:prstGeom prst="rect">
            <a:avLst/>
          </a:prstGeom>
        </p:spPr>
        <p:txBody>
          <a:bodyPr lIns="0" tIns="0" rIns="0" bIns="0" rtlCol="0" anchor="t">
            <a:spAutoFit/>
          </a:bodyPr>
          <a:lstStyle/>
          <a:p>
            <a:pPr algn="ctr">
              <a:lnSpc>
                <a:spcPts val="10500"/>
              </a:lnSpc>
            </a:pPr>
            <a:r>
              <a:rPr lang="en-US" sz="7500">
                <a:solidFill>
                  <a:srgbClr val="000000"/>
                </a:solidFill>
                <a:latin typeface="Canva Sans Semi-Bold"/>
              </a:rPr>
              <a:t>Why Python for Data Science?</a:t>
            </a:r>
          </a:p>
          <a:p>
            <a:pPr algn="ctr">
              <a:lnSpc>
                <a:spcPts val="10500"/>
              </a:lnSpc>
            </a:pPr>
            <a:endParaRPr lang="en-US" sz="7500">
              <a:solidFill>
                <a:srgbClr val="000000"/>
              </a:solidFill>
              <a:latin typeface="Canva Sans Semi-Bold"/>
            </a:endParaRPr>
          </a:p>
          <a:p>
            <a:pPr algn="ctr">
              <a:lnSpc>
                <a:spcPts val="10500"/>
              </a:lnSpc>
            </a:pPr>
            <a:endParaRPr lang="en-US" sz="7500">
              <a:solidFill>
                <a:srgbClr val="000000"/>
              </a:solidFill>
              <a:latin typeface="Canva Sans Semi-Bold"/>
            </a:endParaRPr>
          </a:p>
        </p:txBody>
      </p:sp>
      <p:sp>
        <p:nvSpPr>
          <p:cNvPr id="6" name="TextBox 6"/>
          <p:cNvSpPr txBox="1"/>
          <p:nvPr/>
        </p:nvSpPr>
        <p:spPr>
          <a:xfrm>
            <a:off x="523596" y="2011309"/>
            <a:ext cx="14832623" cy="6729857"/>
          </a:xfrm>
          <a:prstGeom prst="rect">
            <a:avLst/>
          </a:prstGeom>
        </p:spPr>
        <p:txBody>
          <a:bodyPr lIns="0" tIns="0" rIns="0" bIns="0" rtlCol="0" anchor="t">
            <a:spAutoFit/>
          </a:bodyPr>
          <a:lstStyle/>
          <a:p>
            <a:pPr marL="684402" lvl="1" indent="-342201" algn="l">
              <a:lnSpc>
                <a:spcPts val="4437"/>
              </a:lnSpc>
              <a:buFont typeface="Arial"/>
              <a:buChar char="•"/>
            </a:pPr>
            <a:r>
              <a:rPr lang="en-US" sz="3169">
                <a:solidFill>
                  <a:srgbClr val="000000"/>
                </a:solidFill>
                <a:latin typeface="Canva Sans"/>
              </a:rPr>
              <a:t>Popularity in Data Science</a:t>
            </a:r>
          </a:p>
          <a:p>
            <a:pPr marL="1368804" lvl="2" indent="-456268" algn="l">
              <a:lnSpc>
                <a:spcPts val="4437"/>
              </a:lnSpc>
              <a:buFont typeface="Arial"/>
              <a:buChar char="⚬"/>
            </a:pPr>
            <a:r>
              <a:rPr lang="en-US" sz="3169">
                <a:solidFill>
                  <a:srgbClr val="000000"/>
                </a:solidFill>
                <a:latin typeface="Canva Sans"/>
              </a:rPr>
              <a:t>Widely used in the data science community.</a:t>
            </a:r>
          </a:p>
          <a:p>
            <a:pPr marL="1368804" lvl="2" indent="-456268" algn="l">
              <a:lnSpc>
                <a:spcPts val="4437"/>
              </a:lnSpc>
              <a:buFont typeface="Arial"/>
              <a:buChar char="⚬"/>
            </a:pPr>
            <a:r>
              <a:rPr lang="en-US" sz="3169">
                <a:solidFill>
                  <a:srgbClr val="000000"/>
                </a:solidFill>
                <a:latin typeface="Canva Sans"/>
              </a:rPr>
              <a:t>Extensive support and a large community for troubleshooting and sharing knowledge.</a:t>
            </a:r>
          </a:p>
          <a:p>
            <a:pPr marL="684402" lvl="1" indent="-342201" algn="l">
              <a:lnSpc>
                <a:spcPts val="4437"/>
              </a:lnSpc>
              <a:buFont typeface="Arial"/>
              <a:buChar char="•"/>
            </a:pPr>
            <a:r>
              <a:rPr lang="en-US" sz="3169">
                <a:solidFill>
                  <a:srgbClr val="000000"/>
                </a:solidFill>
                <a:latin typeface="Canva Sans"/>
              </a:rPr>
              <a:t>Libraries and Frameworks</a:t>
            </a:r>
          </a:p>
          <a:p>
            <a:pPr marL="1368804" lvl="2" indent="-456268" algn="l">
              <a:lnSpc>
                <a:spcPts val="4437"/>
              </a:lnSpc>
              <a:buFont typeface="Arial"/>
              <a:buChar char="⚬"/>
            </a:pPr>
            <a:r>
              <a:rPr lang="en-US" sz="3169">
                <a:solidFill>
                  <a:srgbClr val="000000"/>
                </a:solidFill>
                <a:latin typeface="Canva Sans"/>
              </a:rPr>
              <a:t>Powerful libraries such as NumPy (numerical computing), Pandas (data manipulation), Matplotlib (data visualization), and Scikit-learn (machine learning).</a:t>
            </a:r>
          </a:p>
          <a:p>
            <a:pPr marL="684402" lvl="1" indent="-342201" algn="l">
              <a:lnSpc>
                <a:spcPts val="4437"/>
              </a:lnSpc>
              <a:buFont typeface="Arial"/>
              <a:buChar char="•"/>
            </a:pPr>
            <a:r>
              <a:rPr lang="en-US" sz="3169">
                <a:solidFill>
                  <a:srgbClr val="000000"/>
                </a:solidFill>
                <a:latin typeface="Canva Sans"/>
              </a:rPr>
              <a:t>Versatility</a:t>
            </a:r>
          </a:p>
          <a:p>
            <a:pPr marL="1368804" lvl="2" indent="-456268" algn="l">
              <a:lnSpc>
                <a:spcPts val="4437"/>
              </a:lnSpc>
              <a:buFont typeface="Arial"/>
              <a:buChar char="⚬"/>
            </a:pPr>
            <a:r>
              <a:rPr lang="en-US" sz="3169">
                <a:solidFill>
                  <a:srgbClr val="000000"/>
                </a:solidFill>
                <a:latin typeface="Canva Sans"/>
              </a:rPr>
              <a:t>Used for data analysis, machine learning, web development, automation, and more.</a:t>
            </a:r>
          </a:p>
          <a:p>
            <a:pPr algn="l">
              <a:lnSpc>
                <a:spcPts val="4437"/>
              </a:lnSpc>
            </a:pPr>
            <a:endParaRPr lang="en-US" sz="3169">
              <a:solidFill>
                <a:srgbClr val="000000"/>
              </a:solidFill>
              <a:latin typeface="Canva Sans"/>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83195" y="2885063"/>
            <a:ext cx="10437983" cy="6894559"/>
          </a:xfrm>
          <a:custGeom>
            <a:avLst/>
            <a:gdLst/>
            <a:ahLst/>
            <a:cxnLst/>
            <a:rect l="l" t="t" r="r" b="b"/>
            <a:pathLst>
              <a:path w="10437983" h="6894559">
                <a:moveTo>
                  <a:pt x="0" y="0"/>
                </a:moveTo>
                <a:lnTo>
                  <a:pt x="10437984" y="0"/>
                </a:lnTo>
                <a:lnTo>
                  <a:pt x="10437984" y="6894560"/>
                </a:lnTo>
                <a:lnTo>
                  <a:pt x="0" y="6894560"/>
                </a:lnTo>
                <a:lnTo>
                  <a:pt x="0" y="0"/>
                </a:lnTo>
                <a:close/>
              </a:path>
            </a:pathLst>
          </a:custGeom>
          <a:blipFill>
            <a:blip r:embed="rId2"/>
            <a:stretch>
              <a:fillRect t="-3520" b="-3520"/>
            </a:stretch>
          </a:blipFill>
        </p:spPr>
      </p:sp>
      <p:sp>
        <p:nvSpPr>
          <p:cNvPr id="3" name="TextBox 3"/>
          <p:cNvSpPr txBox="1"/>
          <p:nvPr/>
        </p:nvSpPr>
        <p:spPr>
          <a:xfrm>
            <a:off x="1028700" y="971550"/>
            <a:ext cx="14764519" cy="1689392"/>
          </a:xfrm>
          <a:prstGeom prst="rect">
            <a:avLst/>
          </a:prstGeom>
        </p:spPr>
        <p:txBody>
          <a:bodyPr lIns="0" tIns="0" rIns="0" bIns="0" rtlCol="0" anchor="t">
            <a:spAutoFit/>
          </a:bodyPr>
          <a:lstStyle/>
          <a:p>
            <a:pPr algn="l">
              <a:lnSpc>
                <a:spcPts val="4533"/>
              </a:lnSpc>
              <a:spcBef>
                <a:spcPct val="0"/>
              </a:spcBef>
            </a:pPr>
            <a:r>
              <a:rPr lang="en-US" sz="3238">
                <a:solidFill>
                  <a:srgbClr val="000000"/>
                </a:solidFill>
                <a:latin typeface="Quicksand Bold"/>
              </a:rPr>
              <a:t>3. if-elif-else Statement:</a:t>
            </a:r>
            <a:r>
              <a:rPr lang="en-US" sz="3238">
                <a:solidFill>
                  <a:srgbClr val="000000"/>
                </a:solidFill>
                <a:latin typeface="Quicksand"/>
              </a:rPr>
              <a:t> Allows checking multiple conditions. Executes the block of code associated with the first true condition. If none of the conditions are true, the else block (if provided) is executed.</a:t>
            </a:r>
          </a:p>
        </p:txBody>
      </p:sp>
    </p:spTree>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544705" y="1748455"/>
            <a:ext cx="5450239" cy="3395045"/>
          </a:xfrm>
          <a:custGeom>
            <a:avLst/>
            <a:gdLst/>
            <a:ahLst/>
            <a:cxnLst/>
            <a:rect l="l" t="t" r="r" b="b"/>
            <a:pathLst>
              <a:path w="5450239" h="3395045">
                <a:moveTo>
                  <a:pt x="0" y="0"/>
                </a:moveTo>
                <a:lnTo>
                  <a:pt x="5450239" y="0"/>
                </a:lnTo>
                <a:lnTo>
                  <a:pt x="5450239" y="3395045"/>
                </a:lnTo>
                <a:lnTo>
                  <a:pt x="0" y="33950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8700" y="1219004"/>
            <a:ext cx="8410476" cy="6832208"/>
          </a:xfrm>
          <a:prstGeom prst="rect">
            <a:avLst/>
          </a:prstGeom>
        </p:spPr>
        <p:txBody>
          <a:bodyPr lIns="0" tIns="0" rIns="0" bIns="0" rtlCol="0" anchor="t">
            <a:spAutoFit/>
          </a:bodyPr>
          <a:lstStyle/>
          <a:p>
            <a:pPr algn="l">
              <a:lnSpc>
                <a:spcPts val="4571"/>
              </a:lnSpc>
              <a:spcBef>
                <a:spcPct val="0"/>
              </a:spcBef>
            </a:pPr>
            <a:r>
              <a:rPr lang="en-US" sz="3265">
                <a:solidFill>
                  <a:srgbClr val="D0860D"/>
                </a:solidFill>
                <a:latin typeface="Quicksand Bold"/>
              </a:rPr>
              <a:t># Get the user's age as input</a:t>
            </a:r>
          </a:p>
          <a:p>
            <a:pPr algn="l">
              <a:lnSpc>
                <a:spcPts val="4571"/>
              </a:lnSpc>
              <a:spcBef>
                <a:spcPct val="0"/>
              </a:spcBef>
            </a:pPr>
            <a:r>
              <a:rPr lang="en-US" sz="3265">
                <a:solidFill>
                  <a:srgbClr val="D0860D"/>
                </a:solidFill>
                <a:latin typeface="Quicksand Bold"/>
              </a:rPr>
              <a:t>age = int(input("Please enter your age: "))</a:t>
            </a:r>
          </a:p>
          <a:p>
            <a:pPr algn="l">
              <a:lnSpc>
                <a:spcPts val="4571"/>
              </a:lnSpc>
              <a:spcBef>
                <a:spcPct val="0"/>
              </a:spcBef>
            </a:pPr>
            <a:endParaRPr lang="en-US" sz="3265">
              <a:solidFill>
                <a:srgbClr val="D0860D"/>
              </a:solidFill>
              <a:latin typeface="Quicksand Bold"/>
            </a:endParaRPr>
          </a:p>
          <a:p>
            <a:pPr algn="l">
              <a:lnSpc>
                <a:spcPts val="4571"/>
              </a:lnSpc>
              <a:spcBef>
                <a:spcPct val="0"/>
              </a:spcBef>
            </a:pPr>
            <a:r>
              <a:rPr lang="en-US" sz="3265">
                <a:solidFill>
                  <a:srgbClr val="D0860D"/>
                </a:solidFill>
                <a:latin typeface="Quicksand Bold"/>
              </a:rPr>
              <a:t># Determine the category based on age</a:t>
            </a:r>
          </a:p>
          <a:p>
            <a:pPr algn="l">
              <a:lnSpc>
                <a:spcPts val="4571"/>
              </a:lnSpc>
              <a:spcBef>
                <a:spcPct val="0"/>
              </a:spcBef>
            </a:pPr>
            <a:r>
              <a:rPr lang="en-US" sz="3265">
                <a:solidFill>
                  <a:srgbClr val="D0860D"/>
                </a:solidFill>
                <a:latin typeface="Quicksand Bold"/>
              </a:rPr>
              <a:t>if age &lt; 13:</a:t>
            </a:r>
          </a:p>
          <a:p>
            <a:pPr algn="l">
              <a:lnSpc>
                <a:spcPts val="4571"/>
              </a:lnSpc>
              <a:spcBef>
                <a:spcPct val="0"/>
              </a:spcBef>
            </a:pPr>
            <a:r>
              <a:rPr lang="en-US" sz="3265">
                <a:solidFill>
                  <a:srgbClr val="D0860D"/>
                </a:solidFill>
                <a:latin typeface="Quicksand Bold"/>
              </a:rPr>
              <a:t>    print("You are a child.")</a:t>
            </a:r>
          </a:p>
          <a:p>
            <a:pPr algn="l">
              <a:lnSpc>
                <a:spcPts val="4571"/>
              </a:lnSpc>
              <a:spcBef>
                <a:spcPct val="0"/>
              </a:spcBef>
            </a:pPr>
            <a:r>
              <a:rPr lang="en-US" sz="3265">
                <a:solidFill>
                  <a:srgbClr val="D0860D"/>
                </a:solidFill>
                <a:latin typeface="Quicksand Bold"/>
              </a:rPr>
              <a:t>elif age &lt; 18:</a:t>
            </a:r>
          </a:p>
          <a:p>
            <a:pPr algn="l">
              <a:lnSpc>
                <a:spcPts val="4571"/>
              </a:lnSpc>
              <a:spcBef>
                <a:spcPct val="0"/>
              </a:spcBef>
            </a:pPr>
            <a:r>
              <a:rPr lang="en-US" sz="3265">
                <a:solidFill>
                  <a:srgbClr val="D0860D"/>
                </a:solidFill>
                <a:latin typeface="Quicksand Bold"/>
              </a:rPr>
              <a:t>    print("You are a teenager.")</a:t>
            </a:r>
          </a:p>
          <a:p>
            <a:pPr algn="l">
              <a:lnSpc>
                <a:spcPts val="4571"/>
              </a:lnSpc>
              <a:spcBef>
                <a:spcPct val="0"/>
              </a:spcBef>
            </a:pPr>
            <a:r>
              <a:rPr lang="en-US" sz="3265">
                <a:solidFill>
                  <a:srgbClr val="D0860D"/>
                </a:solidFill>
                <a:latin typeface="Quicksand Bold"/>
              </a:rPr>
              <a:t>elif age &lt; 65:</a:t>
            </a:r>
          </a:p>
          <a:p>
            <a:pPr algn="l">
              <a:lnSpc>
                <a:spcPts val="4571"/>
              </a:lnSpc>
              <a:spcBef>
                <a:spcPct val="0"/>
              </a:spcBef>
            </a:pPr>
            <a:r>
              <a:rPr lang="en-US" sz="3265">
                <a:solidFill>
                  <a:srgbClr val="D0860D"/>
                </a:solidFill>
                <a:latin typeface="Quicksand Bold"/>
              </a:rPr>
              <a:t>    print("You are an adult.")</a:t>
            </a:r>
          </a:p>
          <a:p>
            <a:pPr algn="l">
              <a:lnSpc>
                <a:spcPts val="4571"/>
              </a:lnSpc>
              <a:spcBef>
                <a:spcPct val="0"/>
              </a:spcBef>
            </a:pPr>
            <a:r>
              <a:rPr lang="en-US" sz="3265">
                <a:solidFill>
                  <a:srgbClr val="D0860D"/>
                </a:solidFill>
                <a:latin typeface="Quicksand Bold"/>
              </a:rPr>
              <a:t>else:</a:t>
            </a:r>
          </a:p>
          <a:p>
            <a:pPr algn="l">
              <a:lnSpc>
                <a:spcPts val="4571"/>
              </a:lnSpc>
              <a:spcBef>
                <a:spcPct val="0"/>
              </a:spcBef>
            </a:pPr>
            <a:r>
              <a:rPr lang="en-US" sz="3265">
                <a:solidFill>
                  <a:srgbClr val="D0860D"/>
                </a:solidFill>
                <a:latin typeface="Quicksand Bold"/>
              </a:rPr>
              <a:t>    print("You are a senior citizen.")</a:t>
            </a:r>
          </a:p>
        </p:txBody>
      </p:sp>
      <p:sp>
        <p:nvSpPr>
          <p:cNvPr id="4" name="TextBox 4"/>
          <p:cNvSpPr txBox="1"/>
          <p:nvPr/>
        </p:nvSpPr>
        <p:spPr>
          <a:xfrm>
            <a:off x="11874981" y="3276404"/>
            <a:ext cx="4789686" cy="1046772"/>
          </a:xfrm>
          <a:prstGeom prst="rect">
            <a:avLst/>
          </a:prstGeom>
        </p:spPr>
        <p:txBody>
          <a:bodyPr lIns="0" tIns="0" rIns="0" bIns="0" rtlCol="0" anchor="t">
            <a:spAutoFit/>
          </a:bodyPr>
          <a:lstStyle/>
          <a:p>
            <a:pPr algn="ctr">
              <a:lnSpc>
                <a:spcPts val="4253"/>
              </a:lnSpc>
            </a:pPr>
            <a:r>
              <a:rPr lang="en-US" sz="3038">
                <a:solidFill>
                  <a:srgbClr val="000000"/>
                </a:solidFill>
                <a:latin typeface="Quicksand Bold"/>
              </a:rPr>
              <a:t>Please enter your age: 30</a:t>
            </a:r>
          </a:p>
          <a:p>
            <a:pPr algn="ctr">
              <a:lnSpc>
                <a:spcPts val="4253"/>
              </a:lnSpc>
              <a:spcBef>
                <a:spcPct val="0"/>
              </a:spcBef>
            </a:pPr>
            <a:r>
              <a:rPr lang="en-US" sz="3038">
                <a:solidFill>
                  <a:srgbClr val="000000"/>
                </a:solidFill>
                <a:latin typeface="Quicksand Bold"/>
              </a:rPr>
              <a:t> You are an adult.</a:t>
            </a:r>
          </a:p>
        </p:txBody>
      </p:sp>
      <p:sp>
        <p:nvSpPr>
          <p:cNvPr id="5" name="TextBox 5"/>
          <p:cNvSpPr txBox="1"/>
          <p:nvPr/>
        </p:nvSpPr>
        <p:spPr>
          <a:xfrm>
            <a:off x="12189902" y="2016630"/>
            <a:ext cx="4159846" cy="529882"/>
          </a:xfrm>
          <a:prstGeom prst="rect">
            <a:avLst/>
          </a:prstGeom>
        </p:spPr>
        <p:txBody>
          <a:bodyPr lIns="0" tIns="0" rIns="0" bIns="0" rtlCol="0" anchor="t">
            <a:spAutoFit/>
          </a:bodyPr>
          <a:lstStyle/>
          <a:p>
            <a:pPr algn="ctr">
              <a:lnSpc>
                <a:spcPts val="4393"/>
              </a:lnSpc>
              <a:spcBef>
                <a:spcPct val="0"/>
              </a:spcBef>
            </a:pPr>
            <a:r>
              <a:rPr lang="en-US" sz="3138">
                <a:solidFill>
                  <a:srgbClr val="000000"/>
                </a:solidFill>
                <a:latin typeface="Quicksand Bold"/>
              </a:rPr>
              <a:t>OUTPUT</a:t>
            </a:r>
          </a:p>
        </p:txBody>
      </p:sp>
    </p:spTree>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92106" y="971550"/>
            <a:ext cx="16256596" cy="2444750"/>
          </a:xfrm>
          <a:prstGeom prst="rect">
            <a:avLst/>
          </a:prstGeom>
        </p:spPr>
        <p:txBody>
          <a:bodyPr lIns="0" tIns="0" rIns="0" bIns="0" rtlCol="0" anchor="t">
            <a:spAutoFit/>
          </a:bodyPr>
          <a:lstStyle/>
          <a:p>
            <a:pPr algn="l">
              <a:lnSpc>
                <a:spcPts val="4899"/>
              </a:lnSpc>
            </a:pPr>
            <a:r>
              <a:rPr lang="en-US" sz="3499">
                <a:solidFill>
                  <a:srgbClr val="000000"/>
                </a:solidFill>
                <a:latin typeface="Canva Sans"/>
              </a:rPr>
              <a:t>4.</a:t>
            </a:r>
            <a:r>
              <a:rPr lang="en-US" sz="3499">
                <a:solidFill>
                  <a:srgbClr val="000000"/>
                </a:solidFill>
                <a:latin typeface="Canva Sans Semi-Bold"/>
              </a:rPr>
              <a:t>Nested if Statement</a:t>
            </a:r>
            <a:r>
              <a:rPr lang="en-US" sz="3499">
                <a:solidFill>
                  <a:srgbClr val="000000"/>
                </a:solidFill>
                <a:latin typeface="Canva Sans"/>
              </a:rPr>
              <a:t>: Allows using if statements inside other if statements.</a:t>
            </a:r>
          </a:p>
          <a:p>
            <a:pPr algn="l">
              <a:lnSpc>
                <a:spcPts val="4899"/>
              </a:lnSpc>
            </a:pPr>
            <a:r>
              <a:rPr lang="en-US" sz="3499">
                <a:solidFill>
                  <a:srgbClr val="000000"/>
                </a:solidFill>
                <a:latin typeface="Canva Sans"/>
              </a:rPr>
              <a:t>python</a:t>
            </a:r>
          </a:p>
          <a:p>
            <a:pPr algn="l">
              <a:lnSpc>
                <a:spcPts val="4899"/>
              </a:lnSpc>
            </a:pPr>
            <a:endParaRPr lang="en-US" sz="3499">
              <a:solidFill>
                <a:srgbClr val="000000"/>
              </a:solidFill>
              <a:latin typeface="Canva Sans"/>
            </a:endParaRPr>
          </a:p>
          <a:p>
            <a:pPr algn="l">
              <a:lnSpc>
                <a:spcPts val="4899"/>
              </a:lnSpc>
            </a:pPr>
            <a:endParaRPr lang="en-US" sz="3499">
              <a:solidFill>
                <a:srgbClr val="000000"/>
              </a:solidFill>
              <a:latin typeface="Canva Sans"/>
            </a:endParaRPr>
          </a:p>
        </p:txBody>
      </p:sp>
      <p:sp>
        <p:nvSpPr>
          <p:cNvPr id="3" name="TextBox 3"/>
          <p:cNvSpPr txBox="1"/>
          <p:nvPr/>
        </p:nvSpPr>
        <p:spPr>
          <a:xfrm>
            <a:off x="492106" y="2708365"/>
            <a:ext cx="12864307" cy="6154712"/>
          </a:xfrm>
          <a:prstGeom prst="rect">
            <a:avLst/>
          </a:prstGeom>
        </p:spPr>
        <p:txBody>
          <a:bodyPr lIns="0" tIns="0" rIns="0" bIns="0" rtlCol="0" anchor="t">
            <a:spAutoFit/>
          </a:bodyPr>
          <a:lstStyle/>
          <a:p>
            <a:pPr algn="l">
              <a:lnSpc>
                <a:spcPts val="4113"/>
              </a:lnSpc>
              <a:spcBef>
                <a:spcPct val="0"/>
              </a:spcBef>
            </a:pPr>
            <a:r>
              <a:rPr lang="en-US" sz="2938">
                <a:solidFill>
                  <a:srgbClr val="D0860D"/>
                </a:solidFill>
                <a:latin typeface="Quicksand Bold"/>
              </a:rPr>
              <a:t># Get the user's score and age as input</a:t>
            </a:r>
          </a:p>
          <a:p>
            <a:pPr algn="l">
              <a:lnSpc>
                <a:spcPts val="4113"/>
              </a:lnSpc>
              <a:spcBef>
                <a:spcPct val="0"/>
              </a:spcBef>
            </a:pPr>
            <a:r>
              <a:rPr lang="en-US" sz="2938">
                <a:solidFill>
                  <a:srgbClr val="D0860D"/>
                </a:solidFill>
                <a:latin typeface="Quicksand Bold"/>
              </a:rPr>
              <a:t>score = int(input("Please enter your test score: "))</a:t>
            </a:r>
          </a:p>
          <a:p>
            <a:pPr algn="l">
              <a:lnSpc>
                <a:spcPts val="4113"/>
              </a:lnSpc>
              <a:spcBef>
                <a:spcPct val="0"/>
              </a:spcBef>
            </a:pPr>
            <a:r>
              <a:rPr lang="en-US" sz="2938">
                <a:solidFill>
                  <a:srgbClr val="D0860D"/>
                </a:solidFill>
                <a:latin typeface="Quicksand Bold"/>
              </a:rPr>
              <a:t>age = int(input("Please enter your age: "))</a:t>
            </a:r>
          </a:p>
          <a:p>
            <a:pPr algn="l">
              <a:lnSpc>
                <a:spcPts val="4113"/>
              </a:lnSpc>
              <a:spcBef>
                <a:spcPct val="0"/>
              </a:spcBef>
            </a:pPr>
            <a:endParaRPr lang="en-US" sz="2938">
              <a:solidFill>
                <a:srgbClr val="D0860D"/>
              </a:solidFill>
              <a:latin typeface="Quicksand Bold"/>
            </a:endParaRPr>
          </a:p>
          <a:p>
            <a:pPr algn="l">
              <a:lnSpc>
                <a:spcPts val="4113"/>
              </a:lnSpc>
              <a:spcBef>
                <a:spcPct val="0"/>
              </a:spcBef>
            </a:pPr>
            <a:r>
              <a:rPr lang="en-US" sz="2938">
                <a:solidFill>
                  <a:srgbClr val="D0860D"/>
                </a:solidFill>
                <a:latin typeface="Quicksand Bold"/>
              </a:rPr>
              <a:t># Determine eligibility for admission</a:t>
            </a:r>
          </a:p>
          <a:p>
            <a:pPr algn="l">
              <a:lnSpc>
                <a:spcPts val="4113"/>
              </a:lnSpc>
              <a:spcBef>
                <a:spcPct val="0"/>
              </a:spcBef>
            </a:pPr>
            <a:r>
              <a:rPr lang="en-US" sz="2938">
                <a:solidFill>
                  <a:srgbClr val="D0860D"/>
                </a:solidFill>
                <a:latin typeface="Quicksand Bold"/>
              </a:rPr>
              <a:t>if score &gt;= 70:</a:t>
            </a:r>
          </a:p>
          <a:p>
            <a:pPr algn="l">
              <a:lnSpc>
                <a:spcPts val="4113"/>
              </a:lnSpc>
              <a:spcBef>
                <a:spcPct val="0"/>
              </a:spcBef>
            </a:pPr>
            <a:r>
              <a:rPr lang="en-US" sz="2938">
                <a:solidFill>
                  <a:srgbClr val="D0860D"/>
                </a:solidFill>
                <a:latin typeface="Quicksand Bold"/>
              </a:rPr>
              <a:t>    if age &gt;= 18:</a:t>
            </a:r>
          </a:p>
          <a:p>
            <a:pPr algn="l">
              <a:lnSpc>
                <a:spcPts val="4113"/>
              </a:lnSpc>
              <a:spcBef>
                <a:spcPct val="0"/>
              </a:spcBef>
            </a:pPr>
            <a:r>
              <a:rPr lang="en-US" sz="2938">
                <a:solidFill>
                  <a:srgbClr val="D0860D"/>
                </a:solidFill>
                <a:latin typeface="Quicksand Bold"/>
              </a:rPr>
              <a:t>        print("You are eligible for admission.")</a:t>
            </a:r>
          </a:p>
          <a:p>
            <a:pPr algn="l">
              <a:lnSpc>
                <a:spcPts val="4113"/>
              </a:lnSpc>
              <a:spcBef>
                <a:spcPct val="0"/>
              </a:spcBef>
            </a:pPr>
            <a:r>
              <a:rPr lang="en-US" sz="2938">
                <a:solidFill>
                  <a:srgbClr val="D0860D"/>
                </a:solidFill>
                <a:latin typeface="Quicksand Bold"/>
              </a:rPr>
              <a:t>    else:</a:t>
            </a:r>
          </a:p>
          <a:p>
            <a:pPr algn="l">
              <a:lnSpc>
                <a:spcPts val="4113"/>
              </a:lnSpc>
              <a:spcBef>
                <a:spcPct val="0"/>
              </a:spcBef>
            </a:pPr>
            <a:r>
              <a:rPr lang="en-US" sz="2938">
                <a:solidFill>
                  <a:srgbClr val="D0860D"/>
                </a:solidFill>
                <a:latin typeface="Quicksand Bold"/>
              </a:rPr>
              <a:t>        print("You are not eligible for admission due to age requirement.")</a:t>
            </a:r>
          </a:p>
          <a:p>
            <a:pPr algn="l">
              <a:lnSpc>
                <a:spcPts val="4113"/>
              </a:lnSpc>
              <a:spcBef>
                <a:spcPct val="0"/>
              </a:spcBef>
            </a:pPr>
            <a:r>
              <a:rPr lang="en-US" sz="2938">
                <a:solidFill>
                  <a:srgbClr val="D0860D"/>
                </a:solidFill>
                <a:latin typeface="Quicksand Bold"/>
              </a:rPr>
              <a:t>else:</a:t>
            </a:r>
          </a:p>
          <a:p>
            <a:pPr algn="l">
              <a:lnSpc>
                <a:spcPts val="4113"/>
              </a:lnSpc>
              <a:spcBef>
                <a:spcPct val="0"/>
              </a:spcBef>
            </a:pPr>
            <a:r>
              <a:rPr lang="en-US" sz="2938">
                <a:solidFill>
                  <a:srgbClr val="D0860D"/>
                </a:solidFill>
                <a:latin typeface="Quicksand Bold"/>
              </a:rPr>
              <a:t>    print("You are not eligible for admission due to low test score.")</a:t>
            </a:r>
          </a:p>
        </p:txBody>
      </p:sp>
      <p:sp>
        <p:nvSpPr>
          <p:cNvPr id="4" name="TextBox 4"/>
          <p:cNvSpPr txBox="1"/>
          <p:nvPr/>
        </p:nvSpPr>
        <p:spPr>
          <a:xfrm>
            <a:off x="11506876" y="5086350"/>
            <a:ext cx="5638124" cy="1444917"/>
          </a:xfrm>
          <a:prstGeom prst="rect">
            <a:avLst/>
          </a:prstGeom>
        </p:spPr>
        <p:txBody>
          <a:bodyPr wrap="square" lIns="0" tIns="0" rIns="0" bIns="0" rtlCol="0" anchor="t">
            <a:spAutoFit/>
          </a:bodyPr>
          <a:lstStyle/>
          <a:p>
            <a:pPr algn="ctr">
              <a:lnSpc>
                <a:spcPts val="3833"/>
              </a:lnSpc>
            </a:pPr>
            <a:r>
              <a:rPr lang="en-US" sz="2738" dirty="0">
                <a:solidFill>
                  <a:srgbClr val="000000"/>
                </a:solidFill>
                <a:latin typeface="Quicksand Bold"/>
              </a:rPr>
              <a:t>Please enter your test score: 75</a:t>
            </a:r>
          </a:p>
          <a:p>
            <a:pPr algn="ctr">
              <a:lnSpc>
                <a:spcPts val="3833"/>
              </a:lnSpc>
            </a:pPr>
            <a:r>
              <a:rPr lang="en-US" sz="2738" dirty="0">
                <a:solidFill>
                  <a:srgbClr val="000000"/>
                </a:solidFill>
                <a:latin typeface="Quicksand Bold"/>
              </a:rPr>
              <a:t>Please enter your age: 19</a:t>
            </a:r>
          </a:p>
          <a:p>
            <a:pPr algn="ctr">
              <a:lnSpc>
                <a:spcPts val="3833"/>
              </a:lnSpc>
              <a:spcBef>
                <a:spcPct val="0"/>
              </a:spcBef>
            </a:pPr>
            <a:r>
              <a:rPr lang="en-US" sz="2738" dirty="0">
                <a:solidFill>
                  <a:srgbClr val="000000"/>
                </a:solidFill>
                <a:latin typeface="Quicksand Bold"/>
              </a:rPr>
              <a:t>You are eligible for admission.</a:t>
            </a:r>
          </a:p>
        </p:txBody>
      </p:sp>
      <p:sp>
        <p:nvSpPr>
          <p:cNvPr id="5" name="TextBox 5"/>
          <p:cNvSpPr txBox="1"/>
          <p:nvPr/>
        </p:nvSpPr>
        <p:spPr>
          <a:xfrm>
            <a:off x="11604408" y="4378702"/>
            <a:ext cx="5144294" cy="470827"/>
          </a:xfrm>
          <a:prstGeom prst="rect">
            <a:avLst/>
          </a:prstGeom>
        </p:spPr>
        <p:txBody>
          <a:bodyPr lIns="0" tIns="0" rIns="0" bIns="0" rtlCol="0" anchor="t">
            <a:spAutoFit/>
          </a:bodyPr>
          <a:lstStyle/>
          <a:p>
            <a:pPr algn="ctr">
              <a:lnSpc>
                <a:spcPts val="3973"/>
              </a:lnSpc>
              <a:spcBef>
                <a:spcPct val="0"/>
              </a:spcBef>
            </a:pPr>
            <a:r>
              <a:rPr lang="en-US" sz="2838">
                <a:solidFill>
                  <a:srgbClr val="000000"/>
                </a:solidFill>
                <a:latin typeface="Quicksand Bold"/>
              </a:rPr>
              <a:t>OUTPUT</a:t>
            </a: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055726" y="3605398"/>
            <a:ext cx="9314154" cy="6681602"/>
          </a:xfrm>
          <a:custGeom>
            <a:avLst/>
            <a:gdLst/>
            <a:ahLst/>
            <a:cxnLst/>
            <a:rect l="l" t="t" r="r" b="b"/>
            <a:pathLst>
              <a:path w="9314154" h="6681602">
                <a:moveTo>
                  <a:pt x="0" y="0"/>
                </a:moveTo>
                <a:lnTo>
                  <a:pt x="9314154" y="0"/>
                </a:lnTo>
                <a:lnTo>
                  <a:pt x="9314154" y="6681602"/>
                </a:lnTo>
                <a:lnTo>
                  <a:pt x="0" y="6681602"/>
                </a:lnTo>
                <a:lnTo>
                  <a:pt x="0" y="0"/>
                </a:lnTo>
                <a:close/>
              </a:path>
            </a:pathLst>
          </a:custGeom>
          <a:blipFill>
            <a:blip r:embed="rId2"/>
            <a:stretch>
              <a:fillRect/>
            </a:stretch>
          </a:blipFill>
        </p:spPr>
      </p:sp>
      <p:sp>
        <p:nvSpPr>
          <p:cNvPr id="3" name="TextBox 3"/>
          <p:cNvSpPr txBox="1"/>
          <p:nvPr/>
        </p:nvSpPr>
        <p:spPr>
          <a:xfrm>
            <a:off x="306806" y="350790"/>
            <a:ext cx="16952494" cy="2601594"/>
          </a:xfrm>
          <a:prstGeom prst="rect">
            <a:avLst/>
          </a:prstGeom>
        </p:spPr>
        <p:txBody>
          <a:bodyPr lIns="0" tIns="0" rIns="0" bIns="0" rtlCol="0" anchor="t">
            <a:spAutoFit/>
          </a:bodyPr>
          <a:lstStyle/>
          <a:p>
            <a:pPr algn="l">
              <a:lnSpc>
                <a:spcPts val="5180"/>
              </a:lnSpc>
            </a:pPr>
            <a:r>
              <a:rPr lang="en-US" sz="3700">
                <a:solidFill>
                  <a:srgbClr val="000000"/>
                </a:solidFill>
                <a:latin typeface="Canva Sans Bold"/>
              </a:rPr>
              <a:t>Exception handling</a:t>
            </a:r>
            <a:r>
              <a:rPr lang="en-US" sz="3700">
                <a:solidFill>
                  <a:srgbClr val="000000"/>
                </a:solidFill>
                <a:latin typeface="Canva Sans"/>
              </a:rPr>
              <a:t> in Python allows you to gracefully handle errors that occur during program execution. It ensures that your program doesn't crash unexpectedly and provides mechanisms to handle errors and continue execution or gracefully exit.</a:t>
            </a:r>
          </a:p>
        </p:txBody>
      </p:sp>
    </p:spTree>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57040" y="203583"/>
            <a:ext cx="11574860" cy="9576039"/>
          </a:xfrm>
          <a:prstGeom prst="rect">
            <a:avLst/>
          </a:prstGeom>
        </p:spPr>
        <p:txBody>
          <a:bodyPr lIns="0" tIns="0" rIns="0" bIns="0" rtlCol="0" anchor="t">
            <a:spAutoFit/>
          </a:bodyPr>
          <a:lstStyle/>
          <a:p>
            <a:pPr algn="l">
              <a:lnSpc>
                <a:spcPts val="4011"/>
              </a:lnSpc>
              <a:spcBef>
                <a:spcPct val="0"/>
              </a:spcBef>
            </a:pPr>
            <a:r>
              <a:rPr lang="en-US" sz="2865">
                <a:solidFill>
                  <a:srgbClr val="000000"/>
                </a:solidFill>
                <a:latin typeface="Quicksand Bold"/>
              </a:rPr>
              <a:t>try:</a:t>
            </a:r>
          </a:p>
          <a:p>
            <a:pPr algn="l">
              <a:lnSpc>
                <a:spcPts val="4011"/>
              </a:lnSpc>
              <a:spcBef>
                <a:spcPct val="0"/>
              </a:spcBef>
            </a:pPr>
            <a:r>
              <a:rPr lang="en-US" sz="2865">
                <a:solidFill>
                  <a:srgbClr val="000000"/>
                </a:solidFill>
                <a:latin typeface="Quicksand Bold"/>
              </a:rPr>
              <a:t>    </a:t>
            </a:r>
            <a:r>
              <a:rPr lang="en-US" sz="2865">
                <a:solidFill>
                  <a:srgbClr val="D0860D"/>
                </a:solidFill>
                <a:latin typeface="Quicksand Bold"/>
              </a:rPr>
              <a:t># Get the user's input</a:t>
            </a:r>
          </a:p>
          <a:p>
            <a:pPr algn="l">
              <a:lnSpc>
                <a:spcPts val="4011"/>
              </a:lnSpc>
              <a:spcBef>
                <a:spcPct val="0"/>
              </a:spcBef>
            </a:pPr>
            <a:r>
              <a:rPr lang="en-US" sz="2865">
                <a:solidFill>
                  <a:srgbClr val="000000"/>
                </a:solidFill>
                <a:latin typeface="Quicksand Bold"/>
              </a:rPr>
              <a:t>    numerator = int(input("Enter the numerator: "))</a:t>
            </a:r>
          </a:p>
          <a:p>
            <a:pPr algn="l">
              <a:lnSpc>
                <a:spcPts val="4011"/>
              </a:lnSpc>
              <a:spcBef>
                <a:spcPct val="0"/>
              </a:spcBef>
            </a:pPr>
            <a:r>
              <a:rPr lang="en-US" sz="2865">
                <a:solidFill>
                  <a:srgbClr val="000000"/>
                </a:solidFill>
                <a:latin typeface="Quicksand Bold"/>
              </a:rPr>
              <a:t>    denominator = int(input("Enter the denominator: "))</a:t>
            </a:r>
          </a:p>
          <a:p>
            <a:pPr algn="l">
              <a:lnSpc>
                <a:spcPts val="4011"/>
              </a:lnSpc>
              <a:spcBef>
                <a:spcPct val="0"/>
              </a:spcBef>
            </a:pPr>
            <a:r>
              <a:rPr lang="en-US" sz="2865">
                <a:solidFill>
                  <a:srgbClr val="000000"/>
                </a:solidFill>
                <a:latin typeface="Quicksand Bold"/>
              </a:rPr>
              <a:t>    </a:t>
            </a:r>
            <a:r>
              <a:rPr lang="en-US" sz="2865">
                <a:solidFill>
                  <a:srgbClr val="D0860D"/>
                </a:solidFill>
                <a:latin typeface="Quicksand Bold"/>
              </a:rPr>
              <a:t># Perform division</a:t>
            </a:r>
          </a:p>
          <a:p>
            <a:pPr algn="l">
              <a:lnSpc>
                <a:spcPts val="4011"/>
              </a:lnSpc>
              <a:spcBef>
                <a:spcPct val="0"/>
              </a:spcBef>
            </a:pPr>
            <a:r>
              <a:rPr lang="en-US" sz="2865">
                <a:solidFill>
                  <a:srgbClr val="000000"/>
                </a:solidFill>
                <a:latin typeface="Quicksand Bold"/>
              </a:rPr>
              <a:t>    result = numerator / denominator</a:t>
            </a:r>
          </a:p>
          <a:p>
            <a:pPr algn="l">
              <a:lnSpc>
                <a:spcPts val="4011"/>
              </a:lnSpc>
              <a:spcBef>
                <a:spcPct val="0"/>
              </a:spcBef>
            </a:pPr>
            <a:r>
              <a:rPr lang="en-US" sz="2865">
                <a:solidFill>
                  <a:srgbClr val="000000"/>
                </a:solidFill>
                <a:latin typeface="Quicksand Bold"/>
              </a:rPr>
              <a:t>except ZeroDivisionError:</a:t>
            </a:r>
          </a:p>
          <a:p>
            <a:pPr algn="l">
              <a:lnSpc>
                <a:spcPts val="4011"/>
              </a:lnSpc>
              <a:spcBef>
                <a:spcPct val="0"/>
              </a:spcBef>
            </a:pPr>
            <a:r>
              <a:rPr lang="en-US" sz="2865">
                <a:solidFill>
                  <a:srgbClr val="000000"/>
                </a:solidFill>
                <a:latin typeface="Quicksand Bold"/>
              </a:rPr>
              <a:t>    </a:t>
            </a:r>
            <a:r>
              <a:rPr lang="en-US" sz="2865">
                <a:solidFill>
                  <a:srgbClr val="D0860D"/>
                </a:solidFill>
                <a:latin typeface="Quicksand Bold"/>
              </a:rPr>
              <a:t># Handle division by zero</a:t>
            </a:r>
          </a:p>
          <a:p>
            <a:pPr algn="l">
              <a:lnSpc>
                <a:spcPts val="4011"/>
              </a:lnSpc>
              <a:spcBef>
                <a:spcPct val="0"/>
              </a:spcBef>
            </a:pPr>
            <a:r>
              <a:rPr lang="en-US" sz="2865">
                <a:solidFill>
                  <a:srgbClr val="000000"/>
                </a:solidFill>
                <a:latin typeface="Quicksand Bold"/>
              </a:rPr>
              <a:t>    print("Error: Division by zero is not allowed.")</a:t>
            </a:r>
          </a:p>
          <a:p>
            <a:pPr algn="l">
              <a:lnSpc>
                <a:spcPts val="4011"/>
              </a:lnSpc>
              <a:spcBef>
                <a:spcPct val="0"/>
              </a:spcBef>
            </a:pPr>
            <a:r>
              <a:rPr lang="en-US" sz="2865">
                <a:solidFill>
                  <a:srgbClr val="000000"/>
                </a:solidFill>
                <a:latin typeface="Quicksand Bold"/>
              </a:rPr>
              <a:t>except ValueError:</a:t>
            </a:r>
          </a:p>
          <a:p>
            <a:pPr algn="l">
              <a:lnSpc>
                <a:spcPts val="4011"/>
              </a:lnSpc>
              <a:spcBef>
                <a:spcPct val="0"/>
              </a:spcBef>
            </a:pPr>
            <a:r>
              <a:rPr lang="en-US" sz="2865">
                <a:solidFill>
                  <a:srgbClr val="000000"/>
                </a:solidFill>
                <a:latin typeface="Quicksand Bold"/>
              </a:rPr>
              <a:t>    </a:t>
            </a:r>
            <a:r>
              <a:rPr lang="en-US" sz="2865">
                <a:solidFill>
                  <a:srgbClr val="D0860D"/>
                </a:solidFill>
                <a:latin typeface="Quicksand Bold"/>
              </a:rPr>
              <a:t># Handle invalid input</a:t>
            </a:r>
          </a:p>
          <a:p>
            <a:pPr algn="l">
              <a:lnSpc>
                <a:spcPts val="4011"/>
              </a:lnSpc>
              <a:spcBef>
                <a:spcPct val="0"/>
              </a:spcBef>
            </a:pPr>
            <a:r>
              <a:rPr lang="en-US" sz="2865">
                <a:solidFill>
                  <a:srgbClr val="000000"/>
                </a:solidFill>
                <a:latin typeface="Quicksand Bold"/>
              </a:rPr>
              <a:t>    print("Error: Invalid input. Please enter valid integers.")</a:t>
            </a:r>
          </a:p>
          <a:p>
            <a:pPr algn="l">
              <a:lnSpc>
                <a:spcPts val="4011"/>
              </a:lnSpc>
              <a:spcBef>
                <a:spcPct val="0"/>
              </a:spcBef>
            </a:pPr>
            <a:r>
              <a:rPr lang="en-US" sz="2865">
                <a:solidFill>
                  <a:srgbClr val="000000"/>
                </a:solidFill>
                <a:latin typeface="Quicksand Bold"/>
              </a:rPr>
              <a:t>else:</a:t>
            </a:r>
          </a:p>
          <a:p>
            <a:pPr algn="l">
              <a:lnSpc>
                <a:spcPts val="4011"/>
              </a:lnSpc>
              <a:spcBef>
                <a:spcPct val="0"/>
              </a:spcBef>
            </a:pPr>
            <a:r>
              <a:rPr lang="en-US" sz="2865">
                <a:solidFill>
                  <a:srgbClr val="000000"/>
                </a:solidFill>
                <a:latin typeface="Quicksand Bold"/>
              </a:rPr>
              <a:t>    </a:t>
            </a:r>
            <a:r>
              <a:rPr lang="en-US" sz="2865">
                <a:solidFill>
                  <a:srgbClr val="D0860D"/>
                </a:solidFill>
                <a:latin typeface="Quicksand Bold"/>
              </a:rPr>
              <a:t># Execute if no exception occurs</a:t>
            </a:r>
          </a:p>
          <a:p>
            <a:pPr algn="l">
              <a:lnSpc>
                <a:spcPts val="4011"/>
              </a:lnSpc>
              <a:spcBef>
                <a:spcPct val="0"/>
              </a:spcBef>
            </a:pPr>
            <a:r>
              <a:rPr lang="en-US" sz="2865">
                <a:solidFill>
                  <a:srgbClr val="000000"/>
                </a:solidFill>
                <a:latin typeface="Quicksand Bold"/>
              </a:rPr>
              <a:t>    print("The result of the division is:", result)</a:t>
            </a:r>
          </a:p>
          <a:p>
            <a:pPr algn="l">
              <a:lnSpc>
                <a:spcPts val="4011"/>
              </a:lnSpc>
              <a:spcBef>
                <a:spcPct val="0"/>
              </a:spcBef>
            </a:pPr>
            <a:r>
              <a:rPr lang="en-US" sz="2865">
                <a:solidFill>
                  <a:srgbClr val="000000"/>
                </a:solidFill>
                <a:latin typeface="Quicksand Bold"/>
              </a:rPr>
              <a:t>finally:</a:t>
            </a:r>
          </a:p>
          <a:p>
            <a:pPr algn="l">
              <a:lnSpc>
                <a:spcPts val="4011"/>
              </a:lnSpc>
              <a:spcBef>
                <a:spcPct val="0"/>
              </a:spcBef>
            </a:pPr>
            <a:r>
              <a:rPr lang="en-US" sz="2865">
                <a:solidFill>
                  <a:srgbClr val="000000"/>
                </a:solidFill>
                <a:latin typeface="Quicksand Bold"/>
              </a:rPr>
              <a:t>    </a:t>
            </a:r>
            <a:r>
              <a:rPr lang="en-US" sz="2865">
                <a:solidFill>
                  <a:srgbClr val="D0860D"/>
                </a:solidFill>
                <a:latin typeface="Quicksand Bold"/>
              </a:rPr>
              <a:t># Execute no matter what (whether an exception occurs or not)</a:t>
            </a:r>
          </a:p>
          <a:p>
            <a:pPr algn="l">
              <a:lnSpc>
                <a:spcPts val="4011"/>
              </a:lnSpc>
              <a:spcBef>
                <a:spcPct val="0"/>
              </a:spcBef>
            </a:pPr>
            <a:r>
              <a:rPr lang="en-US" sz="2865">
                <a:solidFill>
                  <a:srgbClr val="000000"/>
                </a:solidFill>
                <a:latin typeface="Quicksand Bold"/>
              </a:rPr>
              <a:t>    print("Thank you for using the division calculator.")</a:t>
            </a:r>
          </a:p>
          <a:p>
            <a:pPr algn="l">
              <a:lnSpc>
                <a:spcPts val="4011"/>
              </a:lnSpc>
              <a:spcBef>
                <a:spcPct val="0"/>
              </a:spcBef>
            </a:pPr>
            <a:endParaRPr lang="en-US" sz="2865">
              <a:solidFill>
                <a:srgbClr val="000000"/>
              </a:solidFill>
              <a:latin typeface="Quicksand Bold"/>
            </a:endParaRPr>
          </a:p>
        </p:txBody>
      </p:sp>
      <p:sp>
        <p:nvSpPr>
          <p:cNvPr id="3" name="TextBox 3"/>
          <p:cNvSpPr txBox="1"/>
          <p:nvPr/>
        </p:nvSpPr>
        <p:spPr>
          <a:xfrm>
            <a:off x="11776920" y="2032630"/>
            <a:ext cx="4758480" cy="1497974"/>
          </a:xfrm>
          <a:prstGeom prst="rect">
            <a:avLst/>
          </a:prstGeom>
        </p:spPr>
        <p:txBody>
          <a:bodyPr wrap="square" lIns="0" tIns="0" rIns="0" bIns="0" rtlCol="0" anchor="t">
            <a:spAutoFit/>
          </a:bodyPr>
          <a:lstStyle/>
          <a:p>
            <a:pPr algn="ctr">
              <a:lnSpc>
                <a:spcPts val="3973"/>
              </a:lnSpc>
            </a:pPr>
            <a:r>
              <a:rPr lang="en-US" sz="2838" dirty="0">
                <a:solidFill>
                  <a:srgbClr val="000000"/>
                </a:solidFill>
                <a:latin typeface="Quicksand Bold"/>
              </a:rPr>
              <a:t>OUTPUT</a:t>
            </a:r>
          </a:p>
          <a:p>
            <a:pPr algn="ctr">
              <a:lnSpc>
                <a:spcPts val="3973"/>
              </a:lnSpc>
            </a:pPr>
            <a:r>
              <a:rPr lang="en-US" sz="2838" dirty="0">
                <a:solidFill>
                  <a:srgbClr val="000000"/>
                </a:solidFill>
                <a:latin typeface="Quicksand Bold"/>
              </a:rPr>
              <a:t>Enter the numerator: 10</a:t>
            </a:r>
          </a:p>
          <a:p>
            <a:pPr algn="ctr">
              <a:lnSpc>
                <a:spcPts val="3973"/>
              </a:lnSpc>
              <a:spcBef>
                <a:spcPct val="0"/>
              </a:spcBef>
            </a:pPr>
            <a:r>
              <a:rPr lang="en-US" sz="2838" dirty="0">
                <a:solidFill>
                  <a:srgbClr val="000000"/>
                </a:solidFill>
                <a:latin typeface="Quicksand Bold"/>
              </a:rPr>
              <a:t>Enter the denominator: 0</a:t>
            </a:r>
          </a:p>
        </p:txBody>
      </p:sp>
      <p:sp>
        <p:nvSpPr>
          <p:cNvPr id="4" name="TextBox 4"/>
          <p:cNvSpPr txBox="1"/>
          <p:nvPr/>
        </p:nvSpPr>
        <p:spPr>
          <a:xfrm>
            <a:off x="10876941" y="3674417"/>
            <a:ext cx="7411059" cy="959142"/>
          </a:xfrm>
          <a:prstGeom prst="rect">
            <a:avLst/>
          </a:prstGeom>
        </p:spPr>
        <p:txBody>
          <a:bodyPr lIns="0" tIns="0" rIns="0" bIns="0" rtlCol="0" anchor="t">
            <a:spAutoFit/>
          </a:bodyPr>
          <a:lstStyle/>
          <a:p>
            <a:pPr algn="ctr">
              <a:lnSpc>
                <a:spcPts val="3833"/>
              </a:lnSpc>
            </a:pPr>
            <a:r>
              <a:rPr lang="en-US" sz="2738" dirty="0">
                <a:solidFill>
                  <a:srgbClr val="000000"/>
                </a:solidFill>
                <a:latin typeface="Quicksand Bold"/>
              </a:rPr>
              <a:t>Error: Division by zero is not allowed.</a:t>
            </a:r>
          </a:p>
          <a:p>
            <a:pPr algn="ctr">
              <a:lnSpc>
                <a:spcPts val="3833"/>
              </a:lnSpc>
              <a:spcBef>
                <a:spcPct val="0"/>
              </a:spcBef>
            </a:pPr>
            <a:r>
              <a:rPr lang="en-US" sz="2738" dirty="0">
                <a:solidFill>
                  <a:srgbClr val="000000"/>
                </a:solidFill>
                <a:latin typeface="Quicksand Bold"/>
              </a:rPr>
              <a:t>Thank you for using the division calculator.</a:t>
            </a:r>
          </a:p>
        </p:txBody>
      </p:sp>
    </p:spTree>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653371" y="3837218"/>
            <a:ext cx="7397517" cy="6449782"/>
          </a:xfrm>
          <a:custGeom>
            <a:avLst/>
            <a:gdLst/>
            <a:ahLst/>
            <a:cxnLst/>
            <a:rect l="l" t="t" r="r" b="b"/>
            <a:pathLst>
              <a:path w="7397517" h="6449782">
                <a:moveTo>
                  <a:pt x="0" y="0"/>
                </a:moveTo>
                <a:lnTo>
                  <a:pt x="7397518" y="0"/>
                </a:lnTo>
                <a:lnTo>
                  <a:pt x="7397518" y="6449782"/>
                </a:lnTo>
                <a:lnTo>
                  <a:pt x="0" y="6449782"/>
                </a:lnTo>
                <a:lnTo>
                  <a:pt x="0" y="0"/>
                </a:lnTo>
                <a:close/>
              </a:path>
            </a:pathLst>
          </a:custGeom>
          <a:blipFill>
            <a:blip r:embed="rId2"/>
            <a:stretch>
              <a:fillRect t="-5107" r="-2010" b="-723"/>
            </a:stretch>
          </a:blipFill>
        </p:spPr>
      </p:sp>
      <p:sp>
        <p:nvSpPr>
          <p:cNvPr id="3" name="TextBox 3"/>
          <p:cNvSpPr txBox="1"/>
          <p:nvPr/>
        </p:nvSpPr>
        <p:spPr>
          <a:xfrm>
            <a:off x="360613" y="447892"/>
            <a:ext cx="15931526" cy="8781073"/>
          </a:xfrm>
          <a:prstGeom prst="rect">
            <a:avLst/>
          </a:prstGeom>
        </p:spPr>
        <p:txBody>
          <a:bodyPr lIns="0" tIns="0" rIns="0" bIns="0" rtlCol="0" anchor="t">
            <a:spAutoFit/>
          </a:bodyPr>
          <a:lstStyle/>
          <a:p>
            <a:pPr algn="l">
              <a:lnSpc>
                <a:spcPts val="5933"/>
              </a:lnSpc>
              <a:spcBef>
                <a:spcPct val="0"/>
              </a:spcBef>
            </a:pPr>
            <a:r>
              <a:rPr lang="en-US" sz="4238">
                <a:solidFill>
                  <a:srgbClr val="000000"/>
                </a:solidFill>
                <a:latin typeface="Quicksand Bold"/>
              </a:rPr>
              <a:t>Break Statement in Python</a:t>
            </a:r>
          </a:p>
          <a:p>
            <a:pPr algn="l">
              <a:lnSpc>
                <a:spcPts val="5933"/>
              </a:lnSpc>
              <a:spcBef>
                <a:spcPct val="0"/>
              </a:spcBef>
            </a:pPr>
            <a:r>
              <a:rPr lang="en-US" sz="4238">
                <a:solidFill>
                  <a:srgbClr val="000000"/>
                </a:solidFill>
                <a:latin typeface="Quicksand"/>
              </a:rPr>
              <a:t>The break statement in Python is used to terminate the loop or statement in which it is present. After that, the control will pass to the statements that are present after the break statement</a:t>
            </a:r>
          </a:p>
          <a:p>
            <a:pPr algn="l">
              <a:lnSpc>
                <a:spcPts val="3693"/>
              </a:lnSpc>
              <a:spcBef>
                <a:spcPct val="0"/>
              </a:spcBef>
            </a:pPr>
            <a:endParaRPr lang="en-US" sz="4238">
              <a:solidFill>
                <a:srgbClr val="000000"/>
              </a:solidFill>
              <a:latin typeface="Quicksand"/>
            </a:endParaRPr>
          </a:p>
          <a:p>
            <a:pPr algn="l">
              <a:lnSpc>
                <a:spcPts val="4673"/>
              </a:lnSpc>
              <a:spcBef>
                <a:spcPct val="0"/>
              </a:spcBef>
            </a:pPr>
            <a:r>
              <a:rPr lang="en-US" sz="3338">
                <a:solidFill>
                  <a:srgbClr val="000000"/>
                </a:solidFill>
                <a:latin typeface="Quicksand"/>
              </a:rPr>
              <a:t>Syntax of Break Statement</a:t>
            </a:r>
          </a:p>
          <a:p>
            <a:pPr algn="l">
              <a:lnSpc>
                <a:spcPts val="4673"/>
              </a:lnSpc>
              <a:spcBef>
                <a:spcPct val="0"/>
              </a:spcBef>
            </a:pPr>
            <a:r>
              <a:rPr lang="en-US" sz="3338">
                <a:solidFill>
                  <a:srgbClr val="000000"/>
                </a:solidFill>
                <a:latin typeface="Quicksand"/>
              </a:rPr>
              <a:t>The break statement in Python has the following syntax:</a:t>
            </a:r>
          </a:p>
          <a:p>
            <a:pPr algn="l">
              <a:lnSpc>
                <a:spcPts val="4673"/>
              </a:lnSpc>
              <a:spcBef>
                <a:spcPct val="0"/>
              </a:spcBef>
            </a:pPr>
            <a:endParaRPr lang="en-US" sz="3338">
              <a:solidFill>
                <a:srgbClr val="000000"/>
              </a:solidFill>
              <a:latin typeface="Quicksand"/>
            </a:endParaRPr>
          </a:p>
          <a:p>
            <a:pPr algn="l">
              <a:lnSpc>
                <a:spcPts val="4673"/>
              </a:lnSpc>
              <a:spcBef>
                <a:spcPct val="0"/>
              </a:spcBef>
            </a:pPr>
            <a:r>
              <a:rPr lang="en-US" sz="3338">
                <a:solidFill>
                  <a:srgbClr val="000000"/>
                </a:solidFill>
                <a:latin typeface="Quicksand"/>
              </a:rPr>
              <a:t>for / while loop:</a:t>
            </a:r>
          </a:p>
          <a:p>
            <a:pPr algn="l">
              <a:lnSpc>
                <a:spcPts val="4673"/>
              </a:lnSpc>
              <a:spcBef>
                <a:spcPct val="0"/>
              </a:spcBef>
            </a:pPr>
            <a:r>
              <a:rPr lang="en-US" sz="3338">
                <a:solidFill>
                  <a:srgbClr val="000000"/>
                </a:solidFill>
                <a:latin typeface="Quicksand"/>
              </a:rPr>
              <a:t>    # statement(s)</a:t>
            </a:r>
          </a:p>
          <a:p>
            <a:pPr algn="l">
              <a:lnSpc>
                <a:spcPts val="4673"/>
              </a:lnSpc>
              <a:spcBef>
                <a:spcPct val="0"/>
              </a:spcBef>
            </a:pPr>
            <a:r>
              <a:rPr lang="en-US" sz="3338">
                <a:solidFill>
                  <a:srgbClr val="000000"/>
                </a:solidFill>
                <a:latin typeface="Quicksand"/>
              </a:rPr>
              <a:t>    if condition:</a:t>
            </a:r>
          </a:p>
          <a:p>
            <a:pPr algn="l">
              <a:lnSpc>
                <a:spcPts val="4673"/>
              </a:lnSpc>
              <a:spcBef>
                <a:spcPct val="0"/>
              </a:spcBef>
            </a:pPr>
            <a:r>
              <a:rPr lang="en-US" sz="3338">
                <a:solidFill>
                  <a:srgbClr val="000000"/>
                </a:solidFill>
                <a:latin typeface="Quicksand"/>
              </a:rPr>
              <a:t>        break</a:t>
            </a:r>
          </a:p>
          <a:p>
            <a:pPr algn="l">
              <a:lnSpc>
                <a:spcPts val="4673"/>
              </a:lnSpc>
              <a:spcBef>
                <a:spcPct val="0"/>
              </a:spcBef>
            </a:pPr>
            <a:r>
              <a:rPr lang="en-US" sz="3338">
                <a:solidFill>
                  <a:srgbClr val="000000"/>
                </a:solidFill>
                <a:latin typeface="Quicksand"/>
              </a:rPr>
              <a:t>    # statement(s)</a:t>
            </a:r>
          </a:p>
          <a:p>
            <a:pPr algn="l">
              <a:lnSpc>
                <a:spcPts val="4673"/>
              </a:lnSpc>
              <a:spcBef>
                <a:spcPct val="0"/>
              </a:spcBef>
            </a:pPr>
            <a:r>
              <a:rPr lang="en-US" sz="3338">
                <a:solidFill>
                  <a:srgbClr val="000000"/>
                </a:solidFill>
                <a:latin typeface="Quicksand"/>
              </a:rPr>
              <a:t># loop end</a:t>
            </a:r>
          </a:p>
        </p:txBody>
      </p:sp>
    </p:spTree>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09244" y="409854"/>
            <a:ext cx="17469513" cy="8206022"/>
          </a:xfrm>
          <a:prstGeom prst="rect">
            <a:avLst/>
          </a:prstGeom>
        </p:spPr>
        <p:txBody>
          <a:bodyPr lIns="0" tIns="0" rIns="0" bIns="0" rtlCol="0" anchor="t">
            <a:spAutoFit/>
          </a:bodyPr>
          <a:lstStyle/>
          <a:p>
            <a:pPr algn="l">
              <a:lnSpc>
                <a:spcPts val="6689"/>
              </a:lnSpc>
              <a:spcBef>
                <a:spcPct val="0"/>
              </a:spcBef>
            </a:pPr>
            <a:r>
              <a:rPr lang="en-US" sz="4778">
                <a:solidFill>
                  <a:srgbClr val="000000"/>
                </a:solidFill>
                <a:latin typeface="Quicksand Bold"/>
              </a:rPr>
              <a:t>Continue Statement in Python</a:t>
            </a:r>
          </a:p>
          <a:p>
            <a:pPr algn="l">
              <a:lnSpc>
                <a:spcPts val="6689"/>
              </a:lnSpc>
              <a:spcBef>
                <a:spcPct val="0"/>
              </a:spcBef>
            </a:pPr>
            <a:endParaRPr lang="en-US" sz="4778">
              <a:solidFill>
                <a:srgbClr val="000000"/>
              </a:solidFill>
              <a:latin typeface="Quicksand Bold"/>
            </a:endParaRPr>
          </a:p>
          <a:p>
            <a:pPr algn="l">
              <a:lnSpc>
                <a:spcPts val="4309"/>
              </a:lnSpc>
              <a:spcBef>
                <a:spcPct val="0"/>
              </a:spcBef>
            </a:pPr>
            <a:r>
              <a:rPr lang="en-US" sz="3078">
                <a:solidFill>
                  <a:srgbClr val="000000"/>
                </a:solidFill>
                <a:latin typeface="Quicksand"/>
              </a:rPr>
              <a:t>Continue is also a loop control statement just like the break statement. continue statement is opposite to that of the break statement, instead of terminating the loop, it forces to execute the next iteration of the loop. </a:t>
            </a:r>
          </a:p>
          <a:p>
            <a:pPr algn="l">
              <a:lnSpc>
                <a:spcPts val="4309"/>
              </a:lnSpc>
              <a:spcBef>
                <a:spcPct val="0"/>
              </a:spcBef>
            </a:pPr>
            <a:endParaRPr lang="en-US" sz="3078">
              <a:solidFill>
                <a:srgbClr val="000000"/>
              </a:solidFill>
              <a:latin typeface="Quicksand"/>
            </a:endParaRPr>
          </a:p>
          <a:p>
            <a:pPr algn="l">
              <a:lnSpc>
                <a:spcPts val="4309"/>
              </a:lnSpc>
              <a:spcBef>
                <a:spcPct val="0"/>
              </a:spcBef>
            </a:pPr>
            <a:r>
              <a:rPr lang="en-US" sz="3078">
                <a:solidFill>
                  <a:srgbClr val="000000"/>
                </a:solidFill>
                <a:latin typeface="Quicksand"/>
              </a:rPr>
              <a:t>Syntax of Continue Statement</a:t>
            </a:r>
          </a:p>
          <a:p>
            <a:pPr algn="l">
              <a:lnSpc>
                <a:spcPts val="4309"/>
              </a:lnSpc>
              <a:spcBef>
                <a:spcPct val="0"/>
              </a:spcBef>
            </a:pPr>
            <a:r>
              <a:rPr lang="en-US" sz="3078">
                <a:solidFill>
                  <a:srgbClr val="000000"/>
                </a:solidFill>
                <a:latin typeface="Quicksand"/>
              </a:rPr>
              <a:t>The continue statement in Python has the following syntax:</a:t>
            </a:r>
          </a:p>
          <a:p>
            <a:pPr algn="l">
              <a:lnSpc>
                <a:spcPts val="4309"/>
              </a:lnSpc>
              <a:spcBef>
                <a:spcPct val="0"/>
              </a:spcBef>
            </a:pPr>
            <a:endParaRPr lang="en-US" sz="3078">
              <a:solidFill>
                <a:srgbClr val="000000"/>
              </a:solidFill>
              <a:latin typeface="Quicksand"/>
            </a:endParaRPr>
          </a:p>
          <a:p>
            <a:pPr algn="l">
              <a:lnSpc>
                <a:spcPts val="4309"/>
              </a:lnSpc>
              <a:spcBef>
                <a:spcPct val="0"/>
              </a:spcBef>
            </a:pPr>
            <a:r>
              <a:rPr lang="en-US" sz="3078">
                <a:solidFill>
                  <a:srgbClr val="000000"/>
                </a:solidFill>
                <a:latin typeface="Quicksand"/>
              </a:rPr>
              <a:t>for / while loop:</a:t>
            </a:r>
          </a:p>
          <a:p>
            <a:pPr algn="l">
              <a:lnSpc>
                <a:spcPts val="4309"/>
              </a:lnSpc>
              <a:spcBef>
                <a:spcPct val="0"/>
              </a:spcBef>
            </a:pPr>
            <a:r>
              <a:rPr lang="en-US" sz="3078">
                <a:solidFill>
                  <a:srgbClr val="000000"/>
                </a:solidFill>
                <a:latin typeface="Quicksand"/>
              </a:rPr>
              <a:t>    # statement(s)</a:t>
            </a:r>
          </a:p>
          <a:p>
            <a:pPr algn="l">
              <a:lnSpc>
                <a:spcPts val="4309"/>
              </a:lnSpc>
              <a:spcBef>
                <a:spcPct val="0"/>
              </a:spcBef>
            </a:pPr>
            <a:r>
              <a:rPr lang="en-US" sz="3078">
                <a:solidFill>
                  <a:srgbClr val="000000"/>
                </a:solidFill>
                <a:latin typeface="Quicksand"/>
              </a:rPr>
              <a:t>    if condition:</a:t>
            </a:r>
          </a:p>
          <a:p>
            <a:pPr algn="l">
              <a:lnSpc>
                <a:spcPts val="4309"/>
              </a:lnSpc>
              <a:spcBef>
                <a:spcPct val="0"/>
              </a:spcBef>
            </a:pPr>
            <a:r>
              <a:rPr lang="en-US" sz="3078">
                <a:solidFill>
                  <a:srgbClr val="000000"/>
                </a:solidFill>
                <a:latin typeface="Quicksand"/>
              </a:rPr>
              <a:t>        continue</a:t>
            </a:r>
          </a:p>
          <a:p>
            <a:pPr algn="l">
              <a:lnSpc>
                <a:spcPts val="4309"/>
              </a:lnSpc>
              <a:spcBef>
                <a:spcPct val="0"/>
              </a:spcBef>
            </a:pPr>
            <a:r>
              <a:rPr lang="en-US" sz="3078">
                <a:solidFill>
                  <a:srgbClr val="000000"/>
                </a:solidFill>
                <a:latin typeface="Quicksand"/>
              </a:rPr>
              <a:t>    # statement(s)</a:t>
            </a:r>
          </a:p>
        </p:txBody>
      </p:sp>
      <p:sp>
        <p:nvSpPr>
          <p:cNvPr id="3" name="Freeform 3"/>
          <p:cNvSpPr/>
          <p:nvPr/>
        </p:nvSpPr>
        <p:spPr>
          <a:xfrm>
            <a:off x="11149748" y="4126696"/>
            <a:ext cx="6729008" cy="6160304"/>
          </a:xfrm>
          <a:custGeom>
            <a:avLst/>
            <a:gdLst/>
            <a:ahLst/>
            <a:cxnLst/>
            <a:rect l="l" t="t" r="r" b="b"/>
            <a:pathLst>
              <a:path w="6729008" h="6160304">
                <a:moveTo>
                  <a:pt x="0" y="0"/>
                </a:moveTo>
                <a:lnTo>
                  <a:pt x="6729008" y="0"/>
                </a:lnTo>
                <a:lnTo>
                  <a:pt x="6729008" y="6160304"/>
                </a:lnTo>
                <a:lnTo>
                  <a:pt x="0" y="6160304"/>
                </a:lnTo>
                <a:lnTo>
                  <a:pt x="0" y="0"/>
                </a:lnTo>
                <a:close/>
              </a:path>
            </a:pathLst>
          </a:custGeom>
          <a:blipFill>
            <a:blip r:embed="rId2"/>
            <a:stretch>
              <a:fillRect l="-2084" t="-1548" b="-1548"/>
            </a:stretch>
          </a:blipFill>
        </p:spPr>
      </p:sp>
    </p:spTree>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94258" y="971550"/>
            <a:ext cx="8249742" cy="7183412"/>
          </a:xfrm>
          <a:prstGeom prst="rect">
            <a:avLst/>
          </a:prstGeom>
        </p:spPr>
        <p:txBody>
          <a:bodyPr lIns="0" tIns="0" rIns="0" bIns="0" rtlCol="0" anchor="t">
            <a:spAutoFit/>
          </a:bodyPr>
          <a:lstStyle/>
          <a:p>
            <a:pPr algn="l">
              <a:lnSpc>
                <a:spcPts val="4113"/>
              </a:lnSpc>
              <a:spcBef>
                <a:spcPct val="0"/>
              </a:spcBef>
            </a:pPr>
            <a:r>
              <a:rPr lang="en-US" sz="2938">
                <a:solidFill>
                  <a:srgbClr val="000000"/>
                </a:solidFill>
                <a:latin typeface="Quicksand Bold"/>
              </a:rPr>
              <a:t>print("Example of using break and continue:")</a:t>
            </a:r>
          </a:p>
          <a:p>
            <a:pPr algn="l">
              <a:lnSpc>
                <a:spcPts val="4113"/>
              </a:lnSpc>
              <a:spcBef>
                <a:spcPct val="0"/>
              </a:spcBef>
            </a:pPr>
            <a:endParaRPr lang="en-US" sz="2938">
              <a:solidFill>
                <a:srgbClr val="000000"/>
              </a:solidFill>
              <a:latin typeface="Quicksand Bold"/>
            </a:endParaRPr>
          </a:p>
          <a:p>
            <a:pPr algn="l">
              <a:lnSpc>
                <a:spcPts val="4113"/>
              </a:lnSpc>
              <a:spcBef>
                <a:spcPct val="0"/>
              </a:spcBef>
            </a:pPr>
            <a:r>
              <a:rPr lang="en-US" sz="2938">
                <a:solidFill>
                  <a:srgbClr val="D0860D"/>
                </a:solidFill>
                <a:latin typeface="Quicksand Bold"/>
              </a:rPr>
              <a:t># Loop from 1 to 10</a:t>
            </a:r>
          </a:p>
          <a:p>
            <a:pPr algn="l">
              <a:lnSpc>
                <a:spcPts val="4113"/>
              </a:lnSpc>
              <a:spcBef>
                <a:spcPct val="0"/>
              </a:spcBef>
            </a:pPr>
            <a:r>
              <a:rPr lang="en-US" sz="2938">
                <a:solidFill>
                  <a:srgbClr val="000000"/>
                </a:solidFill>
                <a:latin typeface="Quicksand Bold"/>
              </a:rPr>
              <a:t>for i in range(1, 11):</a:t>
            </a:r>
          </a:p>
          <a:p>
            <a:pPr algn="l">
              <a:lnSpc>
                <a:spcPts val="4113"/>
              </a:lnSpc>
              <a:spcBef>
                <a:spcPct val="0"/>
              </a:spcBef>
            </a:pPr>
            <a:r>
              <a:rPr lang="en-US" sz="2938">
                <a:solidFill>
                  <a:srgbClr val="000000"/>
                </a:solidFill>
                <a:latin typeface="Quicksand Bold"/>
              </a:rPr>
              <a:t>    # Check if the number is divisible by 3</a:t>
            </a:r>
          </a:p>
          <a:p>
            <a:pPr algn="l">
              <a:lnSpc>
                <a:spcPts val="4113"/>
              </a:lnSpc>
              <a:spcBef>
                <a:spcPct val="0"/>
              </a:spcBef>
            </a:pPr>
            <a:r>
              <a:rPr lang="en-US" sz="2938">
                <a:solidFill>
                  <a:srgbClr val="000000"/>
                </a:solidFill>
                <a:latin typeface="Quicksand Bold"/>
              </a:rPr>
              <a:t>    if i % 3 == 0:</a:t>
            </a:r>
          </a:p>
          <a:p>
            <a:pPr algn="l">
              <a:lnSpc>
                <a:spcPts val="4113"/>
              </a:lnSpc>
              <a:spcBef>
                <a:spcPct val="0"/>
              </a:spcBef>
            </a:pPr>
            <a:r>
              <a:rPr lang="en-US" sz="2938">
                <a:solidFill>
                  <a:srgbClr val="000000"/>
                </a:solidFill>
                <a:latin typeface="Quicksand Bold"/>
              </a:rPr>
              <a:t>        </a:t>
            </a:r>
            <a:r>
              <a:rPr lang="en-US" sz="2938">
                <a:solidFill>
                  <a:srgbClr val="D0860D"/>
                </a:solidFill>
                <a:latin typeface="Quicksand Bold"/>
              </a:rPr>
              <a:t># Skip printing this number</a:t>
            </a:r>
          </a:p>
          <a:p>
            <a:pPr algn="l">
              <a:lnSpc>
                <a:spcPts val="4113"/>
              </a:lnSpc>
              <a:spcBef>
                <a:spcPct val="0"/>
              </a:spcBef>
            </a:pPr>
            <a:r>
              <a:rPr lang="en-US" sz="2938">
                <a:solidFill>
                  <a:srgbClr val="000000"/>
                </a:solidFill>
                <a:latin typeface="Quicksand Bold"/>
              </a:rPr>
              <a:t>        continue</a:t>
            </a:r>
          </a:p>
          <a:p>
            <a:pPr algn="l">
              <a:lnSpc>
                <a:spcPts val="4113"/>
              </a:lnSpc>
              <a:spcBef>
                <a:spcPct val="0"/>
              </a:spcBef>
            </a:pPr>
            <a:r>
              <a:rPr lang="en-US" sz="2938">
                <a:solidFill>
                  <a:srgbClr val="000000"/>
                </a:solidFill>
                <a:latin typeface="Quicksand Bold"/>
              </a:rPr>
              <a:t>    </a:t>
            </a:r>
            <a:r>
              <a:rPr lang="en-US" sz="2938">
                <a:solidFill>
                  <a:srgbClr val="D0860D"/>
                </a:solidFill>
                <a:latin typeface="Quicksand Bold"/>
              </a:rPr>
              <a:t># Check if the number is greater than 7</a:t>
            </a:r>
          </a:p>
          <a:p>
            <a:pPr algn="l">
              <a:lnSpc>
                <a:spcPts val="4113"/>
              </a:lnSpc>
              <a:spcBef>
                <a:spcPct val="0"/>
              </a:spcBef>
            </a:pPr>
            <a:r>
              <a:rPr lang="en-US" sz="2938">
                <a:solidFill>
                  <a:srgbClr val="000000"/>
                </a:solidFill>
                <a:latin typeface="Quicksand Bold"/>
              </a:rPr>
              <a:t>    if i &gt; 7:</a:t>
            </a:r>
          </a:p>
          <a:p>
            <a:pPr algn="l">
              <a:lnSpc>
                <a:spcPts val="4113"/>
              </a:lnSpc>
              <a:spcBef>
                <a:spcPct val="0"/>
              </a:spcBef>
            </a:pPr>
            <a:r>
              <a:rPr lang="en-US" sz="2938">
                <a:solidFill>
                  <a:srgbClr val="000000"/>
                </a:solidFill>
                <a:latin typeface="Quicksand Bold"/>
              </a:rPr>
              <a:t>        # Stop the loop</a:t>
            </a:r>
          </a:p>
          <a:p>
            <a:pPr algn="l">
              <a:lnSpc>
                <a:spcPts val="4113"/>
              </a:lnSpc>
              <a:spcBef>
                <a:spcPct val="0"/>
              </a:spcBef>
            </a:pPr>
            <a:r>
              <a:rPr lang="en-US" sz="2938">
                <a:solidFill>
                  <a:srgbClr val="000000"/>
                </a:solidFill>
                <a:latin typeface="Quicksand Bold"/>
              </a:rPr>
              <a:t>        break</a:t>
            </a:r>
          </a:p>
          <a:p>
            <a:pPr algn="l">
              <a:lnSpc>
                <a:spcPts val="4113"/>
              </a:lnSpc>
              <a:spcBef>
                <a:spcPct val="0"/>
              </a:spcBef>
            </a:pPr>
            <a:r>
              <a:rPr lang="en-US" sz="2938">
                <a:solidFill>
                  <a:srgbClr val="000000"/>
                </a:solidFill>
                <a:latin typeface="Quicksand Bold"/>
              </a:rPr>
              <a:t>    </a:t>
            </a:r>
            <a:r>
              <a:rPr lang="en-US" sz="2938">
                <a:solidFill>
                  <a:srgbClr val="D0860D"/>
                </a:solidFill>
                <a:latin typeface="Quicksand Bold"/>
              </a:rPr>
              <a:t># Print the number</a:t>
            </a:r>
          </a:p>
          <a:p>
            <a:pPr algn="l">
              <a:lnSpc>
                <a:spcPts val="4113"/>
              </a:lnSpc>
              <a:spcBef>
                <a:spcPct val="0"/>
              </a:spcBef>
            </a:pPr>
            <a:r>
              <a:rPr lang="en-US" sz="2938">
                <a:solidFill>
                  <a:srgbClr val="000000"/>
                </a:solidFill>
                <a:latin typeface="Quicksand Bold"/>
              </a:rPr>
              <a:t>    print(i)</a:t>
            </a:r>
          </a:p>
        </p:txBody>
      </p:sp>
      <p:sp>
        <p:nvSpPr>
          <p:cNvPr id="3" name="TextBox 3"/>
          <p:cNvSpPr txBox="1"/>
          <p:nvPr/>
        </p:nvSpPr>
        <p:spPr>
          <a:xfrm>
            <a:off x="9661185" y="1437446"/>
            <a:ext cx="8249742" cy="447332"/>
          </a:xfrm>
          <a:prstGeom prst="rect">
            <a:avLst/>
          </a:prstGeom>
        </p:spPr>
        <p:txBody>
          <a:bodyPr lIns="0" tIns="0" rIns="0" bIns="0" rtlCol="0" anchor="t">
            <a:spAutoFit/>
          </a:bodyPr>
          <a:lstStyle/>
          <a:p>
            <a:pPr algn="ctr">
              <a:lnSpc>
                <a:spcPts val="3693"/>
              </a:lnSpc>
              <a:spcBef>
                <a:spcPct val="0"/>
              </a:spcBef>
            </a:pPr>
            <a:r>
              <a:rPr lang="en-US" sz="2638">
                <a:solidFill>
                  <a:srgbClr val="000000"/>
                </a:solidFill>
                <a:latin typeface="Quicksand Bold"/>
              </a:rPr>
              <a:t>Output</a:t>
            </a:r>
          </a:p>
        </p:txBody>
      </p:sp>
      <p:sp>
        <p:nvSpPr>
          <p:cNvPr id="4" name="TextBox 4"/>
          <p:cNvSpPr txBox="1"/>
          <p:nvPr/>
        </p:nvSpPr>
        <p:spPr>
          <a:xfrm>
            <a:off x="9661185" y="2084606"/>
            <a:ext cx="8249742" cy="2780957"/>
          </a:xfrm>
          <a:prstGeom prst="rect">
            <a:avLst/>
          </a:prstGeom>
        </p:spPr>
        <p:txBody>
          <a:bodyPr lIns="0" tIns="0" rIns="0" bIns="0" rtlCol="0" anchor="t">
            <a:spAutoFit/>
          </a:bodyPr>
          <a:lstStyle/>
          <a:p>
            <a:pPr algn="ctr">
              <a:lnSpc>
                <a:spcPts val="3693"/>
              </a:lnSpc>
            </a:pPr>
            <a:r>
              <a:rPr lang="en-US" sz="2638">
                <a:solidFill>
                  <a:srgbClr val="000000"/>
                </a:solidFill>
                <a:latin typeface="Quicksand Bold"/>
              </a:rPr>
              <a:t>Example of using break and continue:</a:t>
            </a:r>
          </a:p>
          <a:p>
            <a:pPr algn="ctr">
              <a:lnSpc>
                <a:spcPts val="3693"/>
              </a:lnSpc>
            </a:pPr>
            <a:r>
              <a:rPr lang="en-US" sz="2638">
                <a:solidFill>
                  <a:srgbClr val="000000"/>
                </a:solidFill>
                <a:latin typeface="Quicksand Bold"/>
              </a:rPr>
              <a:t>1</a:t>
            </a:r>
          </a:p>
          <a:p>
            <a:pPr algn="ctr">
              <a:lnSpc>
                <a:spcPts val="3693"/>
              </a:lnSpc>
            </a:pPr>
            <a:r>
              <a:rPr lang="en-US" sz="2638">
                <a:solidFill>
                  <a:srgbClr val="000000"/>
                </a:solidFill>
                <a:latin typeface="Quicksand Bold"/>
              </a:rPr>
              <a:t>2</a:t>
            </a:r>
          </a:p>
          <a:p>
            <a:pPr algn="ctr">
              <a:lnSpc>
                <a:spcPts val="3693"/>
              </a:lnSpc>
            </a:pPr>
            <a:r>
              <a:rPr lang="en-US" sz="2638">
                <a:solidFill>
                  <a:srgbClr val="000000"/>
                </a:solidFill>
                <a:latin typeface="Quicksand Bold"/>
              </a:rPr>
              <a:t>4</a:t>
            </a:r>
          </a:p>
          <a:p>
            <a:pPr algn="ctr">
              <a:lnSpc>
                <a:spcPts val="3693"/>
              </a:lnSpc>
            </a:pPr>
            <a:r>
              <a:rPr lang="en-US" sz="2638">
                <a:solidFill>
                  <a:srgbClr val="000000"/>
                </a:solidFill>
                <a:latin typeface="Quicksand Bold"/>
              </a:rPr>
              <a:t>5</a:t>
            </a:r>
          </a:p>
          <a:p>
            <a:pPr algn="ctr">
              <a:lnSpc>
                <a:spcPts val="3693"/>
              </a:lnSpc>
              <a:spcBef>
                <a:spcPct val="0"/>
              </a:spcBef>
            </a:pPr>
            <a:r>
              <a:rPr lang="en-US" sz="2638">
                <a:solidFill>
                  <a:srgbClr val="000000"/>
                </a:solidFill>
                <a:latin typeface="Quicksand Bold"/>
              </a:rPr>
              <a:t>7</a:t>
            </a:r>
          </a:p>
        </p:txBody>
      </p:sp>
    </p:spTree>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9874" y="370136"/>
            <a:ext cx="14664536" cy="9674412"/>
          </a:xfrm>
          <a:prstGeom prst="rect">
            <a:avLst/>
          </a:prstGeom>
        </p:spPr>
        <p:txBody>
          <a:bodyPr lIns="0" tIns="0" rIns="0" bIns="0" rtlCol="0" anchor="t">
            <a:spAutoFit/>
          </a:bodyPr>
          <a:lstStyle/>
          <a:p>
            <a:pPr algn="l">
              <a:lnSpc>
                <a:spcPts val="4911"/>
              </a:lnSpc>
              <a:spcBef>
                <a:spcPct val="0"/>
              </a:spcBef>
            </a:pPr>
            <a:r>
              <a:rPr lang="en-US" sz="3508">
                <a:solidFill>
                  <a:srgbClr val="000000"/>
                </a:solidFill>
                <a:latin typeface="Quicksand Bold"/>
              </a:rPr>
              <a:t>Pass Statement in Python</a:t>
            </a:r>
          </a:p>
          <a:p>
            <a:pPr algn="l">
              <a:lnSpc>
                <a:spcPts val="4911"/>
              </a:lnSpc>
              <a:spcBef>
                <a:spcPct val="0"/>
              </a:spcBef>
            </a:pPr>
            <a:endParaRPr lang="en-US" sz="3508">
              <a:solidFill>
                <a:srgbClr val="000000"/>
              </a:solidFill>
              <a:latin typeface="Quicksand Bold"/>
            </a:endParaRPr>
          </a:p>
          <a:p>
            <a:pPr algn="l">
              <a:lnSpc>
                <a:spcPts val="4633"/>
              </a:lnSpc>
              <a:spcBef>
                <a:spcPct val="0"/>
              </a:spcBef>
            </a:pPr>
            <a:r>
              <a:rPr lang="en-US" sz="3309">
                <a:solidFill>
                  <a:srgbClr val="000000"/>
                </a:solidFill>
                <a:latin typeface="Quicksand"/>
              </a:rPr>
              <a:t>As the name suggests pass statement simply does nothing. The pass statement in Python is used when a statement is required syntactically but you do not want any command or code to execute. </a:t>
            </a:r>
          </a:p>
          <a:p>
            <a:pPr algn="l">
              <a:lnSpc>
                <a:spcPts val="4097"/>
              </a:lnSpc>
              <a:spcBef>
                <a:spcPct val="0"/>
              </a:spcBef>
            </a:pPr>
            <a:endParaRPr lang="en-US" sz="3309">
              <a:solidFill>
                <a:srgbClr val="000000"/>
              </a:solidFill>
              <a:latin typeface="Quicksand"/>
            </a:endParaRPr>
          </a:p>
          <a:p>
            <a:pPr algn="l">
              <a:lnSpc>
                <a:spcPts val="3817"/>
              </a:lnSpc>
              <a:spcBef>
                <a:spcPct val="0"/>
              </a:spcBef>
            </a:pPr>
            <a:r>
              <a:rPr lang="en-US" sz="2726">
                <a:solidFill>
                  <a:srgbClr val="D0860D"/>
                </a:solidFill>
                <a:latin typeface="Quicksand Bold"/>
              </a:rPr>
              <a:t># Define a function that does nothing</a:t>
            </a:r>
          </a:p>
          <a:p>
            <a:pPr algn="l">
              <a:lnSpc>
                <a:spcPts val="3817"/>
              </a:lnSpc>
              <a:spcBef>
                <a:spcPct val="0"/>
              </a:spcBef>
            </a:pPr>
            <a:r>
              <a:rPr lang="en-US" sz="2726">
                <a:solidFill>
                  <a:srgbClr val="D0860D"/>
                </a:solidFill>
                <a:latin typeface="Quicksand Bold"/>
              </a:rPr>
              <a:t>def do_nothing():</a:t>
            </a:r>
          </a:p>
          <a:p>
            <a:pPr algn="l">
              <a:lnSpc>
                <a:spcPts val="3817"/>
              </a:lnSpc>
              <a:spcBef>
                <a:spcPct val="0"/>
              </a:spcBef>
            </a:pPr>
            <a:r>
              <a:rPr lang="en-US" sz="2726">
                <a:solidFill>
                  <a:srgbClr val="D0860D"/>
                </a:solidFill>
                <a:latin typeface="Quicksand Bold"/>
              </a:rPr>
              <a:t>    pass</a:t>
            </a:r>
          </a:p>
          <a:p>
            <a:pPr algn="l">
              <a:lnSpc>
                <a:spcPts val="3817"/>
              </a:lnSpc>
              <a:spcBef>
                <a:spcPct val="0"/>
              </a:spcBef>
            </a:pPr>
            <a:endParaRPr lang="en-US" sz="2726">
              <a:solidFill>
                <a:srgbClr val="D0860D"/>
              </a:solidFill>
              <a:latin typeface="Quicksand Bold"/>
            </a:endParaRPr>
          </a:p>
          <a:p>
            <a:pPr algn="l">
              <a:lnSpc>
                <a:spcPts val="3817"/>
              </a:lnSpc>
              <a:spcBef>
                <a:spcPct val="0"/>
              </a:spcBef>
            </a:pPr>
            <a:r>
              <a:rPr lang="en-US" sz="2726">
                <a:solidFill>
                  <a:srgbClr val="D0860D"/>
                </a:solidFill>
                <a:latin typeface="Quicksand Bold"/>
              </a:rPr>
              <a:t># Loop through a range of numbers</a:t>
            </a:r>
          </a:p>
          <a:p>
            <a:pPr algn="l">
              <a:lnSpc>
                <a:spcPts val="3817"/>
              </a:lnSpc>
              <a:spcBef>
                <a:spcPct val="0"/>
              </a:spcBef>
            </a:pPr>
            <a:r>
              <a:rPr lang="en-US" sz="2726">
                <a:solidFill>
                  <a:srgbClr val="D0860D"/>
                </a:solidFill>
                <a:latin typeface="Quicksand Bold"/>
              </a:rPr>
              <a:t>for i in range(5):</a:t>
            </a:r>
          </a:p>
          <a:p>
            <a:pPr algn="l">
              <a:lnSpc>
                <a:spcPts val="3817"/>
              </a:lnSpc>
              <a:spcBef>
                <a:spcPct val="0"/>
              </a:spcBef>
            </a:pPr>
            <a:r>
              <a:rPr lang="en-US" sz="2726">
                <a:solidFill>
                  <a:srgbClr val="D0860D"/>
                </a:solidFill>
                <a:latin typeface="Quicksand Bold"/>
              </a:rPr>
              <a:t>    # Check if the number is odd</a:t>
            </a:r>
          </a:p>
          <a:p>
            <a:pPr algn="l">
              <a:lnSpc>
                <a:spcPts val="3817"/>
              </a:lnSpc>
              <a:spcBef>
                <a:spcPct val="0"/>
              </a:spcBef>
            </a:pPr>
            <a:r>
              <a:rPr lang="en-US" sz="2726">
                <a:solidFill>
                  <a:srgbClr val="D0860D"/>
                </a:solidFill>
                <a:latin typeface="Quicksand Bold"/>
              </a:rPr>
              <a:t>    if i % 2 != 0:</a:t>
            </a:r>
          </a:p>
          <a:p>
            <a:pPr algn="l">
              <a:lnSpc>
                <a:spcPts val="3817"/>
              </a:lnSpc>
              <a:spcBef>
                <a:spcPct val="0"/>
              </a:spcBef>
            </a:pPr>
            <a:r>
              <a:rPr lang="en-US" sz="2726">
                <a:solidFill>
                  <a:srgbClr val="D0860D"/>
                </a:solidFill>
                <a:latin typeface="Quicksand Bold"/>
              </a:rPr>
              <a:t>        # If odd, do nothing</a:t>
            </a:r>
          </a:p>
          <a:p>
            <a:pPr algn="l">
              <a:lnSpc>
                <a:spcPts val="3817"/>
              </a:lnSpc>
              <a:spcBef>
                <a:spcPct val="0"/>
              </a:spcBef>
            </a:pPr>
            <a:r>
              <a:rPr lang="en-US" sz="2726">
                <a:solidFill>
                  <a:srgbClr val="D0860D"/>
                </a:solidFill>
                <a:latin typeface="Quicksand Bold"/>
              </a:rPr>
              <a:t>        pass</a:t>
            </a:r>
          </a:p>
          <a:p>
            <a:pPr algn="l">
              <a:lnSpc>
                <a:spcPts val="3817"/>
              </a:lnSpc>
              <a:spcBef>
                <a:spcPct val="0"/>
              </a:spcBef>
            </a:pPr>
            <a:r>
              <a:rPr lang="en-US" sz="2726">
                <a:solidFill>
                  <a:srgbClr val="D0860D"/>
                </a:solidFill>
                <a:latin typeface="Quicksand Bold"/>
              </a:rPr>
              <a:t>    else:</a:t>
            </a:r>
          </a:p>
          <a:p>
            <a:pPr algn="l">
              <a:lnSpc>
                <a:spcPts val="3817"/>
              </a:lnSpc>
              <a:spcBef>
                <a:spcPct val="0"/>
              </a:spcBef>
            </a:pPr>
            <a:r>
              <a:rPr lang="en-US" sz="2726">
                <a:solidFill>
                  <a:srgbClr val="D0860D"/>
                </a:solidFill>
                <a:latin typeface="Quicksand Bold"/>
              </a:rPr>
              <a:t>        # If even, print the number</a:t>
            </a:r>
          </a:p>
          <a:p>
            <a:pPr algn="l">
              <a:lnSpc>
                <a:spcPts val="3817"/>
              </a:lnSpc>
              <a:spcBef>
                <a:spcPct val="0"/>
              </a:spcBef>
            </a:pPr>
            <a:r>
              <a:rPr lang="en-US" sz="2726">
                <a:solidFill>
                  <a:srgbClr val="D0860D"/>
                </a:solidFill>
                <a:latin typeface="Quicksand Bold"/>
              </a:rPr>
              <a:t>        print(i)</a:t>
            </a:r>
          </a:p>
        </p:txBody>
      </p:sp>
      <p:grpSp>
        <p:nvGrpSpPr>
          <p:cNvPr id="3" name="Group 3"/>
          <p:cNvGrpSpPr/>
          <p:nvPr/>
        </p:nvGrpSpPr>
        <p:grpSpPr>
          <a:xfrm>
            <a:off x="15652403" y="0"/>
            <a:ext cx="2635597" cy="10271151"/>
            <a:chOff x="0" y="0"/>
            <a:chExt cx="1019327" cy="2705159"/>
          </a:xfrm>
        </p:grpSpPr>
        <p:sp>
          <p:nvSpPr>
            <p:cNvPr id="4" name="Freeform 4"/>
            <p:cNvSpPr/>
            <p:nvPr/>
          </p:nvSpPr>
          <p:spPr>
            <a:xfrm>
              <a:off x="0" y="0"/>
              <a:ext cx="1019327" cy="2705159"/>
            </a:xfrm>
            <a:custGeom>
              <a:avLst/>
              <a:gdLst/>
              <a:ahLst/>
              <a:cxnLst/>
              <a:rect l="l" t="t" r="r" b="b"/>
              <a:pathLst>
                <a:path w="1019327" h="2705159">
                  <a:moveTo>
                    <a:pt x="0" y="0"/>
                  </a:moveTo>
                  <a:lnTo>
                    <a:pt x="1019327" y="0"/>
                  </a:lnTo>
                  <a:lnTo>
                    <a:pt x="1019327" y="2705159"/>
                  </a:lnTo>
                  <a:lnTo>
                    <a:pt x="0" y="2705159"/>
                  </a:lnTo>
                  <a:close/>
                </a:path>
              </a:pathLst>
            </a:custGeom>
            <a:solidFill>
              <a:srgbClr val="7994A0"/>
            </a:solidFill>
          </p:spPr>
        </p:sp>
        <p:sp>
          <p:nvSpPr>
            <p:cNvPr id="5" name="TextBox 5"/>
            <p:cNvSpPr txBox="1"/>
            <p:nvPr/>
          </p:nvSpPr>
          <p:spPr>
            <a:xfrm>
              <a:off x="0" y="-47625"/>
              <a:ext cx="1019327" cy="2752784"/>
            </a:xfrm>
            <a:prstGeom prst="rect">
              <a:avLst/>
            </a:prstGeom>
          </p:spPr>
          <p:txBody>
            <a:bodyPr lIns="50800" tIns="50800" rIns="50800" bIns="50800" rtlCol="0" anchor="ctr"/>
            <a:lstStyle/>
            <a:p>
              <a:pPr algn="ctr">
                <a:lnSpc>
                  <a:spcPts val="3693"/>
                </a:lnSpc>
              </a:pPr>
              <a:endParaRPr/>
            </a:p>
          </p:txBody>
        </p:sp>
      </p:grpSp>
      <p:sp>
        <p:nvSpPr>
          <p:cNvPr id="6" name="TextBox 6"/>
          <p:cNvSpPr txBox="1"/>
          <p:nvPr/>
        </p:nvSpPr>
        <p:spPr>
          <a:xfrm>
            <a:off x="7992314" y="5078426"/>
            <a:ext cx="6333331" cy="2416467"/>
          </a:xfrm>
          <a:prstGeom prst="rect">
            <a:avLst/>
          </a:prstGeom>
        </p:spPr>
        <p:txBody>
          <a:bodyPr lIns="0" tIns="0" rIns="0" bIns="0" rtlCol="0" anchor="t">
            <a:spAutoFit/>
          </a:bodyPr>
          <a:lstStyle/>
          <a:p>
            <a:pPr algn="ctr">
              <a:lnSpc>
                <a:spcPts val="3833"/>
              </a:lnSpc>
            </a:pPr>
            <a:r>
              <a:rPr lang="en-US" sz="2738">
                <a:solidFill>
                  <a:srgbClr val="000000"/>
                </a:solidFill>
                <a:latin typeface="Quicksand Bold"/>
              </a:rPr>
              <a:t>OUTPUT</a:t>
            </a:r>
          </a:p>
          <a:p>
            <a:pPr algn="ctr">
              <a:lnSpc>
                <a:spcPts val="3833"/>
              </a:lnSpc>
            </a:pPr>
            <a:r>
              <a:rPr lang="en-US" sz="2738">
                <a:solidFill>
                  <a:srgbClr val="000000"/>
                </a:solidFill>
                <a:latin typeface="Quicksand Bold"/>
              </a:rPr>
              <a:t>Example of using the pass statement:</a:t>
            </a:r>
          </a:p>
          <a:p>
            <a:pPr algn="ctr">
              <a:lnSpc>
                <a:spcPts val="3833"/>
              </a:lnSpc>
            </a:pPr>
            <a:r>
              <a:rPr lang="en-US" sz="2738">
                <a:solidFill>
                  <a:srgbClr val="000000"/>
                </a:solidFill>
                <a:latin typeface="Quicksand Bold"/>
              </a:rPr>
              <a:t>0</a:t>
            </a:r>
          </a:p>
          <a:p>
            <a:pPr algn="ctr">
              <a:lnSpc>
                <a:spcPts val="3833"/>
              </a:lnSpc>
            </a:pPr>
            <a:r>
              <a:rPr lang="en-US" sz="2738">
                <a:solidFill>
                  <a:srgbClr val="000000"/>
                </a:solidFill>
                <a:latin typeface="Quicksand Bold"/>
              </a:rPr>
              <a:t>2</a:t>
            </a:r>
          </a:p>
          <a:p>
            <a:pPr algn="ctr">
              <a:lnSpc>
                <a:spcPts val="3833"/>
              </a:lnSpc>
              <a:spcBef>
                <a:spcPct val="0"/>
              </a:spcBef>
            </a:pPr>
            <a:r>
              <a:rPr lang="en-US" sz="2738">
                <a:solidFill>
                  <a:srgbClr val="000000"/>
                </a:solidFill>
                <a:latin typeface="Quicksand Bold"/>
              </a:rPr>
              <a:t>4</a:t>
            </a:r>
          </a:p>
        </p:txBody>
      </p:sp>
    </p:spTree>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315525" y="209809"/>
            <a:ext cx="9712387" cy="4933691"/>
          </a:xfrm>
          <a:custGeom>
            <a:avLst/>
            <a:gdLst/>
            <a:ahLst/>
            <a:cxnLst/>
            <a:rect l="l" t="t" r="r" b="b"/>
            <a:pathLst>
              <a:path w="9712387" h="4933691">
                <a:moveTo>
                  <a:pt x="0" y="0"/>
                </a:moveTo>
                <a:lnTo>
                  <a:pt x="9712386" y="0"/>
                </a:lnTo>
                <a:lnTo>
                  <a:pt x="9712386" y="4933691"/>
                </a:lnTo>
                <a:lnTo>
                  <a:pt x="0" y="4933691"/>
                </a:lnTo>
                <a:lnTo>
                  <a:pt x="0" y="0"/>
                </a:lnTo>
                <a:close/>
              </a:path>
            </a:pathLst>
          </a:custGeom>
          <a:blipFill>
            <a:blip r:embed="rId2"/>
            <a:stretch>
              <a:fillRect l="-1864" t="-412" b="-412"/>
            </a:stretch>
          </a:blipFill>
        </p:spPr>
      </p:sp>
      <p:sp>
        <p:nvSpPr>
          <p:cNvPr id="3" name="Freeform 3"/>
          <p:cNvSpPr/>
          <p:nvPr/>
        </p:nvSpPr>
        <p:spPr>
          <a:xfrm>
            <a:off x="1461903" y="5626328"/>
            <a:ext cx="13177412" cy="4153295"/>
          </a:xfrm>
          <a:custGeom>
            <a:avLst/>
            <a:gdLst/>
            <a:ahLst/>
            <a:cxnLst/>
            <a:rect l="l" t="t" r="r" b="b"/>
            <a:pathLst>
              <a:path w="13177412" h="4153295">
                <a:moveTo>
                  <a:pt x="0" y="0"/>
                </a:moveTo>
                <a:lnTo>
                  <a:pt x="13177411" y="0"/>
                </a:lnTo>
                <a:lnTo>
                  <a:pt x="13177411" y="4153295"/>
                </a:lnTo>
                <a:lnTo>
                  <a:pt x="0" y="4153295"/>
                </a:lnTo>
                <a:lnTo>
                  <a:pt x="0" y="0"/>
                </a:lnTo>
                <a:close/>
              </a:path>
            </a:pathLst>
          </a:custGeom>
          <a:blipFill>
            <a:blip r:embed="rId3"/>
            <a:stretch>
              <a:fillRect t="-75886" b="-2580"/>
            </a:stretch>
          </a:blipFill>
        </p:spPr>
      </p:sp>
      <p:grpSp>
        <p:nvGrpSpPr>
          <p:cNvPr id="4" name="Group 4"/>
          <p:cNvGrpSpPr/>
          <p:nvPr/>
        </p:nvGrpSpPr>
        <p:grpSpPr>
          <a:xfrm>
            <a:off x="15652403" y="0"/>
            <a:ext cx="2635597" cy="10271151"/>
            <a:chOff x="0" y="0"/>
            <a:chExt cx="1019327" cy="2705159"/>
          </a:xfrm>
        </p:grpSpPr>
        <p:sp>
          <p:nvSpPr>
            <p:cNvPr id="5" name="Freeform 5"/>
            <p:cNvSpPr/>
            <p:nvPr/>
          </p:nvSpPr>
          <p:spPr>
            <a:xfrm>
              <a:off x="0" y="0"/>
              <a:ext cx="1019327" cy="2705159"/>
            </a:xfrm>
            <a:custGeom>
              <a:avLst/>
              <a:gdLst/>
              <a:ahLst/>
              <a:cxnLst/>
              <a:rect l="l" t="t" r="r" b="b"/>
              <a:pathLst>
                <a:path w="1019327" h="2705159">
                  <a:moveTo>
                    <a:pt x="0" y="0"/>
                  </a:moveTo>
                  <a:lnTo>
                    <a:pt x="1019327" y="0"/>
                  </a:lnTo>
                  <a:lnTo>
                    <a:pt x="1019327" y="2705159"/>
                  </a:lnTo>
                  <a:lnTo>
                    <a:pt x="0" y="2705159"/>
                  </a:lnTo>
                  <a:close/>
                </a:path>
              </a:pathLst>
            </a:custGeom>
            <a:solidFill>
              <a:srgbClr val="7994A0"/>
            </a:solidFill>
          </p:spPr>
        </p:sp>
        <p:sp>
          <p:nvSpPr>
            <p:cNvPr id="6" name="TextBox 6"/>
            <p:cNvSpPr txBox="1"/>
            <p:nvPr/>
          </p:nvSpPr>
          <p:spPr>
            <a:xfrm>
              <a:off x="0" y="-47625"/>
              <a:ext cx="1019327" cy="2752784"/>
            </a:xfrm>
            <a:prstGeom prst="rect">
              <a:avLst/>
            </a:prstGeom>
          </p:spPr>
          <p:txBody>
            <a:bodyPr lIns="50800" tIns="50800" rIns="50800" bIns="50800" rtlCol="0" anchor="ctr"/>
            <a:lstStyle/>
            <a:p>
              <a:pPr algn="ctr">
                <a:lnSpc>
                  <a:spcPts val="3693"/>
                </a:lnSpc>
              </a:pPr>
              <a:endParaRPr/>
            </a:p>
          </p:txBody>
        </p:sp>
      </p:gr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925800" y="15849"/>
            <a:ext cx="2362200" cy="10271151"/>
            <a:chOff x="0" y="0"/>
            <a:chExt cx="863106" cy="2705159"/>
          </a:xfrm>
        </p:grpSpPr>
        <p:sp>
          <p:nvSpPr>
            <p:cNvPr id="3" name="Freeform 3"/>
            <p:cNvSpPr/>
            <p:nvPr/>
          </p:nvSpPr>
          <p:spPr>
            <a:xfrm>
              <a:off x="0" y="0"/>
              <a:ext cx="863106" cy="2705159"/>
            </a:xfrm>
            <a:custGeom>
              <a:avLst/>
              <a:gdLst/>
              <a:ahLst/>
              <a:cxnLst/>
              <a:rect l="l" t="t" r="r" b="b"/>
              <a:pathLst>
                <a:path w="863106" h="2705159">
                  <a:moveTo>
                    <a:pt x="0" y="0"/>
                  </a:moveTo>
                  <a:lnTo>
                    <a:pt x="863106" y="0"/>
                  </a:lnTo>
                  <a:lnTo>
                    <a:pt x="863106" y="2705159"/>
                  </a:lnTo>
                  <a:lnTo>
                    <a:pt x="0" y="2705159"/>
                  </a:lnTo>
                  <a:close/>
                </a:path>
              </a:pathLst>
            </a:custGeom>
            <a:solidFill>
              <a:srgbClr val="7994A0"/>
            </a:solidFill>
          </p:spPr>
        </p:sp>
        <p:sp>
          <p:nvSpPr>
            <p:cNvPr id="4" name="TextBox 4"/>
            <p:cNvSpPr txBox="1"/>
            <p:nvPr/>
          </p:nvSpPr>
          <p:spPr>
            <a:xfrm>
              <a:off x="0" y="-47625"/>
              <a:ext cx="863106" cy="2752784"/>
            </a:xfrm>
            <a:prstGeom prst="rect">
              <a:avLst/>
            </a:prstGeom>
          </p:spPr>
          <p:txBody>
            <a:bodyPr lIns="50800" tIns="50800" rIns="50800" bIns="50800" rtlCol="0" anchor="ctr"/>
            <a:lstStyle/>
            <a:p>
              <a:pPr algn="ctr">
                <a:lnSpc>
                  <a:spcPts val="3693"/>
                </a:lnSpc>
              </a:pPr>
              <a:endParaRPr/>
            </a:p>
          </p:txBody>
        </p:sp>
      </p:grpSp>
      <p:sp>
        <p:nvSpPr>
          <p:cNvPr id="5" name="TextBox 5"/>
          <p:cNvSpPr txBox="1"/>
          <p:nvPr/>
        </p:nvSpPr>
        <p:spPr>
          <a:xfrm>
            <a:off x="455658" y="-402689"/>
            <a:ext cx="15622541" cy="7179273"/>
          </a:xfrm>
          <a:prstGeom prst="rect">
            <a:avLst/>
          </a:prstGeom>
        </p:spPr>
        <p:txBody>
          <a:bodyPr wrap="square" lIns="0" tIns="0" rIns="0" bIns="0" rtlCol="0" anchor="t">
            <a:spAutoFit/>
          </a:bodyPr>
          <a:lstStyle/>
          <a:p>
            <a:pPr algn="l">
              <a:lnSpc>
                <a:spcPts val="6168"/>
              </a:lnSpc>
            </a:pPr>
            <a:endParaRPr dirty="0"/>
          </a:p>
          <a:p>
            <a:pPr algn="l">
              <a:lnSpc>
                <a:spcPts val="6168"/>
              </a:lnSpc>
            </a:pPr>
            <a:r>
              <a:rPr lang="en-US" sz="4405" dirty="0">
                <a:solidFill>
                  <a:srgbClr val="000000"/>
                </a:solidFill>
                <a:latin typeface="Quicksand Bold"/>
              </a:rPr>
              <a:t>Fundamentals of Python – Syntax Rules</a:t>
            </a:r>
          </a:p>
          <a:p>
            <a:pPr algn="l">
              <a:lnSpc>
                <a:spcPts val="3751"/>
              </a:lnSpc>
            </a:pPr>
            <a:endParaRPr lang="en-US" sz="4405" dirty="0">
              <a:solidFill>
                <a:srgbClr val="000000"/>
              </a:solidFill>
              <a:latin typeface="Quicksand Bold"/>
            </a:endParaRPr>
          </a:p>
          <a:p>
            <a:pPr algn="l">
              <a:lnSpc>
                <a:spcPts val="3751"/>
              </a:lnSpc>
            </a:pPr>
            <a:endParaRPr lang="en-US" sz="4405" dirty="0">
              <a:solidFill>
                <a:srgbClr val="000000"/>
              </a:solidFill>
              <a:latin typeface="Quicksand Bold"/>
            </a:endParaRPr>
          </a:p>
          <a:p>
            <a:pPr marL="794417" lvl="1" indent="-397209" algn="l">
              <a:lnSpc>
                <a:spcPts val="5151"/>
              </a:lnSpc>
              <a:buFont typeface="Arial"/>
              <a:buChar char="•"/>
            </a:pPr>
            <a:r>
              <a:rPr lang="en-US" sz="3679" dirty="0">
                <a:solidFill>
                  <a:srgbClr val="000000"/>
                </a:solidFill>
                <a:latin typeface="Quicksand Bold"/>
              </a:rPr>
              <a:t>Python is case sensitive.-</a:t>
            </a:r>
            <a:r>
              <a:rPr lang="en-US" sz="3679" dirty="0">
                <a:solidFill>
                  <a:srgbClr val="000000"/>
                </a:solidFill>
                <a:latin typeface="Quicksand"/>
              </a:rPr>
              <a:t>Python treats uppercase and lowercase characters as distinct, so Hello and hello are considered different identifiers.</a:t>
            </a:r>
          </a:p>
          <a:p>
            <a:pPr algn="l">
              <a:lnSpc>
                <a:spcPts val="5151"/>
              </a:lnSpc>
            </a:pPr>
            <a:endParaRPr lang="en-US" sz="3679" dirty="0">
              <a:solidFill>
                <a:srgbClr val="000000"/>
              </a:solidFill>
              <a:latin typeface="Quicksand"/>
            </a:endParaRPr>
          </a:p>
          <a:p>
            <a:pPr algn="l">
              <a:lnSpc>
                <a:spcPts val="5151"/>
              </a:lnSpc>
            </a:pPr>
            <a:endParaRPr lang="en-US" sz="3679" dirty="0">
              <a:solidFill>
                <a:srgbClr val="000000"/>
              </a:solidFill>
              <a:latin typeface="Quicksand"/>
            </a:endParaRPr>
          </a:p>
          <a:p>
            <a:pPr algn="l">
              <a:lnSpc>
                <a:spcPts val="5151"/>
              </a:lnSpc>
            </a:pPr>
            <a:endParaRPr lang="en-US" sz="3679" dirty="0">
              <a:solidFill>
                <a:srgbClr val="000000"/>
              </a:solidFill>
              <a:latin typeface="Quicksand"/>
            </a:endParaRPr>
          </a:p>
          <a:p>
            <a:pPr algn="l">
              <a:lnSpc>
                <a:spcPts val="5151"/>
              </a:lnSpc>
            </a:pPr>
            <a:endParaRPr lang="en-US" sz="3679" dirty="0">
              <a:solidFill>
                <a:srgbClr val="000000"/>
              </a:solidFill>
              <a:latin typeface="Quicksand"/>
            </a:endParaRPr>
          </a:p>
        </p:txBody>
      </p:sp>
      <p:sp>
        <p:nvSpPr>
          <p:cNvPr id="6" name="Freeform 6"/>
          <p:cNvSpPr/>
          <p:nvPr/>
        </p:nvSpPr>
        <p:spPr>
          <a:xfrm>
            <a:off x="2546328" y="4512939"/>
            <a:ext cx="6930117" cy="4212770"/>
          </a:xfrm>
          <a:custGeom>
            <a:avLst/>
            <a:gdLst/>
            <a:ahLst/>
            <a:cxnLst/>
            <a:rect l="l" t="t" r="r" b="b"/>
            <a:pathLst>
              <a:path w="6930117" h="4212770">
                <a:moveTo>
                  <a:pt x="0" y="0"/>
                </a:moveTo>
                <a:lnTo>
                  <a:pt x="6930117" y="0"/>
                </a:lnTo>
                <a:lnTo>
                  <a:pt x="6930117" y="4212770"/>
                </a:lnTo>
                <a:lnTo>
                  <a:pt x="0" y="4212770"/>
                </a:lnTo>
                <a:lnTo>
                  <a:pt x="0" y="0"/>
                </a:lnTo>
                <a:close/>
              </a:path>
            </a:pathLst>
          </a:custGeom>
          <a:blipFill>
            <a:blip r:embed="rId2"/>
            <a:stretch>
              <a:fillRect t="-1929" b="-1929"/>
            </a:stretch>
          </a:blipFill>
        </p:spPr>
      </p:sp>
      <p:sp>
        <p:nvSpPr>
          <p:cNvPr id="7" name="TextBox 7"/>
          <p:cNvSpPr txBox="1"/>
          <p:nvPr/>
        </p:nvSpPr>
        <p:spPr>
          <a:xfrm>
            <a:off x="1606570" y="9010822"/>
            <a:ext cx="4404817" cy="447332"/>
          </a:xfrm>
          <a:prstGeom prst="rect">
            <a:avLst/>
          </a:prstGeom>
        </p:spPr>
        <p:txBody>
          <a:bodyPr lIns="0" tIns="0" rIns="0" bIns="0" rtlCol="0" anchor="t">
            <a:spAutoFit/>
          </a:bodyPr>
          <a:lstStyle/>
          <a:p>
            <a:pPr algn="ctr">
              <a:lnSpc>
                <a:spcPts val="3693"/>
              </a:lnSpc>
              <a:spcBef>
                <a:spcPct val="0"/>
              </a:spcBef>
            </a:pPr>
            <a:r>
              <a:rPr lang="en-US" sz="2638">
                <a:solidFill>
                  <a:srgbClr val="000000"/>
                </a:solidFill>
                <a:latin typeface="Quicksand Bold"/>
              </a:rPr>
              <a:t>Output: They are not equal</a:t>
            </a:r>
          </a:p>
        </p:txBody>
      </p:sp>
    </p:spTree>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264479" y="1684924"/>
            <a:ext cx="13167360" cy="8229600"/>
          </a:xfrm>
          <a:custGeom>
            <a:avLst/>
            <a:gdLst/>
            <a:ahLst/>
            <a:cxnLst/>
            <a:rect l="l" t="t" r="r" b="b"/>
            <a:pathLst>
              <a:path w="13167360" h="8229600">
                <a:moveTo>
                  <a:pt x="0" y="0"/>
                </a:moveTo>
                <a:lnTo>
                  <a:pt x="13167360" y="0"/>
                </a:lnTo>
                <a:lnTo>
                  <a:pt x="13167360" y="8229600"/>
                </a:lnTo>
                <a:lnTo>
                  <a:pt x="0" y="8229600"/>
                </a:lnTo>
                <a:lnTo>
                  <a:pt x="0" y="0"/>
                </a:lnTo>
                <a:close/>
              </a:path>
            </a:pathLst>
          </a:custGeom>
          <a:blipFill>
            <a:blip r:embed="rId2"/>
            <a:stretch>
              <a:fillRect/>
            </a:stretch>
          </a:blipFill>
        </p:spPr>
      </p:sp>
      <p:sp>
        <p:nvSpPr>
          <p:cNvPr id="3" name="TextBox 3"/>
          <p:cNvSpPr txBox="1"/>
          <p:nvPr/>
        </p:nvSpPr>
        <p:spPr>
          <a:xfrm>
            <a:off x="2264479" y="146955"/>
            <a:ext cx="12975521" cy="1203313"/>
          </a:xfrm>
          <a:prstGeom prst="rect">
            <a:avLst/>
          </a:prstGeom>
        </p:spPr>
        <p:txBody>
          <a:bodyPr wrap="square" lIns="0" tIns="0" rIns="0" bIns="0" rtlCol="0" anchor="t">
            <a:spAutoFit/>
          </a:bodyPr>
          <a:lstStyle/>
          <a:p>
            <a:pPr algn="ctr">
              <a:lnSpc>
                <a:spcPts val="9800"/>
              </a:lnSpc>
            </a:pPr>
            <a:r>
              <a:rPr lang="en-US" sz="7000" dirty="0">
                <a:solidFill>
                  <a:srgbClr val="000000"/>
                </a:solidFill>
                <a:latin typeface="Canva Sans Bold"/>
              </a:rPr>
              <a:t>Python operator Precedence</a:t>
            </a:r>
          </a:p>
        </p:txBody>
      </p:sp>
    </p:spTree>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38797" y="1627774"/>
            <a:ext cx="17949203" cy="3515652"/>
          </a:xfrm>
          <a:prstGeom prst="rect">
            <a:avLst/>
          </a:prstGeom>
        </p:spPr>
        <p:txBody>
          <a:bodyPr lIns="0" tIns="0" rIns="0" bIns="0" rtlCol="0" anchor="t">
            <a:spAutoFit/>
          </a:bodyPr>
          <a:lstStyle/>
          <a:p>
            <a:pPr algn="l">
              <a:lnSpc>
                <a:spcPts val="4673"/>
              </a:lnSpc>
              <a:spcBef>
                <a:spcPct val="0"/>
              </a:spcBef>
            </a:pPr>
            <a:r>
              <a:rPr lang="en-US" sz="3338">
                <a:solidFill>
                  <a:srgbClr val="000000"/>
                </a:solidFill>
                <a:latin typeface="Quicksand"/>
              </a:rPr>
              <a:t>The membership operators in Python are used to test if a sequence (such as a string, list, tuple, set, or dictionary) contains a certain value.</a:t>
            </a:r>
          </a:p>
          <a:p>
            <a:pPr algn="l">
              <a:lnSpc>
                <a:spcPts val="4673"/>
              </a:lnSpc>
              <a:spcBef>
                <a:spcPct val="0"/>
              </a:spcBef>
            </a:pPr>
            <a:r>
              <a:rPr lang="en-US" sz="3338">
                <a:solidFill>
                  <a:srgbClr val="000000"/>
                </a:solidFill>
                <a:latin typeface="Quicksand"/>
              </a:rPr>
              <a:t>There are two membership operators:</a:t>
            </a:r>
          </a:p>
          <a:p>
            <a:pPr algn="l">
              <a:lnSpc>
                <a:spcPts val="4673"/>
              </a:lnSpc>
              <a:spcBef>
                <a:spcPct val="0"/>
              </a:spcBef>
            </a:pPr>
            <a:endParaRPr lang="en-US" sz="3338">
              <a:solidFill>
                <a:srgbClr val="000000"/>
              </a:solidFill>
              <a:latin typeface="Quicksand"/>
            </a:endParaRPr>
          </a:p>
          <a:p>
            <a:pPr algn="l">
              <a:lnSpc>
                <a:spcPts val="4673"/>
              </a:lnSpc>
              <a:spcBef>
                <a:spcPct val="0"/>
              </a:spcBef>
            </a:pPr>
            <a:r>
              <a:rPr lang="en-US" sz="3338">
                <a:solidFill>
                  <a:srgbClr val="000000"/>
                </a:solidFill>
                <a:latin typeface="Quicksand Bold"/>
              </a:rPr>
              <a:t>in: Returns True if the value is found in the sequence.</a:t>
            </a:r>
          </a:p>
          <a:p>
            <a:pPr algn="l">
              <a:lnSpc>
                <a:spcPts val="4673"/>
              </a:lnSpc>
              <a:spcBef>
                <a:spcPct val="0"/>
              </a:spcBef>
            </a:pPr>
            <a:r>
              <a:rPr lang="en-US" sz="3338">
                <a:solidFill>
                  <a:srgbClr val="000000"/>
                </a:solidFill>
                <a:latin typeface="Quicksand Bold"/>
              </a:rPr>
              <a:t>not in: Returns True if the value is not found in the sequence.</a:t>
            </a:r>
          </a:p>
        </p:txBody>
      </p:sp>
      <p:sp>
        <p:nvSpPr>
          <p:cNvPr id="3" name="TextBox 3"/>
          <p:cNvSpPr txBox="1"/>
          <p:nvPr/>
        </p:nvSpPr>
        <p:spPr>
          <a:xfrm>
            <a:off x="-3819170" y="402914"/>
            <a:ext cx="18288000" cy="1127748"/>
          </a:xfrm>
          <a:prstGeom prst="rect">
            <a:avLst/>
          </a:prstGeom>
        </p:spPr>
        <p:txBody>
          <a:bodyPr lIns="0" tIns="0" rIns="0" bIns="0" rtlCol="0" anchor="t">
            <a:spAutoFit/>
          </a:bodyPr>
          <a:lstStyle/>
          <a:p>
            <a:pPr algn="ctr">
              <a:lnSpc>
                <a:spcPts val="9240"/>
              </a:lnSpc>
            </a:pPr>
            <a:r>
              <a:rPr lang="en-US" sz="6600">
                <a:solidFill>
                  <a:srgbClr val="000000"/>
                </a:solidFill>
                <a:latin typeface="Canva Sans Bold"/>
              </a:rPr>
              <a:t>Membership operators</a:t>
            </a:r>
          </a:p>
        </p:txBody>
      </p:sp>
      <p:sp>
        <p:nvSpPr>
          <p:cNvPr id="4" name="TextBox 4"/>
          <p:cNvSpPr txBox="1"/>
          <p:nvPr/>
        </p:nvSpPr>
        <p:spPr>
          <a:xfrm>
            <a:off x="853338" y="5543893"/>
            <a:ext cx="4810522" cy="3937927"/>
          </a:xfrm>
          <a:prstGeom prst="rect">
            <a:avLst/>
          </a:prstGeom>
        </p:spPr>
        <p:txBody>
          <a:bodyPr lIns="0" tIns="0" rIns="0" bIns="0" rtlCol="0" anchor="t">
            <a:spAutoFit/>
          </a:bodyPr>
          <a:lstStyle/>
          <a:p>
            <a:pPr algn="l">
              <a:lnSpc>
                <a:spcPts val="3973"/>
              </a:lnSpc>
              <a:spcBef>
                <a:spcPct val="0"/>
              </a:spcBef>
            </a:pPr>
            <a:r>
              <a:rPr lang="en-US" sz="2838">
                <a:solidFill>
                  <a:srgbClr val="D0860D"/>
                </a:solidFill>
                <a:latin typeface="Quicksand Bold"/>
              </a:rPr>
              <a:t># List of numbers</a:t>
            </a:r>
          </a:p>
          <a:p>
            <a:pPr algn="l">
              <a:lnSpc>
                <a:spcPts val="3973"/>
              </a:lnSpc>
              <a:spcBef>
                <a:spcPct val="0"/>
              </a:spcBef>
            </a:pPr>
            <a:r>
              <a:rPr lang="en-US" sz="2838">
                <a:solidFill>
                  <a:srgbClr val="D0860D"/>
                </a:solidFill>
                <a:latin typeface="Quicksand Bold"/>
              </a:rPr>
              <a:t>numbers = [1, 2, 3, 4, 5]</a:t>
            </a:r>
          </a:p>
          <a:p>
            <a:pPr algn="l">
              <a:lnSpc>
                <a:spcPts val="3973"/>
              </a:lnSpc>
              <a:spcBef>
                <a:spcPct val="0"/>
              </a:spcBef>
            </a:pPr>
            <a:endParaRPr lang="en-US" sz="2838">
              <a:solidFill>
                <a:srgbClr val="D0860D"/>
              </a:solidFill>
              <a:latin typeface="Quicksand Bold"/>
            </a:endParaRPr>
          </a:p>
          <a:p>
            <a:pPr algn="l">
              <a:lnSpc>
                <a:spcPts val="3973"/>
              </a:lnSpc>
              <a:spcBef>
                <a:spcPct val="0"/>
              </a:spcBef>
            </a:pPr>
            <a:r>
              <a:rPr lang="en-US" sz="2838">
                <a:solidFill>
                  <a:srgbClr val="D0860D"/>
                </a:solidFill>
                <a:latin typeface="Quicksand Bold"/>
              </a:rPr>
              <a:t># Check if 3 is in the list</a:t>
            </a:r>
          </a:p>
          <a:p>
            <a:pPr algn="l">
              <a:lnSpc>
                <a:spcPts val="3973"/>
              </a:lnSpc>
              <a:spcBef>
                <a:spcPct val="0"/>
              </a:spcBef>
            </a:pPr>
            <a:r>
              <a:rPr lang="en-US" sz="2838">
                <a:solidFill>
                  <a:srgbClr val="D0860D"/>
                </a:solidFill>
                <a:latin typeface="Quicksand Bold"/>
              </a:rPr>
              <a:t>if 3 in numbers:</a:t>
            </a:r>
          </a:p>
          <a:p>
            <a:pPr algn="l">
              <a:lnSpc>
                <a:spcPts val="3973"/>
              </a:lnSpc>
              <a:spcBef>
                <a:spcPct val="0"/>
              </a:spcBef>
            </a:pPr>
            <a:r>
              <a:rPr lang="en-US" sz="2838">
                <a:solidFill>
                  <a:srgbClr val="D0860D"/>
                </a:solidFill>
                <a:latin typeface="Quicksand Bold"/>
              </a:rPr>
              <a:t>    print("3 is in the list.")</a:t>
            </a:r>
          </a:p>
          <a:p>
            <a:pPr algn="l">
              <a:lnSpc>
                <a:spcPts val="3973"/>
              </a:lnSpc>
              <a:spcBef>
                <a:spcPct val="0"/>
              </a:spcBef>
            </a:pPr>
            <a:r>
              <a:rPr lang="en-US" sz="2838">
                <a:solidFill>
                  <a:srgbClr val="D0860D"/>
                </a:solidFill>
                <a:latin typeface="Quicksand Bold"/>
              </a:rPr>
              <a:t>else:</a:t>
            </a:r>
          </a:p>
          <a:p>
            <a:pPr algn="l">
              <a:lnSpc>
                <a:spcPts val="3973"/>
              </a:lnSpc>
              <a:spcBef>
                <a:spcPct val="0"/>
              </a:spcBef>
            </a:pPr>
            <a:r>
              <a:rPr lang="en-US" sz="2838">
                <a:solidFill>
                  <a:srgbClr val="D0860D"/>
                </a:solidFill>
                <a:latin typeface="Quicksand Bold"/>
              </a:rPr>
              <a:t>    print("3 is not in the list.")</a:t>
            </a:r>
          </a:p>
        </p:txBody>
      </p:sp>
      <p:sp>
        <p:nvSpPr>
          <p:cNvPr id="5" name="TextBox 5"/>
          <p:cNvSpPr txBox="1"/>
          <p:nvPr/>
        </p:nvSpPr>
        <p:spPr>
          <a:xfrm>
            <a:off x="11186234" y="6583321"/>
            <a:ext cx="3520365" cy="1179487"/>
          </a:xfrm>
          <a:prstGeom prst="rect">
            <a:avLst/>
          </a:prstGeom>
        </p:spPr>
        <p:txBody>
          <a:bodyPr wrap="square" lIns="0" tIns="0" rIns="0" bIns="0" rtlCol="0" anchor="t">
            <a:spAutoFit/>
          </a:bodyPr>
          <a:lstStyle/>
          <a:p>
            <a:pPr algn="ctr">
              <a:lnSpc>
                <a:spcPts val="4393"/>
              </a:lnSpc>
            </a:pPr>
            <a:r>
              <a:rPr lang="en-US" sz="3138" dirty="0">
                <a:solidFill>
                  <a:srgbClr val="000000"/>
                </a:solidFill>
                <a:latin typeface="Quicksand Bold"/>
              </a:rPr>
              <a:t>OUTPUT</a:t>
            </a:r>
          </a:p>
          <a:p>
            <a:pPr algn="ctr">
              <a:lnSpc>
                <a:spcPts val="5233"/>
              </a:lnSpc>
              <a:spcBef>
                <a:spcPct val="0"/>
              </a:spcBef>
            </a:pPr>
            <a:r>
              <a:rPr lang="en-US" sz="3738" dirty="0">
                <a:solidFill>
                  <a:srgbClr val="000000"/>
                </a:solidFill>
                <a:latin typeface="Quicksand Bold"/>
              </a:rPr>
              <a:t>3 is in the list.</a:t>
            </a:r>
          </a:p>
        </p:txBody>
      </p:sp>
    </p:spTree>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04948" y="1394803"/>
            <a:ext cx="16440014" cy="3120047"/>
          </a:xfrm>
          <a:prstGeom prst="rect">
            <a:avLst/>
          </a:prstGeom>
        </p:spPr>
        <p:txBody>
          <a:bodyPr lIns="0" tIns="0" rIns="0" bIns="0" rtlCol="0" anchor="t">
            <a:spAutoFit/>
          </a:bodyPr>
          <a:lstStyle/>
          <a:p>
            <a:pPr algn="l">
              <a:lnSpc>
                <a:spcPts val="4953"/>
              </a:lnSpc>
              <a:spcBef>
                <a:spcPct val="0"/>
              </a:spcBef>
            </a:pPr>
            <a:r>
              <a:rPr lang="en-US" sz="3538">
                <a:solidFill>
                  <a:srgbClr val="000000"/>
                </a:solidFill>
                <a:latin typeface="Quicksand"/>
              </a:rPr>
              <a:t>The is identity operators in Python is used to evaluate whether two variables do not refer to the same object in memory. It's the negation of the is operator.</a:t>
            </a:r>
          </a:p>
          <a:p>
            <a:pPr algn="l">
              <a:lnSpc>
                <a:spcPts val="4953"/>
              </a:lnSpc>
              <a:spcBef>
                <a:spcPct val="0"/>
              </a:spcBef>
            </a:pPr>
            <a:r>
              <a:rPr lang="en-US" sz="3538">
                <a:solidFill>
                  <a:srgbClr val="000000"/>
                </a:solidFill>
                <a:latin typeface="Quicksand Bold"/>
              </a:rPr>
              <a:t>a is not b: Returns True if a and b do not refer to the same object in memory.</a:t>
            </a:r>
          </a:p>
          <a:p>
            <a:pPr algn="l">
              <a:lnSpc>
                <a:spcPts val="4953"/>
              </a:lnSpc>
              <a:spcBef>
                <a:spcPct val="0"/>
              </a:spcBef>
            </a:pPr>
            <a:r>
              <a:rPr lang="en-US" sz="3538">
                <a:solidFill>
                  <a:srgbClr val="000000"/>
                </a:solidFill>
                <a:latin typeface="Quicksand Bold"/>
              </a:rPr>
              <a:t>a is b: Returns True if a and b refer to the same object in memory.</a:t>
            </a:r>
          </a:p>
        </p:txBody>
      </p:sp>
      <p:sp>
        <p:nvSpPr>
          <p:cNvPr id="3" name="TextBox 3"/>
          <p:cNvSpPr txBox="1"/>
          <p:nvPr/>
        </p:nvSpPr>
        <p:spPr>
          <a:xfrm>
            <a:off x="-4419600" y="99414"/>
            <a:ext cx="18010802" cy="1295389"/>
          </a:xfrm>
          <a:prstGeom prst="rect">
            <a:avLst/>
          </a:prstGeom>
        </p:spPr>
        <p:txBody>
          <a:bodyPr lIns="0" tIns="0" rIns="0" bIns="0" rtlCol="0" anchor="t">
            <a:spAutoFit/>
          </a:bodyPr>
          <a:lstStyle/>
          <a:p>
            <a:pPr algn="ctr">
              <a:lnSpc>
                <a:spcPts val="10500"/>
              </a:lnSpc>
            </a:pPr>
            <a:r>
              <a:rPr lang="en-US" sz="7500">
                <a:solidFill>
                  <a:srgbClr val="000000"/>
                </a:solidFill>
                <a:latin typeface="Canva Sans Bold"/>
              </a:rPr>
              <a:t>Identity operators</a:t>
            </a:r>
          </a:p>
        </p:txBody>
      </p:sp>
      <p:sp>
        <p:nvSpPr>
          <p:cNvPr id="4" name="TextBox 4"/>
          <p:cNvSpPr txBox="1"/>
          <p:nvPr/>
        </p:nvSpPr>
        <p:spPr>
          <a:xfrm>
            <a:off x="404948" y="4638675"/>
            <a:ext cx="9788922" cy="5459144"/>
          </a:xfrm>
          <a:prstGeom prst="rect">
            <a:avLst/>
          </a:prstGeom>
        </p:spPr>
        <p:txBody>
          <a:bodyPr lIns="0" tIns="0" rIns="0" bIns="0" rtlCol="0" anchor="t">
            <a:spAutoFit/>
          </a:bodyPr>
          <a:lstStyle/>
          <a:p>
            <a:pPr algn="l">
              <a:lnSpc>
                <a:spcPts val="3077"/>
              </a:lnSpc>
              <a:spcBef>
                <a:spcPct val="0"/>
              </a:spcBef>
            </a:pPr>
            <a:r>
              <a:rPr lang="en-US" sz="2198" dirty="0">
                <a:solidFill>
                  <a:srgbClr val="D0860D"/>
                </a:solidFill>
                <a:latin typeface="Quicksand Bold"/>
              </a:rPr>
              <a:t>list1 = [1, 2, 3]</a:t>
            </a:r>
          </a:p>
          <a:p>
            <a:pPr algn="l">
              <a:lnSpc>
                <a:spcPts val="3077"/>
              </a:lnSpc>
              <a:spcBef>
                <a:spcPct val="0"/>
              </a:spcBef>
            </a:pPr>
            <a:r>
              <a:rPr lang="en-US" sz="2198" dirty="0">
                <a:solidFill>
                  <a:srgbClr val="D0860D"/>
                </a:solidFill>
                <a:latin typeface="Quicksand Bold"/>
              </a:rPr>
              <a:t>list2 = [1, 2, 3]</a:t>
            </a:r>
          </a:p>
          <a:p>
            <a:pPr algn="l">
              <a:lnSpc>
                <a:spcPts val="3077"/>
              </a:lnSpc>
              <a:spcBef>
                <a:spcPct val="0"/>
              </a:spcBef>
            </a:pPr>
            <a:endParaRPr lang="en-US" sz="2198" dirty="0">
              <a:solidFill>
                <a:srgbClr val="D0860D"/>
              </a:solidFill>
              <a:latin typeface="Quicksand Bold"/>
            </a:endParaRPr>
          </a:p>
          <a:p>
            <a:pPr algn="l">
              <a:lnSpc>
                <a:spcPts val="3077"/>
              </a:lnSpc>
              <a:spcBef>
                <a:spcPct val="0"/>
              </a:spcBef>
            </a:pPr>
            <a:r>
              <a:rPr lang="en-US" sz="2198" dirty="0">
                <a:solidFill>
                  <a:srgbClr val="D0860D"/>
                </a:solidFill>
                <a:latin typeface="Quicksand Bold"/>
              </a:rPr>
              <a:t># Create a reference to list1</a:t>
            </a:r>
          </a:p>
          <a:p>
            <a:pPr algn="l">
              <a:lnSpc>
                <a:spcPts val="3077"/>
              </a:lnSpc>
              <a:spcBef>
                <a:spcPct val="0"/>
              </a:spcBef>
            </a:pPr>
            <a:r>
              <a:rPr lang="en-US" sz="2198" dirty="0">
                <a:solidFill>
                  <a:srgbClr val="D0860D"/>
                </a:solidFill>
                <a:latin typeface="Quicksand Bold"/>
              </a:rPr>
              <a:t>list3 = list1</a:t>
            </a:r>
          </a:p>
          <a:p>
            <a:pPr algn="l">
              <a:lnSpc>
                <a:spcPts val="3077"/>
              </a:lnSpc>
              <a:spcBef>
                <a:spcPct val="0"/>
              </a:spcBef>
            </a:pPr>
            <a:endParaRPr lang="en-US" sz="2198" dirty="0">
              <a:solidFill>
                <a:srgbClr val="D0860D"/>
              </a:solidFill>
              <a:latin typeface="Quicksand Bold"/>
            </a:endParaRPr>
          </a:p>
          <a:p>
            <a:pPr algn="l">
              <a:lnSpc>
                <a:spcPts val="3077"/>
              </a:lnSpc>
              <a:spcBef>
                <a:spcPct val="0"/>
              </a:spcBef>
            </a:pPr>
            <a:r>
              <a:rPr lang="en-US" sz="2198" dirty="0">
                <a:solidFill>
                  <a:srgbClr val="D0860D"/>
                </a:solidFill>
                <a:latin typeface="Quicksand Bold"/>
              </a:rPr>
              <a:t># Compare list1 and list2 using 'is'</a:t>
            </a:r>
          </a:p>
          <a:p>
            <a:pPr algn="l">
              <a:lnSpc>
                <a:spcPts val="3077"/>
              </a:lnSpc>
              <a:spcBef>
                <a:spcPct val="0"/>
              </a:spcBef>
            </a:pPr>
            <a:r>
              <a:rPr lang="en-US" sz="2198" dirty="0">
                <a:solidFill>
                  <a:srgbClr val="D0860D"/>
                </a:solidFill>
                <a:latin typeface="Quicksand Bold"/>
              </a:rPr>
              <a:t>print(list1 is list2)  # Output: False, because they are different objects</a:t>
            </a:r>
          </a:p>
          <a:p>
            <a:pPr algn="l">
              <a:lnSpc>
                <a:spcPts val="3077"/>
              </a:lnSpc>
              <a:spcBef>
                <a:spcPct val="0"/>
              </a:spcBef>
            </a:pPr>
            <a:endParaRPr lang="en-US" sz="2198" dirty="0">
              <a:solidFill>
                <a:srgbClr val="D0860D"/>
              </a:solidFill>
              <a:latin typeface="Quicksand Bold"/>
            </a:endParaRPr>
          </a:p>
          <a:p>
            <a:pPr algn="l">
              <a:lnSpc>
                <a:spcPts val="3077"/>
              </a:lnSpc>
              <a:spcBef>
                <a:spcPct val="0"/>
              </a:spcBef>
            </a:pPr>
            <a:r>
              <a:rPr lang="en-US" sz="2198" dirty="0">
                <a:solidFill>
                  <a:srgbClr val="D0860D"/>
                </a:solidFill>
                <a:latin typeface="Quicksand Bold"/>
              </a:rPr>
              <a:t># Compare list1 and list3 using 'is'</a:t>
            </a:r>
          </a:p>
          <a:p>
            <a:pPr algn="l">
              <a:lnSpc>
                <a:spcPts val="3077"/>
              </a:lnSpc>
              <a:spcBef>
                <a:spcPct val="0"/>
              </a:spcBef>
            </a:pPr>
            <a:r>
              <a:rPr lang="en-US" sz="2198" dirty="0">
                <a:solidFill>
                  <a:srgbClr val="D0860D"/>
                </a:solidFill>
                <a:latin typeface="Quicksand Bold"/>
              </a:rPr>
              <a:t>print(list1 is list3)  # Output: True, because list3 is a reference to list1</a:t>
            </a:r>
          </a:p>
          <a:p>
            <a:pPr algn="l">
              <a:lnSpc>
                <a:spcPts val="3077"/>
              </a:lnSpc>
              <a:spcBef>
                <a:spcPct val="0"/>
              </a:spcBef>
            </a:pPr>
            <a:endParaRPr lang="en-US" sz="2198" dirty="0">
              <a:solidFill>
                <a:srgbClr val="D0860D"/>
              </a:solidFill>
              <a:latin typeface="Quicksand Bold"/>
            </a:endParaRPr>
          </a:p>
          <a:p>
            <a:pPr algn="l">
              <a:lnSpc>
                <a:spcPts val="3077"/>
              </a:lnSpc>
              <a:spcBef>
                <a:spcPct val="0"/>
              </a:spcBef>
            </a:pPr>
            <a:r>
              <a:rPr lang="en-US" sz="2198" dirty="0">
                <a:solidFill>
                  <a:srgbClr val="D0860D"/>
                </a:solidFill>
                <a:latin typeface="Quicksand Bold"/>
              </a:rPr>
              <a:t># Compare list1 and list2 using 'is not'</a:t>
            </a:r>
          </a:p>
          <a:p>
            <a:pPr algn="l">
              <a:lnSpc>
                <a:spcPts val="3077"/>
              </a:lnSpc>
              <a:spcBef>
                <a:spcPct val="0"/>
              </a:spcBef>
            </a:pPr>
            <a:r>
              <a:rPr lang="en-US" sz="2198" dirty="0">
                <a:solidFill>
                  <a:srgbClr val="D0860D"/>
                </a:solidFill>
                <a:latin typeface="Quicksand Bold"/>
              </a:rPr>
              <a:t>print(list1 is not list2)  # Output: True, because they are different objects</a:t>
            </a:r>
          </a:p>
        </p:txBody>
      </p:sp>
    </p:spTree>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221200" y="0"/>
            <a:ext cx="1066800" cy="10271151"/>
            <a:chOff x="0" y="0"/>
            <a:chExt cx="565062" cy="2705159"/>
          </a:xfrm>
        </p:grpSpPr>
        <p:sp>
          <p:nvSpPr>
            <p:cNvPr id="3" name="Freeform 3"/>
            <p:cNvSpPr/>
            <p:nvPr/>
          </p:nvSpPr>
          <p:spPr>
            <a:xfrm>
              <a:off x="0" y="0"/>
              <a:ext cx="565062" cy="2705159"/>
            </a:xfrm>
            <a:custGeom>
              <a:avLst/>
              <a:gdLst/>
              <a:ahLst/>
              <a:cxnLst/>
              <a:rect l="l" t="t" r="r" b="b"/>
              <a:pathLst>
                <a:path w="565062" h="2705159">
                  <a:moveTo>
                    <a:pt x="0" y="0"/>
                  </a:moveTo>
                  <a:lnTo>
                    <a:pt x="565062" y="0"/>
                  </a:lnTo>
                  <a:lnTo>
                    <a:pt x="565062" y="2705159"/>
                  </a:lnTo>
                  <a:lnTo>
                    <a:pt x="0" y="2705159"/>
                  </a:lnTo>
                  <a:close/>
                </a:path>
              </a:pathLst>
            </a:custGeom>
            <a:solidFill>
              <a:srgbClr val="7994A0"/>
            </a:solidFill>
          </p:spPr>
        </p:sp>
        <p:sp>
          <p:nvSpPr>
            <p:cNvPr id="4" name="TextBox 4"/>
            <p:cNvSpPr txBox="1"/>
            <p:nvPr/>
          </p:nvSpPr>
          <p:spPr>
            <a:xfrm>
              <a:off x="0" y="-47625"/>
              <a:ext cx="565062" cy="2752784"/>
            </a:xfrm>
            <a:prstGeom prst="rect">
              <a:avLst/>
            </a:prstGeom>
          </p:spPr>
          <p:txBody>
            <a:bodyPr lIns="50800" tIns="50800" rIns="50800" bIns="50800" rtlCol="0" anchor="ctr"/>
            <a:lstStyle/>
            <a:p>
              <a:pPr algn="ctr">
                <a:lnSpc>
                  <a:spcPts val="3693"/>
                </a:lnSpc>
              </a:pPr>
              <a:endParaRPr/>
            </a:p>
          </p:txBody>
        </p:sp>
      </p:grpSp>
      <p:sp>
        <p:nvSpPr>
          <p:cNvPr id="5" name="TextBox 5"/>
          <p:cNvSpPr txBox="1"/>
          <p:nvPr/>
        </p:nvSpPr>
        <p:spPr>
          <a:xfrm>
            <a:off x="289839" y="0"/>
            <a:ext cx="7444859" cy="1028700"/>
          </a:xfrm>
          <a:prstGeom prst="rect">
            <a:avLst/>
          </a:prstGeom>
        </p:spPr>
        <p:txBody>
          <a:bodyPr lIns="0" tIns="0" rIns="0" bIns="0" rtlCol="0" anchor="t">
            <a:spAutoFit/>
          </a:bodyPr>
          <a:lstStyle/>
          <a:p>
            <a:pPr algn="ctr">
              <a:lnSpc>
                <a:spcPts val="8400"/>
              </a:lnSpc>
            </a:pPr>
            <a:r>
              <a:rPr lang="en-US" sz="6000">
                <a:solidFill>
                  <a:srgbClr val="000000"/>
                </a:solidFill>
                <a:latin typeface="Canva Sans Bold"/>
              </a:rPr>
              <a:t>Functions in python</a:t>
            </a:r>
          </a:p>
        </p:txBody>
      </p:sp>
      <p:sp>
        <p:nvSpPr>
          <p:cNvPr id="6" name="TextBox 6"/>
          <p:cNvSpPr txBox="1"/>
          <p:nvPr/>
        </p:nvSpPr>
        <p:spPr>
          <a:xfrm>
            <a:off x="303728" y="1390009"/>
            <a:ext cx="1982272" cy="679450"/>
          </a:xfrm>
          <a:prstGeom prst="rect">
            <a:avLst/>
          </a:prstGeom>
        </p:spPr>
        <p:txBody>
          <a:bodyPr wrap="square" lIns="0" tIns="0" rIns="0" bIns="0" rtlCol="0" anchor="t">
            <a:spAutoFit/>
          </a:bodyPr>
          <a:lstStyle/>
          <a:p>
            <a:pPr algn="ctr">
              <a:lnSpc>
                <a:spcPts val="5599"/>
              </a:lnSpc>
            </a:pPr>
            <a:r>
              <a:rPr lang="en-US" sz="3999">
                <a:solidFill>
                  <a:srgbClr val="000000"/>
                </a:solidFill>
                <a:latin typeface="Canva Sans Bold"/>
              </a:rPr>
              <a:t>map()</a:t>
            </a:r>
          </a:p>
        </p:txBody>
      </p:sp>
      <p:sp>
        <p:nvSpPr>
          <p:cNvPr id="7" name="TextBox 7"/>
          <p:cNvSpPr txBox="1"/>
          <p:nvPr/>
        </p:nvSpPr>
        <p:spPr>
          <a:xfrm>
            <a:off x="289839" y="2180857"/>
            <a:ext cx="16180027" cy="1047750"/>
          </a:xfrm>
          <a:prstGeom prst="rect">
            <a:avLst/>
          </a:prstGeom>
        </p:spPr>
        <p:txBody>
          <a:bodyPr lIns="0" tIns="0" rIns="0" bIns="0" rtlCol="0" anchor="t">
            <a:spAutoFit/>
          </a:bodyPr>
          <a:lstStyle/>
          <a:p>
            <a:pPr algn="l">
              <a:lnSpc>
                <a:spcPts val="4200"/>
              </a:lnSpc>
            </a:pPr>
            <a:r>
              <a:rPr lang="en-US" sz="3000">
                <a:solidFill>
                  <a:srgbClr val="000000"/>
                </a:solidFill>
                <a:latin typeface="Canva Sans"/>
              </a:rPr>
              <a:t>The map() function iterates through all items in the given iterable and executes the function we passed as an argument on each of them.</a:t>
            </a:r>
          </a:p>
        </p:txBody>
      </p:sp>
      <p:sp>
        <p:nvSpPr>
          <p:cNvPr id="8" name="TextBox 8"/>
          <p:cNvSpPr txBox="1"/>
          <p:nvPr/>
        </p:nvSpPr>
        <p:spPr>
          <a:xfrm>
            <a:off x="289839" y="3342907"/>
            <a:ext cx="8480117" cy="514350"/>
          </a:xfrm>
          <a:prstGeom prst="rect">
            <a:avLst/>
          </a:prstGeom>
        </p:spPr>
        <p:txBody>
          <a:bodyPr lIns="0" tIns="0" rIns="0" bIns="0" rtlCol="0" anchor="t">
            <a:spAutoFit/>
          </a:bodyPr>
          <a:lstStyle/>
          <a:p>
            <a:pPr algn="just">
              <a:lnSpc>
                <a:spcPts val="4200"/>
              </a:lnSpc>
              <a:spcBef>
                <a:spcPct val="0"/>
              </a:spcBef>
            </a:pPr>
            <a:r>
              <a:rPr lang="en-US" sz="3000">
                <a:solidFill>
                  <a:srgbClr val="000000"/>
                </a:solidFill>
                <a:latin typeface="Canva Sans"/>
              </a:rPr>
              <a:t>The syntax is : map(function, iterable(s))</a:t>
            </a:r>
          </a:p>
        </p:txBody>
      </p:sp>
      <p:sp>
        <p:nvSpPr>
          <p:cNvPr id="9" name="TextBox 9"/>
          <p:cNvSpPr txBox="1"/>
          <p:nvPr/>
        </p:nvSpPr>
        <p:spPr>
          <a:xfrm>
            <a:off x="303728" y="4267558"/>
            <a:ext cx="16469867" cy="914057"/>
          </a:xfrm>
          <a:prstGeom prst="rect">
            <a:avLst/>
          </a:prstGeom>
        </p:spPr>
        <p:txBody>
          <a:bodyPr lIns="0" tIns="0" rIns="0" bIns="0" rtlCol="0" anchor="t">
            <a:spAutoFit/>
          </a:bodyPr>
          <a:lstStyle/>
          <a:p>
            <a:pPr algn="l">
              <a:lnSpc>
                <a:spcPts val="3693"/>
              </a:lnSpc>
              <a:spcBef>
                <a:spcPct val="0"/>
              </a:spcBef>
            </a:pPr>
            <a:r>
              <a:rPr lang="en-US" sz="2638">
                <a:solidFill>
                  <a:srgbClr val="000000"/>
                </a:solidFill>
                <a:latin typeface="Quicksand Bold"/>
              </a:rPr>
              <a:t>You have a list of original prices, and you want to reduce each price by 20%. You can use the map function to apply the discount to each price in the list.</a:t>
            </a:r>
          </a:p>
        </p:txBody>
      </p:sp>
      <p:sp>
        <p:nvSpPr>
          <p:cNvPr id="10" name="TextBox 10"/>
          <p:cNvSpPr txBox="1"/>
          <p:nvPr/>
        </p:nvSpPr>
        <p:spPr>
          <a:xfrm>
            <a:off x="289839" y="5591915"/>
            <a:ext cx="10191452" cy="4181132"/>
          </a:xfrm>
          <a:prstGeom prst="rect">
            <a:avLst/>
          </a:prstGeom>
        </p:spPr>
        <p:txBody>
          <a:bodyPr lIns="0" tIns="0" rIns="0" bIns="0" rtlCol="0" anchor="t">
            <a:spAutoFit/>
          </a:bodyPr>
          <a:lstStyle/>
          <a:p>
            <a:pPr algn="l">
              <a:lnSpc>
                <a:spcPts val="3693"/>
              </a:lnSpc>
              <a:spcBef>
                <a:spcPct val="0"/>
              </a:spcBef>
            </a:pPr>
            <a:r>
              <a:rPr lang="en-US" sz="2638">
                <a:solidFill>
                  <a:srgbClr val="000000"/>
                </a:solidFill>
                <a:latin typeface="Quicksand Bold"/>
              </a:rPr>
              <a:t>original_prices = [100, 200, 300, 400, 500]</a:t>
            </a:r>
          </a:p>
          <a:p>
            <a:pPr algn="l">
              <a:lnSpc>
                <a:spcPts val="3693"/>
              </a:lnSpc>
              <a:spcBef>
                <a:spcPct val="0"/>
              </a:spcBef>
            </a:pPr>
            <a:r>
              <a:rPr lang="en-US" sz="2638">
                <a:solidFill>
                  <a:srgbClr val="D0860D"/>
                </a:solidFill>
                <a:latin typeface="Quicksand Bold"/>
              </a:rPr>
              <a:t># Define a function to apply a 20% discount</a:t>
            </a:r>
          </a:p>
          <a:p>
            <a:pPr algn="l">
              <a:lnSpc>
                <a:spcPts val="3693"/>
              </a:lnSpc>
              <a:spcBef>
                <a:spcPct val="0"/>
              </a:spcBef>
            </a:pPr>
            <a:r>
              <a:rPr lang="en-US" sz="2638">
                <a:solidFill>
                  <a:srgbClr val="000000"/>
                </a:solidFill>
                <a:latin typeface="Quicksand Bold"/>
              </a:rPr>
              <a:t>def apply_discount(price):</a:t>
            </a:r>
          </a:p>
          <a:p>
            <a:pPr algn="l">
              <a:lnSpc>
                <a:spcPts val="3693"/>
              </a:lnSpc>
              <a:spcBef>
                <a:spcPct val="0"/>
              </a:spcBef>
            </a:pPr>
            <a:r>
              <a:rPr lang="en-US" sz="2638">
                <a:solidFill>
                  <a:srgbClr val="000000"/>
                </a:solidFill>
                <a:latin typeface="Quicksand Bold"/>
              </a:rPr>
              <a:t>    return price * 0.8</a:t>
            </a:r>
          </a:p>
          <a:p>
            <a:pPr algn="l">
              <a:lnSpc>
                <a:spcPts val="3693"/>
              </a:lnSpc>
              <a:spcBef>
                <a:spcPct val="0"/>
              </a:spcBef>
            </a:pPr>
            <a:r>
              <a:rPr lang="en-US" sz="2638">
                <a:solidFill>
                  <a:srgbClr val="D0860D"/>
                </a:solidFill>
                <a:latin typeface="Quicksand Bold"/>
              </a:rPr>
              <a:t># Use map to apply the discount to all prices</a:t>
            </a:r>
          </a:p>
          <a:p>
            <a:pPr algn="l">
              <a:lnSpc>
                <a:spcPts val="3693"/>
              </a:lnSpc>
              <a:spcBef>
                <a:spcPct val="0"/>
              </a:spcBef>
            </a:pPr>
            <a:r>
              <a:rPr lang="en-US" sz="2638">
                <a:solidFill>
                  <a:srgbClr val="000000"/>
                </a:solidFill>
                <a:latin typeface="Quicksand Bold"/>
              </a:rPr>
              <a:t>discounted_prices = list(map(apply_discount, original_prices))</a:t>
            </a:r>
          </a:p>
          <a:p>
            <a:pPr algn="l">
              <a:lnSpc>
                <a:spcPts val="3693"/>
              </a:lnSpc>
              <a:spcBef>
                <a:spcPct val="0"/>
              </a:spcBef>
            </a:pPr>
            <a:r>
              <a:rPr lang="en-US" sz="2638">
                <a:solidFill>
                  <a:srgbClr val="D0860D"/>
                </a:solidFill>
                <a:latin typeface="Quicksand Bold"/>
              </a:rPr>
              <a:t># Print the original and discounted prices</a:t>
            </a:r>
          </a:p>
          <a:p>
            <a:pPr algn="l">
              <a:lnSpc>
                <a:spcPts val="3693"/>
              </a:lnSpc>
              <a:spcBef>
                <a:spcPct val="0"/>
              </a:spcBef>
            </a:pPr>
            <a:r>
              <a:rPr lang="en-US" sz="2638">
                <a:solidFill>
                  <a:srgbClr val="000000"/>
                </a:solidFill>
                <a:latin typeface="Quicksand Bold"/>
              </a:rPr>
              <a:t>print("Original prices:", original_prices)</a:t>
            </a:r>
          </a:p>
          <a:p>
            <a:pPr algn="l">
              <a:lnSpc>
                <a:spcPts val="3693"/>
              </a:lnSpc>
              <a:spcBef>
                <a:spcPct val="0"/>
              </a:spcBef>
            </a:pPr>
            <a:r>
              <a:rPr lang="en-US" sz="2638">
                <a:solidFill>
                  <a:srgbClr val="000000"/>
                </a:solidFill>
                <a:latin typeface="Quicksand Bold"/>
              </a:rPr>
              <a:t>print("Discounted prices:", discounted_prices)</a:t>
            </a:r>
          </a:p>
        </p:txBody>
      </p:sp>
      <p:sp>
        <p:nvSpPr>
          <p:cNvPr id="11" name="TextBox 11"/>
          <p:cNvSpPr txBox="1"/>
          <p:nvPr/>
        </p:nvSpPr>
        <p:spPr>
          <a:xfrm>
            <a:off x="8614481" y="6210314"/>
            <a:ext cx="8515350" cy="1444917"/>
          </a:xfrm>
          <a:prstGeom prst="rect">
            <a:avLst/>
          </a:prstGeom>
        </p:spPr>
        <p:txBody>
          <a:bodyPr lIns="0" tIns="0" rIns="0" bIns="0" rtlCol="0" anchor="t">
            <a:spAutoFit/>
          </a:bodyPr>
          <a:lstStyle/>
          <a:p>
            <a:pPr algn="ctr">
              <a:lnSpc>
                <a:spcPts val="3833"/>
              </a:lnSpc>
            </a:pPr>
            <a:r>
              <a:rPr lang="en-US" sz="2738">
                <a:solidFill>
                  <a:srgbClr val="000000"/>
                </a:solidFill>
                <a:latin typeface="Quicksand Bold"/>
              </a:rPr>
              <a:t>output</a:t>
            </a:r>
          </a:p>
          <a:p>
            <a:pPr algn="ctr">
              <a:lnSpc>
                <a:spcPts val="3833"/>
              </a:lnSpc>
            </a:pPr>
            <a:r>
              <a:rPr lang="en-US" sz="2738">
                <a:solidFill>
                  <a:srgbClr val="000000"/>
                </a:solidFill>
                <a:latin typeface="Quicksand Bold"/>
              </a:rPr>
              <a:t>Original prices: [100, 200, 300, 400, 500]</a:t>
            </a:r>
          </a:p>
          <a:p>
            <a:pPr algn="ctr">
              <a:lnSpc>
                <a:spcPts val="3833"/>
              </a:lnSpc>
              <a:spcBef>
                <a:spcPct val="0"/>
              </a:spcBef>
            </a:pPr>
            <a:r>
              <a:rPr lang="en-US" sz="2738">
                <a:solidFill>
                  <a:srgbClr val="000000"/>
                </a:solidFill>
                <a:latin typeface="Quicksand Bold"/>
              </a:rPr>
              <a:t>Discounted prices: [80.0, 160.0, 240.0, 320.0, 400.0]</a:t>
            </a:r>
          </a:p>
        </p:txBody>
      </p:sp>
    </p:spTree>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259300" y="0"/>
            <a:ext cx="1028700" cy="10271151"/>
            <a:chOff x="0" y="0"/>
            <a:chExt cx="565062" cy="2705159"/>
          </a:xfrm>
        </p:grpSpPr>
        <p:sp>
          <p:nvSpPr>
            <p:cNvPr id="3" name="Freeform 3"/>
            <p:cNvSpPr/>
            <p:nvPr/>
          </p:nvSpPr>
          <p:spPr>
            <a:xfrm>
              <a:off x="0" y="0"/>
              <a:ext cx="565062" cy="2705159"/>
            </a:xfrm>
            <a:custGeom>
              <a:avLst/>
              <a:gdLst/>
              <a:ahLst/>
              <a:cxnLst/>
              <a:rect l="l" t="t" r="r" b="b"/>
              <a:pathLst>
                <a:path w="565062" h="2705159">
                  <a:moveTo>
                    <a:pt x="0" y="0"/>
                  </a:moveTo>
                  <a:lnTo>
                    <a:pt x="565062" y="0"/>
                  </a:lnTo>
                  <a:lnTo>
                    <a:pt x="565062" y="2705159"/>
                  </a:lnTo>
                  <a:lnTo>
                    <a:pt x="0" y="2705159"/>
                  </a:lnTo>
                  <a:close/>
                </a:path>
              </a:pathLst>
            </a:custGeom>
            <a:solidFill>
              <a:srgbClr val="7994A0"/>
            </a:solidFill>
          </p:spPr>
        </p:sp>
        <p:sp>
          <p:nvSpPr>
            <p:cNvPr id="4" name="TextBox 4"/>
            <p:cNvSpPr txBox="1"/>
            <p:nvPr/>
          </p:nvSpPr>
          <p:spPr>
            <a:xfrm>
              <a:off x="0" y="-47625"/>
              <a:ext cx="565062" cy="2752784"/>
            </a:xfrm>
            <a:prstGeom prst="rect">
              <a:avLst/>
            </a:prstGeom>
          </p:spPr>
          <p:txBody>
            <a:bodyPr lIns="50800" tIns="50800" rIns="50800" bIns="50800" rtlCol="0" anchor="ctr"/>
            <a:lstStyle/>
            <a:p>
              <a:pPr algn="ctr">
                <a:lnSpc>
                  <a:spcPts val="3693"/>
                </a:lnSpc>
              </a:pPr>
              <a:endParaRPr/>
            </a:p>
          </p:txBody>
        </p:sp>
      </p:grpSp>
      <p:sp>
        <p:nvSpPr>
          <p:cNvPr id="5" name="TextBox 5"/>
          <p:cNvSpPr txBox="1"/>
          <p:nvPr/>
        </p:nvSpPr>
        <p:spPr>
          <a:xfrm>
            <a:off x="289839" y="0"/>
            <a:ext cx="7444859" cy="1028700"/>
          </a:xfrm>
          <a:prstGeom prst="rect">
            <a:avLst/>
          </a:prstGeom>
        </p:spPr>
        <p:txBody>
          <a:bodyPr lIns="0" tIns="0" rIns="0" bIns="0" rtlCol="0" anchor="t">
            <a:spAutoFit/>
          </a:bodyPr>
          <a:lstStyle/>
          <a:p>
            <a:pPr algn="ctr">
              <a:lnSpc>
                <a:spcPts val="8400"/>
              </a:lnSpc>
            </a:pPr>
            <a:r>
              <a:rPr lang="en-US" sz="6000">
                <a:solidFill>
                  <a:srgbClr val="000000"/>
                </a:solidFill>
                <a:latin typeface="Canva Sans Bold"/>
              </a:rPr>
              <a:t>Functions in python</a:t>
            </a:r>
          </a:p>
        </p:txBody>
      </p:sp>
      <p:sp>
        <p:nvSpPr>
          <p:cNvPr id="6" name="TextBox 6"/>
          <p:cNvSpPr txBox="1"/>
          <p:nvPr/>
        </p:nvSpPr>
        <p:spPr>
          <a:xfrm>
            <a:off x="289839" y="1307099"/>
            <a:ext cx="2072361" cy="679450"/>
          </a:xfrm>
          <a:prstGeom prst="rect">
            <a:avLst/>
          </a:prstGeom>
        </p:spPr>
        <p:txBody>
          <a:bodyPr wrap="square" lIns="0" tIns="0" rIns="0" bIns="0" rtlCol="0" anchor="t">
            <a:spAutoFit/>
          </a:bodyPr>
          <a:lstStyle/>
          <a:p>
            <a:pPr algn="ctr">
              <a:lnSpc>
                <a:spcPts val="5599"/>
              </a:lnSpc>
            </a:pPr>
            <a:r>
              <a:rPr lang="en-US" sz="3999">
                <a:solidFill>
                  <a:srgbClr val="000000"/>
                </a:solidFill>
                <a:latin typeface="Canva Sans Bold"/>
              </a:rPr>
              <a:t>filter()</a:t>
            </a:r>
          </a:p>
        </p:txBody>
      </p:sp>
      <p:sp>
        <p:nvSpPr>
          <p:cNvPr id="7" name="TextBox 7"/>
          <p:cNvSpPr txBox="1"/>
          <p:nvPr/>
        </p:nvSpPr>
        <p:spPr>
          <a:xfrm>
            <a:off x="289839" y="2281824"/>
            <a:ext cx="16969461" cy="1047750"/>
          </a:xfrm>
          <a:prstGeom prst="rect">
            <a:avLst/>
          </a:prstGeom>
        </p:spPr>
        <p:txBody>
          <a:bodyPr lIns="0" tIns="0" rIns="0" bIns="0" rtlCol="0" anchor="t">
            <a:spAutoFit/>
          </a:bodyPr>
          <a:lstStyle/>
          <a:p>
            <a:pPr algn="l">
              <a:lnSpc>
                <a:spcPts val="4200"/>
              </a:lnSpc>
            </a:pPr>
            <a:r>
              <a:rPr lang="en-US" sz="3000">
                <a:solidFill>
                  <a:srgbClr val="000000"/>
                </a:solidFill>
                <a:latin typeface="Canva Sans"/>
              </a:rPr>
              <a:t> Filters elements from an iterable (e.g., list) based on a given function and returns an iterator containing the elements for which the function returns true.</a:t>
            </a:r>
          </a:p>
        </p:txBody>
      </p:sp>
      <p:sp>
        <p:nvSpPr>
          <p:cNvPr id="8" name="TextBox 8"/>
          <p:cNvSpPr txBox="1"/>
          <p:nvPr/>
        </p:nvSpPr>
        <p:spPr>
          <a:xfrm>
            <a:off x="289839" y="3624849"/>
            <a:ext cx="8530571" cy="514350"/>
          </a:xfrm>
          <a:prstGeom prst="rect">
            <a:avLst/>
          </a:prstGeom>
        </p:spPr>
        <p:txBody>
          <a:bodyPr lIns="0" tIns="0" rIns="0" bIns="0" rtlCol="0" anchor="t">
            <a:spAutoFit/>
          </a:bodyPr>
          <a:lstStyle/>
          <a:p>
            <a:pPr algn="ctr">
              <a:lnSpc>
                <a:spcPts val="4200"/>
              </a:lnSpc>
              <a:spcBef>
                <a:spcPct val="0"/>
              </a:spcBef>
            </a:pPr>
            <a:r>
              <a:rPr lang="en-US" sz="3000">
                <a:solidFill>
                  <a:srgbClr val="000000"/>
                </a:solidFill>
                <a:latin typeface="Canva Sans"/>
              </a:rPr>
              <a:t>The syntax is : filter(function, iterable(s))</a:t>
            </a:r>
          </a:p>
        </p:txBody>
      </p:sp>
      <p:sp>
        <p:nvSpPr>
          <p:cNvPr id="9" name="TextBox 9"/>
          <p:cNvSpPr txBox="1"/>
          <p:nvPr/>
        </p:nvSpPr>
        <p:spPr>
          <a:xfrm>
            <a:off x="1083391" y="4581202"/>
            <a:ext cx="5960626" cy="4781550"/>
          </a:xfrm>
          <a:prstGeom prst="rect">
            <a:avLst/>
          </a:prstGeom>
        </p:spPr>
        <p:txBody>
          <a:bodyPr lIns="0" tIns="0" rIns="0" bIns="0" rtlCol="0" anchor="t">
            <a:spAutoFit/>
          </a:bodyPr>
          <a:lstStyle/>
          <a:p>
            <a:pPr algn="l">
              <a:lnSpc>
                <a:spcPts val="4200"/>
              </a:lnSpc>
            </a:pPr>
            <a:r>
              <a:rPr lang="en-US" sz="3000">
                <a:solidFill>
                  <a:srgbClr val="000000"/>
                </a:solidFill>
                <a:latin typeface="Canva Sans Italics"/>
              </a:rPr>
              <a:t>def is_even(x):</a:t>
            </a:r>
          </a:p>
          <a:p>
            <a:pPr algn="l">
              <a:lnSpc>
                <a:spcPts val="4200"/>
              </a:lnSpc>
            </a:pPr>
            <a:r>
              <a:rPr lang="en-US" sz="3000">
                <a:solidFill>
                  <a:srgbClr val="000000"/>
                </a:solidFill>
                <a:latin typeface="Canva Sans Italics"/>
              </a:rPr>
              <a:t>    return x % 2 == 0</a:t>
            </a:r>
          </a:p>
          <a:p>
            <a:pPr algn="l">
              <a:lnSpc>
                <a:spcPts val="4200"/>
              </a:lnSpc>
            </a:pPr>
            <a:endParaRPr lang="en-US" sz="3000">
              <a:solidFill>
                <a:srgbClr val="000000"/>
              </a:solidFill>
              <a:latin typeface="Canva Sans Italics"/>
            </a:endParaRPr>
          </a:p>
          <a:p>
            <a:pPr algn="l">
              <a:lnSpc>
                <a:spcPts val="4200"/>
              </a:lnSpc>
            </a:pPr>
            <a:r>
              <a:rPr lang="en-US" sz="3000">
                <a:solidFill>
                  <a:srgbClr val="000000"/>
                </a:solidFill>
                <a:latin typeface="Canva Sans Italics"/>
              </a:rPr>
              <a:t>num = [1, 2, 3, 4, 5, 6, 7, 8, 9, 10]</a:t>
            </a:r>
          </a:p>
          <a:p>
            <a:pPr algn="l">
              <a:lnSpc>
                <a:spcPts val="4200"/>
              </a:lnSpc>
            </a:pPr>
            <a:r>
              <a:rPr lang="en-US" sz="3000">
                <a:solidFill>
                  <a:srgbClr val="000000"/>
                </a:solidFill>
                <a:latin typeface="Canva Sans Italics"/>
              </a:rPr>
              <a:t>even_nums = filter(is_even, num)</a:t>
            </a:r>
          </a:p>
          <a:p>
            <a:pPr algn="l">
              <a:lnSpc>
                <a:spcPts val="4200"/>
              </a:lnSpc>
            </a:pPr>
            <a:endParaRPr lang="en-US" sz="3000">
              <a:solidFill>
                <a:srgbClr val="000000"/>
              </a:solidFill>
              <a:latin typeface="Canva Sans Italics"/>
            </a:endParaRPr>
          </a:p>
          <a:p>
            <a:pPr algn="l">
              <a:lnSpc>
                <a:spcPts val="4200"/>
              </a:lnSpc>
            </a:pPr>
            <a:r>
              <a:rPr lang="en-US" sz="3000">
                <a:solidFill>
                  <a:srgbClr val="000000"/>
                </a:solidFill>
                <a:latin typeface="Canva Sans Italics"/>
              </a:rPr>
              <a:t>print(list(even_nums))  </a:t>
            </a:r>
          </a:p>
          <a:p>
            <a:pPr algn="l">
              <a:lnSpc>
                <a:spcPts val="4200"/>
              </a:lnSpc>
            </a:pPr>
            <a:r>
              <a:rPr lang="en-US" sz="3000">
                <a:solidFill>
                  <a:srgbClr val="000000"/>
                </a:solidFill>
                <a:latin typeface="Canva Sans Italics"/>
              </a:rPr>
              <a:t># Output: [2, 4, 6, 8, 10]</a:t>
            </a:r>
          </a:p>
          <a:p>
            <a:pPr algn="l">
              <a:lnSpc>
                <a:spcPts val="4200"/>
              </a:lnSpc>
            </a:pPr>
            <a:endParaRPr lang="en-US" sz="3000">
              <a:solidFill>
                <a:srgbClr val="000000"/>
              </a:solidFill>
              <a:latin typeface="Canva Sans Italics"/>
            </a:endParaRPr>
          </a:p>
        </p:txBody>
      </p:sp>
      <p:grpSp>
        <p:nvGrpSpPr>
          <p:cNvPr id="10" name="Group 10"/>
          <p:cNvGrpSpPr/>
          <p:nvPr/>
        </p:nvGrpSpPr>
        <p:grpSpPr>
          <a:xfrm>
            <a:off x="650337" y="4638352"/>
            <a:ext cx="6826735" cy="4619948"/>
            <a:chOff x="0" y="0"/>
            <a:chExt cx="1797988" cy="1216776"/>
          </a:xfrm>
        </p:grpSpPr>
        <p:sp>
          <p:nvSpPr>
            <p:cNvPr id="11" name="Freeform 11"/>
            <p:cNvSpPr/>
            <p:nvPr/>
          </p:nvSpPr>
          <p:spPr>
            <a:xfrm>
              <a:off x="0" y="0"/>
              <a:ext cx="1797988" cy="1216776"/>
            </a:xfrm>
            <a:custGeom>
              <a:avLst/>
              <a:gdLst/>
              <a:ahLst/>
              <a:cxnLst/>
              <a:rect l="l" t="t" r="r" b="b"/>
              <a:pathLst>
                <a:path w="1797988" h="1216776">
                  <a:moveTo>
                    <a:pt x="0" y="0"/>
                  </a:moveTo>
                  <a:lnTo>
                    <a:pt x="1797988" y="0"/>
                  </a:lnTo>
                  <a:lnTo>
                    <a:pt x="1797988" y="1216776"/>
                  </a:lnTo>
                  <a:lnTo>
                    <a:pt x="0" y="1216776"/>
                  </a:lnTo>
                  <a:close/>
                </a:path>
              </a:pathLst>
            </a:custGeom>
            <a:solidFill>
              <a:srgbClr val="000000">
                <a:alpha val="0"/>
              </a:srgbClr>
            </a:solidFill>
            <a:ln w="38100" cap="sq">
              <a:solidFill>
                <a:srgbClr val="000000"/>
              </a:solidFill>
              <a:prstDash val="sysDot"/>
              <a:miter/>
            </a:ln>
          </p:spPr>
        </p:sp>
        <p:sp>
          <p:nvSpPr>
            <p:cNvPr id="12" name="TextBox 12"/>
            <p:cNvSpPr txBox="1"/>
            <p:nvPr/>
          </p:nvSpPr>
          <p:spPr>
            <a:xfrm>
              <a:off x="0" y="-47625"/>
              <a:ext cx="1797988" cy="1264401"/>
            </a:xfrm>
            <a:prstGeom prst="rect">
              <a:avLst/>
            </a:prstGeom>
          </p:spPr>
          <p:txBody>
            <a:bodyPr lIns="50800" tIns="50800" rIns="50800" bIns="50800" rtlCol="0" anchor="ctr"/>
            <a:lstStyle/>
            <a:p>
              <a:pPr algn="ctr">
                <a:lnSpc>
                  <a:spcPts val="3693"/>
                </a:lnSpc>
              </a:pPr>
              <a:endParaRPr/>
            </a:p>
          </p:txBody>
        </p:sp>
      </p:grpSp>
    </p:spTree>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377190" y="0"/>
            <a:ext cx="910810" cy="10271151"/>
            <a:chOff x="0" y="0"/>
            <a:chExt cx="565062" cy="2705159"/>
          </a:xfrm>
        </p:grpSpPr>
        <p:sp>
          <p:nvSpPr>
            <p:cNvPr id="3" name="Freeform 3"/>
            <p:cNvSpPr/>
            <p:nvPr/>
          </p:nvSpPr>
          <p:spPr>
            <a:xfrm>
              <a:off x="0" y="0"/>
              <a:ext cx="565062" cy="2705159"/>
            </a:xfrm>
            <a:custGeom>
              <a:avLst/>
              <a:gdLst/>
              <a:ahLst/>
              <a:cxnLst/>
              <a:rect l="l" t="t" r="r" b="b"/>
              <a:pathLst>
                <a:path w="565062" h="2705159">
                  <a:moveTo>
                    <a:pt x="0" y="0"/>
                  </a:moveTo>
                  <a:lnTo>
                    <a:pt x="565062" y="0"/>
                  </a:lnTo>
                  <a:lnTo>
                    <a:pt x="565062" y="2705159"/>
                  </a:lnTo>
                  <a:lnTo>
                    <a:pt x="0" y="2705159"/>
                  </a:lnTo>
                  <a:close/>
                </a:path>
              </a:pathLst>
            </a:custGeom>
            <a:solidFill>
              <a:srgbClr val="7994A0"/>
            </a:solidFill>
          </p:spPr>
        </p:sp>
        <p:sp>
          <p:nvSpPr>
            <p:cNvPr id="4" name="TextBox 4"/>
            <p:cNvSpPr txBox="1"/>
            <p:nvPr/>
          </p:nvSpPr>
          <p:spPr>
            <a:xfrm>
              <a:off x="0" y="-47625"/>
              <a:ext cx="565062" cy="2752784"/>
            </a:xfrm>
            <a:prstGeom prst="rect">
              <a:avLst/>
            </a:prstGeom>
          </p:spPr>
          <p:txBody>
            <a:bodyPr lIns="50800" tIns="50800" rIns="50800" bIns="50800" rtlCol="0" anchor="ctr"/>
            <a:lstStyle/>
            <a:p>
              <a:pPr algn="ctr">
                <a:lnSpc>
                  <a:spcPts val="3693"/>
                </a:lnSpc>
              </a:pPr>
              <a:endParaRPr/>
            </a:p>
          </p:txBody>
        </p:sp>
      </p:grpSp>
      <p:sp>
        <p:nvSpPr>
          <p:cNvPr id="5" name="TextBox 5"/>
          <p:cNvSpPr txBox="1"/>
          <p:nvPr/>
        </p:nvSpPr>
        <p:spPr>
          <a:xfrm>
            <a:off x="289839" y="0"/>
            <a:ext cx="7444859" cy="1028700"/>
          </a:xfrm>
          <a:prstGeom prst="rect">
            <a:avLst/>
          </a:prstGeom>
        </p:spPr>
        <p:txBody>
          <a:bodyPr lIns="0" tIns="0" rIns="0" bIns="0" rtlCol="0" anchor="t">
            <a:spAutoFit/>
          </a:bodyPr>
          <a:lstStyle/>
          <a:p>
            <a:pPr algn="ctr">
              <a:lnSpc>
                <a:spcPts val="8400"/>
              </a:lnSpc>
            </a:pPr>
            <a:r>
              <a:rPr lang="en-US" sz="6000">
                <a:solidFill>
                  <a:srgbClr val="000000"/>
                </a:solidFill>
                <a:latin typeface="Canva Sans Bold"/>
              </a:rPr>
              <a:t>Functions in python</a:t>
            </a:r>
          </a:p>
        </p:txBody>
      </p:sp>
      <p:sp>
        <p:nvSpPr>
          <p:cNvPr id="6" name="TextBox 6"/>
          <p:cNvSpPr txBox="1"/>
          <p:nvPr/>
        </p:nvSpPr>
        <p:spPr>
          <a:xfrm>
            <a:off x="357609" y="742846"/>
            <a:ext cx="2343507" cy="679450"/>
          </a:xfrm>
          <a:prstGeom prst="rect">
            <a:avLst/>
          </a:prstGeom>
        </p:spPr>
        <p:txBody>
          <a:bodyPr lIns="0" tIns="0" rIns="0" bIns="0" rtlCol="0" anchor="t">
            <a:spAutoFit/>
          </a:bodyPr>
          <a:lstStyle/>
          <a:p>
            <a:pPr algn="ctr">
              <a:lnSpc>
                <a:spcPts val="5599"/>
              </a:lnSpc>
            </a:pPr>
            <a:r>
              <a:rPr lang="en-US" sz="3999" dirty="0">
                <a:solidFill>
                  <a:srgbClr val="000000"/>
                </a:solidFill>
                <a:latin typeface="Canva Sans Bold"/>
              </a:rPr>
              <a:t> lambda()</a:t>
            </a:r>
          </a:p>
        </p:txBody>
      </p:sp>
      <p:sp>
        <p:nvSpPr>
          <p:cNvPr id="7" name="TextBox 7"/>
          <p:cNvSpPr txBox="1"/>
          <p:nvPr/>
        </p:nvSpPr>
        <p:spPr>
          <a:xfrm>
            <a:off x="357609" y="2233685"/>
            <a:ext cx="16668990" cy="1047750"/>
          </a:xfrm>
          <a:prstGeom prst="rect">
            <a:avLst/>
          </a:prstGeom>
        </p:spPr>
        <p:txBody>
          <a:bodyPr lIns="0" tIns="0" rIns="0" bIns="0" rtlCol="0" anchor="t">
            <a:spAutoFit/>
          </a:bodyPr>
          <a:lstStyle/>
          <a:p>
            <a:pPr algn="l">
              <a:lnSpc>
                <a:spcPts val="4200"/>
              </a:lnSpc>
            </a:pPr>
            <a:r>
              <a:rPr lang="en-US" sz="3000" dirty="0">
                <a:solidFill>
                  <a:srgbClr val="000000"/>
                </a:solidFill>
                <a:latin typeface="Canva Sans"/>
              </a:rPr>
              <a:t>Lambda functions, also known as anonymous functions, are small, inline functions defined using the lambda keyword without a function name.</a:t>
            </a:r>
          </a:p>
        </p:txBody>
      </p:sp>
      <p:sp>
        <p:nvSpPr>
          <p:cNvPr id="8" name="TextBox 8"/>
          <p:cNvSpPr txBox="1"/>
          <p:nvPr/>
        </p:nvSpPr>
        <p:spPr>
          <a:xfrm>
            <a:off x="289839" y="3624849"/>
            <a:ext cx="8530571" cy="514350"/>
          </a:xfrm>
          <a:prstGeom prst="rect">
            <a:avLst/>
          </a:prstGeom>
        </p:spPr>
        <p:txBody>
          <a:bodyPr lIns="0" tIns="0" rIns="0" bIns="0" rtlCol="0" anchor="t">
            <a:spAutoFit/>
          </a:bodyPr>
          <a:lstStyle/>
          <a:p>
            <a:pPr algn="ctr">
              <a:lnSpc>
                <a:spcPts val="4200"/>
              </a:lnSpc>
              <a:spcBef>
                <a:spcPct val="0"/>
              </a:spcBef>
            </a:pPr>
            <a:r>
              <a:rPr lang="en-US" sz="3000">
                <a:solidFill>
                  <a:srgbClr val="000000"/>
                </a:solidFill>
                <a:latin typeface="Canva Sans"/>
              </a:rPr>
              <a:t>The syntax is : lambda arguments: expression</a:t>
            </a:r>
          </a:p>
        </p:txBody>
      </p:sp>
      <p:sp>
        <p:nvSpPr>
          <p:cNvPr id="9" name="TextBox 9"/>
          <p:cNvSpPr txBox="1"/>
          <p:nvPr/>
        </p:nvSpPr>
        <p:spPr>
          <a:xfrm>
            <a:off x="385123" y="4341939"/>
            <a:ext cx="16601113" cy="914057"/>
          </a:xfrm>
          <a:prstGeom prst="rect">
            <a:avLst/>
          </a:prstGeom>
        </p:spPr>
        <p:txBody>
          <a:bodyPr lIns="0" tIns="0" rIns="0" bIns="0" rtlCol="0" anchor="t">
            <a:spAutoFit/>
          </a:bodyPr>
          <a:lstStyle/>
          <a:p>
            <a:pPr algn="ctr">
              <a:lnSpc>
                <a:spcPts val="3693"/>
              </a:lnSpc>
              <a:spcBef>
                <a:spcPct val="0"/>
              </a:spcBef>
            </a:pPr>
            <a:r>
              <a:rPr lang="en-US" sz="2638">
                <a:solidFill>
                  <a:srgbClr val="000000"/>
                </a:solidFill>
                <a:latin typeface="Quicksand Bold"/>
              </a:rPr>
              <a:t>Imagine you have a list of numbers, and you want to create a new list containing the squares of these numbers.</a:t>
            </a:r>
          </a:p>
        </p:txBody>
      </p:sp>
      <p:sp>
        <p:nvSpPr>
          <p:cNvPr id="10" name="TextBox 10"/>
          <p:cNvSpPr txBox="1"/>
          <p:nvPr/>
        </p:nvSpPr>
        <p:spPr>
          <a:xfrm>
            <a:off x="520799" y="5306709"/>
            <a:ext cx="8623201" cy="3714407"/>
          </a:xfrm>
          <a:prstGeom prst="rect">
            <a:avLst/>
          </a:prstGeom>
        </p:spPr>
        <p:txBody>
          <a:bodyPr lIns="0" tIns="0" rIns="0" bIns="0" rtlCol="0" anchor="t">
            <a:spAutoFit/>
          </a:bodyPr>
          <a:lstStyle/>
          <a:p>
            <a:pPr algn="just">
              <a:lnSpc>
                <a:spcPts val="3693"/>
              </a:lnSpc>
            </a:pPr>
            <a:r>
              <a:rPr lang="en-US" sz="2638" dirty="0">
                <a:solidFill>
                  <a:srgbClr val="D0860D"/>
                </a:solidFill>
                <a:latin typeface="Quicksand Bold"/>
              </a:rPr>
              <a:t># List of numbers</a:t>
            </a:r>
          </a:p>
          <a:p>
            <a:pPr algn="just">
              <a:lnSpc>
                <a:spcPts val="3693"/>
              </a:lnSpc>
            </a:pPr>
            <a:r>
              <a:rPr lang="en-US" sz="2638" dirty="0">
                <a:solidFill>
                  <a:srgbClr val="D0860D"/>
                </a:solidFill>
                <a:latin typeface="Quicksand Bold"/>
              </a:rPr>
              <a:t>numbers = [1, 2, 3, 4, 5]</a:t>
            </a:r>
          </a:p>
          <a:p>
            <a:pPr algn="just">
              <a:lnSpc>
                <a:spcPts val="3693"/>
              </a:lnSpc>
            </a:pPr>
            <a:endParaRPr lang="en-US" sz="2638" dirty="0">
              <a:solidFill>
                <a:srgbClr val="D0860D"/>
              </a:solidFill>
              <a:latin typeface="Quicksand Bold"/>
            </a:endParaRPr>
          </a:p>
          <a:p>
            <a:pPr algn="just">
              <a:lnSpc>
                <a:spcPts val="3693"/>
              </a:lnSpc>
            </a:pPr>
            <a:r>
              <a:rPr lang="en-US" sz="2638" dirty="0">
                <a:solidFill>
                  <a:srgbClr val="D0860D"/>
                </a:solidFill>
                <a:latin typeface="Quicksand Bold"/>
              </a:rPr>
              <a:t># Use map to create a list of squares of the numbers</a:t>
            </a:r>
          </a:p>
          <a:p>
            <a:pPr algn="just">
              <a:lnSpc>
                <a:spcPts val="3693"/>
              </a:lnSpc>
            </a:pPr>
            <a:r>
              <a:rPr lang="en-US" sz="2638" dirty="0">
                <a:solidFill>
                  <a:srgbClr val="D0860D"/>
                </a:solidFill>
                <a:latin typeface="Quicksand Bold"/>
              </a:rPr>
              <a:t>squares = list(map(lambda x: x ** 2, numbers))</a:t>
            </a:r>
          </a:p>
          <a:p>
            <a:pPr algn="just">
              <a:lnSpc>
                <a:spcPts val="3693"/>
              </a:lnSpc>
            </a:pPr>
            <a:endParaRPr lang="en-US" sz="2638" dirty="0">
              <a:solidFill>
                <a:srgbClr val="D0860D"/>
              </a:solidFill>
              <a:latin typeface="Quicksand Bold"/>
            </a:endParaRPr>
          </a:p>
          <a:p>
            <a:pPr algn="just">
              <a:lnSpc>
                <a:spcPts val="3693"/>
              </a:lnSpc>
            </a:pPr>
            <a:r>
              <a:rPr lang="en-US" sz="2638" dirty="0">
                <a:solidFill>
                  <a:srgbClr val="D0860D"/>
                </a:solidFill>
                <a:latin typeface="Quicksand Bold"/>
              </a:rPr>
              <a:t># Print the list of squares</a:t>
            </a:r>
          </a:p>
          <a:p>
            <a:pPr algn="just">
              <a:lnSpc>
                <a:spcPts val="3693"/>
              </a:lnSpc>
              <a:spcBef>
                <a:spcPct val="0"/>
              </a:spcBef>
            </a:pPr>
            <a:r>
              <a:rPr lang="en-US" sz="2638" dirty="0">
                <a:solidFill>
                  <a:srgbClr val="D0860D"/>
                </a:solidFill>
                <a:latin typeface="Quicksand Bold"/>
              </a:rPr>
              <a:t>print("Squares of the numbers:", squares)</a:t>
            </a:r>
          </a:p>
        </p:txBody>
      </p:sp>
    </p:spTree>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629054" y="-7964"/>
            <a:ext cx="1658946" cy="10271151"/>
            <a:chOff x="0" y="0"/>
            <a:chExt cx="565062" cy="2705159"/>
          </a:xfrm>
        </p:grpSpPr>
        <p:sp>
          <p:nvSpPr>
            <p:cNvPr id="3" name="Freeform 3"/>
            <p:cNvSpPr/>
            <p:nvPr/>
          </p:nvSpPr>
          <p:spPr>
            <a:xfrm>
              <a:off x="0" y="0"/>
              <a:ext cx="565062" cy="2705159"/>
            </a:xfrm>
            <a:custGeom>
              <a:avLst/>
              <a:gdLst/>
              <a:ahLst/>
              <a:cxnLst/>
              <a:rect l="l" t="t" r="r" b="b"/>
              <a:pathLst>
                <a:path w="565062" h="2705159">
                  <a:moveTo>
                    <a:pt x="0" y="0"/>
                  </a:moveTo>
                  <a:lnTo>
                    <a:pt x="565062" y="0"/>
                  </a:lnTo>
                  <a:lnTo>
                    <a:pt x="565062" y="2705159"/>
                  </a:lnTo>
                  <a:lnTo>
                    <a:pt x="0" y="2705159"/>
                  </a:lnTo>
                  <a:close/>
                </a:path>
              </a:pathLst>
            </a:custGeom>
            <a:solidFill>
              <a:srgbClr val="7994A0"/>
            </a:solidFill>
          </p:spPr>
        </p:sp>
        <p:sp>
          <p:nvSpPr>
            <p:cNvPr id="4" name="TextBox 4"/>
            <p:cNvSpPr txBox="1"/>
            <p:nvPr/>
          </p:nvSpPr>
          <p:spPr>
            <a:xfrm>
              <a:off x="0" y="-47625"/>
              <a:ext cx="565062" cy="2752784"/>
            </a:xfrm>
            <a:prstGeom prst="rect">
              <a:avLst/>
            </a:prstGeom>
          </p:spPr>
          <p:txBody>
            <a:bodyPr lIns="50800" tIns="50800" rIns="50800" bIns="50800" rtlCol="0" anchor="ctr"/>
            <a:lstStyle/>
            <a:p>
              <a:pPr algn="ctr">
                <a:lnSpc>
                  <a:spcPts val="3693"/>
                </a:lnSpc>
              </a:pPr>
              <a:endParaRPr/>
            </a:p>
          </p:txBody>
        </p:sp>
      </p:grpSp>
      <p:grpSp>
        <p:nvGrpSpPr>
          <p:cNvPr id="5" name="Group 5"/>
          <p:cNvGrpSpPr/>
          <p:nvPr/>
        </p:nvGrpSpPr>
        <p:grpSpPr>
          <a:xfrm>
            <a:off x="250231" y="4769517"/>
            <a:ext cx="7524077" cy="5010105"/>
            <a:chOff x="0" y="0"/>
            <a:chExt cx="1981650" cy="1319534"/>
          </a:xfrm>
        </p:grpSpPr>
        <p:sp>
          <p:nvSpPr>
            <p:cNvPr id="6" name="Freeform 6"/>
            <p:cNvSpPr/>
            <p:nvPr/>
          </p:nvSpPr>
          <p:spPr>
            <a:xfrm>
              <a:off x="0" y="0"/>
              <a:ext cx="1981650" cy="1319534"/>
            </a:xfrm>
            <a:custGeom>
              <a:avLst/>
              <a:gdLst/>
              <a:ahLst/>
              <a:cxnLst/>
              <a:rect l="l" t="t" r="r" b="b"/>
              <a:pathLst>
                <a:path w="1981650" h="1319534">
                  <a:moveTo>
                    <a:pt x="0" y="0"/>
                  </a:moveTo>
                  <a:lnTo>
                    <a:pt x="1981650" y="0"/>
                  </a:lnTo>
                  <a:lnTo>
                    <a:pt x="1981650" y="1319534"/>
                  </a:lnTo>
                  <a:lnTo>
                    <a:pt x="0" y="1319534"/>
                  </a:lnTo>
                  <a:close/>
                </a:path>
              </a:pathLst>
            </a:custGeom>
            <a:solidFill>
              <a:srgbClr val="000000">
                <a:alpha val="0"/>
              </a:srgbClr>
            </a:solidFill>
            <a:ln w="38100" cap="sq">
              <a:solidFill>
                <a:srgbClr val="000000"/>
              </a:solidFill>
              <a:prstDash val="sysDot"/>
              <a:miter/>
            </a:ln>
          </p:spPr>
        </p:sp>
        <p:sp>
          <p:nvSpPr>
            <p:cNvPr id="7" name="TextBox 7"/>
            <p:cNvSpPr txBox="1"/>
            <p:nvPr/>
          </p:nvSpPr>
          <p:spPr>
            <a:xfrm>
              <a:off x="0" y="-47625"/>
              <a:ext cx="1981650" cy="1367159"/>
            </a:xfrm>
            <a:prstGeom prst="rect">
              <a:avLst/>
            </a:prstGeom>
          </p:spPr>
          <p:txBody>
            <a:bodyPr lIns="50800" tIns="50800" rIns="50800" bIns="50800" rtlCol="0" anchor="ctr"/>
            <a:lstStyle/>
            <a:p>
              <a:pPr algn="ctr">
                <a:lnSpc>
                  <a:spcPts val="3693"/>
                </a:lnSpc>
              </a:pPr>
              <a:endParaRPr/>
            </a:p>
          </p:txBody>
        </p:sp>
      </p:grpSp>
      <p:sp>
        <p:nvSpPr>
          <p:cNvPr id="8" name="TextBox 8"/>
          <p:cNvSpPr txBox="1"/>
          <p:nvPr/>
        </p:nvSpPr>
        <p:spPr>
          <a:xfrm>
            <a:off x="289839" y="0"/>
            <a:ext cx="7444859" cy="1028700"/>
          </a:xfrm>
          <a:prstGeom prst="rect">
            <a:avLst/>
          </a:prstGeom>
        </p:spPr>
        <p:txBody>
          <a:bodyPr lIns="0" tIns="0" rIns="0" bIns="0" rtlCol="0" anchor="t">
            <a:spAutoFit/>
          </a:bodyPr>
          <a:lstStyle/>
          <a:p>
            <a:pPr algn="ctr">
              <a:lnSpc>
                <a:spcPts val="8400"/>
              </a:lnSpc>
            </a:pPr>
            <a:r>
              <a:rPr lang="en-US" sz="6000">
                <a:solidFill>
                  <a:srgbClr val="000000"/>
                </a:solidFill>
                <a:latin typeface="Canva Sans Bold"/>
              </a:rPr>
              <a:t>Functions in python</a:t>
            </a:r>
          </a:p>
        </p:txBody>
      </p:sp>
      <p:sp>
        <p:nvSpPr>
          <p:cNvPr id="9" name="TextBox 9"/>
          <p:cNvSpPr txBox="1"/>
          <p:nvPr/>
        </p:nvSpPr>
        <p:spPr>
          <a:xfrm>
            <a:off x="0" y="1390009"/>
            <a:ext cx="2412128" cy="679450"/>
          </a:xfrm>
          <a:prstGeom prst="rect">
            <a:avLst/>
          </a:prstGeom>
        </p:spPr>
        <p:txBody>
          <a:bodyPr lIns="0" tIns="0" rIns="0" bIns="0" rtlCol="0" anchor="t">
            <a:spAutoFit/>
          </a:bodyPr>
          <a:lstStyle/>
          <a:p>
            <a:pPr algn="ctr">
              <a:lnSpc>
                <a:spcPts val="5599"/>
              </a:lnSpc>
            </a:pPr>
            <a:r>
              <a:rPr lang="en-US" sz="3999">
                <a:solidFill>
                  <a:srgbClr val="000000"/>
                </a:solidFill>
                <a:latin typeface="Canva Sans Bold"/>
              </a:rPr>
              <a:t>reduce()</a:t>
            </a:r>
          </a:p>
        </p:txBody>
      </p:sp>
      <p:sp>
        <p:nvSpPr>
          <p:cNvPr id="10" name="TextBox 10"/>
          <p:cNvSpPr txBox="1"/>
          <p:nvPr/>
        </p:nvSpPr>
        <p:spPr>
          <a:xfrm>
            <a:off x="342330" y="2180857"/>
            <a:ext cx="16462831" cy="1047750"/>
          </a:xfrm>
          <a:prstGeom prst="rect">
            <a:avLst/>
          </a:prstGeom>
        </p:spPr>
        <p:txBody>
          <a:bodyPr lIns="0" tIns="0" rIns="0" bIns="0" rtlCol="0" anchor="t">
            <a:spAutoFit/>
          </a:bodyPr>
          <a:lstStyle/>
          <a:p>
            <a:pPr algn="l">
              <a:lnSpc>
                <a:spcPts val="4200"/>
              </a:lnSpc>
            </a:pPr>
            <a:r>
              <a:rPr lang="en-US" sz="3000">
                <a:solidFill>
                  <a:srgbClr val="000000"/>
                </a:solidFill>
                <a:latin typeface="Canva Sans"/>
              </a:rPr>
              <a:t>Applies a function of two arguments cumulatively to the items of an iterable, reducing it to a single value.</a:t>
            </a:r>
          </a:p>
        </p:txBody>
      </p:sp>
      <p:sp>
        <p:nvSpPr>
          <p:cNvPr id="11" name="TextBox 11"/>
          <p:cNvSpPr txBox="1"/>
          <p:nvPr/>
        </p:nvSpPr>
        <p:spPr>
          <a:xfrm>
            <a:off x="586211" y="4760094"/>
            <a:ext cx="6024172" cy="5314950"/>
          </a:xfrm>
          <a:prstGeom prst="rect">
            <a:avLst/>
          </a:prstGeom>
        </p:spPr>
        <p:txBody>
          <a:bodyPr lIns="0" tIns="0" rIns="0" bIns="0" rtlCol="0" anchor="t">
            <a:spAutoFit/>
          </a:bodyPr>
          <a:lstStyle/>
          <a:p>
            <a:pPr algn="l">
              <a:lnSpc>
                <a:spcPts val="4200"/>
              </a:lnSpc>
            </a:pPr>
            <a:r>
              <a:rPr lang="en-US" sz="3000">
                <a:solidFill>
                  <a:srgbClr val="000000"/>
                </a:solidFill>
                <a:latin typeface="Canva Sans Italics"/>
              </a:rPr>
              <a:t>from functools import reduce</a:t>
            </a:r>
          </a:p>
          <a:p>
            <a:pPr algn="l">
              <a:lnSpc>
                <a:spcPts val="4200"/>
              </a:lnSpc>
            </a:pPr>
            <a:endParaRPr lang="en-US" sz="3000">
              <a:solidFill>
                <a:srgbClr val="000000"/>
              </a:solidFill>
              <a:latin typeface="Canva Sans Italics"/>
            </a:endParaRPr>
          </a:p>
          <a:p>
            <a:pPr algn="l">
              <a:lnSpc>
                <a:spcPts val="4200"/>
              </a:lnSpc>
            </a:pPr>
            <a:r>
              <a:rPr lang="en-US" sz="3000">
                <a:solidFill>
                  <a:srgbClr val="000000"/>
                </a:solidFill>
                <a:latin typeface="Canva Sans Italics"/>
              </a:rPr>
              <a:t>def add(x, y):</a:t>
            </a:r>
          </a:p>
          <a:p>
            <a:pPr algn="l">
              <a:lnSpc>
                <a:spcPts val="4200"/>
              </a:lnSpc>
            </a:pPr>
            <a:r>
              <a:rPr lang="en-US" sz="3000">
                <a:solidFill>
                  <a:srgbClr val="000000"/>
                </a:solidFill>
                <a:latin typeface="Canva Sans Italics"/>
              </a:rPr>
              <a:t>    return x + y</a:t>
            </a:r>
          </a:p>
          <a:p>
            <a:pPr algn="l">
              <a:lnSpc>
                <a:spcPts val="4200"/>
              </a:lnSpc>
            </a:pPr>
            <a:endParaRPr lang="en-US" sz="3000">
              <a:solidFill>
                <a:srgbClr val="000000"/>
              </a:solidFill>
              <a:latin typeface="Canva Sans Italics"/>
            </a:endParaRPr>
          </a:p>
          <a:p>
            <a:pPr algn="l">
              <a:lnSpc>
                <a:spcPts val="4200"/>
              </a:lnSpc>
            </a:pPr>
            <a:r>
              <a:rPr lang="en-US" sz="3000">
                <a:solidFill>
                  <a:srgbClr val="000000"/>
                </a:solidFill>
                <a:latin typeface="Canva Sans Italics"/>
              </a:rPr>
              <a:t>numbers = [1, 2, 3, 4, 5]</a:t>
            </a:r>
          </a:p>
          <a:p>
            <a:pPr algn="l">
              <a:lnSpc>
                <a:spcPts val="4200"/>
              </a:lnSpc>
            </a:pPr>
            <a:r>
              <a:rPr lang="en-US" sz="3000">
                <a:solidFill>
                  <a:srgbClr val="000000"/>
                </a:solidFill>
                <a:latin typeface="Canva Sans Italics"/>
              </a:rPr>
              <a:t>sum = reduce(add, numbers)</a:t>
            </a:r>
          </a:p>
          <a:p>
            <a:pPr algn="l">
              <a:lnSpc>
                <a:spcPts val="4200"/>
              </a:lnSpc>
            </a:pPr>
            <a:endParaRPr lang="en-US" sz="3000">
              <a:solidFill>
                <a:srgbClr val="000000"/>
              </a:solidFill>
              <a:latin typeface="Canva Sans Italics"/>
            </a:endParaRPr>
          </a:p>
          <a:p>
            <a:pPr algn="l">
              <a:lnSpc>
                <a:spcPts val="4200"/>
              </a:lnSpc>
            </a:pPr>
            <a:r>
              <a:rPr lang="en-US" sz="3000">
                <a:solidFill>
                  <a:srgbClr val="000000"/>
                </a:solidFill>
                <a:latin typeface="Canva Sans Italics"/>
              </a:rPr>
              <a:t>print(sum)           # Output: 15</a:t>
            </a:r>
          </a:p>
          <a:p>
            <a:pPr algn="l">
              <a:lnSpc>
                <a:spcPts val="4200"/>
              </a:lnSpc>
            </a:pPr>
            <a:endParaRPr lang="en-US" sz="3000">
              <a:solidFill>
                <a:srgbClr val="000000"/>
              </a:solidFill>
              <a:latin typeface="Canva Sans Italics"/>
            </a:endParaRPr>
          </a:p>
        </p:txBody>
      </p:sp>
      <p:sp>
        <p:nvSpPr>
          <p:cNvPr id="12" name="TextBox 12"/>
          <p:cNvSpPr txBox="1"/>
          <p:nvPr/>
        </p:nvSpPr>
        <p:spPr>
          <a:xfrm>
            <a:off x="289839" y="3669164"/>
            <a:ext cx="9355354" cy="976630"/>
          </a:xfrm>
          <a:prstGeom prst="rect">
            <a:avLst/>
          </a:prstGeom>
        </p:spPr>
        <p:txBody>
          <a:bodyPr lIns="0" tIns="0" rIns="0" bIns="0" rtlCol="0" anchor="t">
            <a:spAutoFit/>
          </a:bodyPr>
          <a:lstStyle/>
          <a:p>
            <a:pPr algn="just">
              <a:lnSpc>
                <a:spcPts val="3919"/>
              </a:lnSpc>
            </a:pPr>
            <a:r>
              <a:rPr lang="en-US" sz="2799">
                <a:solidFill>
                  <a:srgbClr val="000000"/>
                </a:solidFill>
                <a:latin typeface="Canva Sans"/>
              </a:rPr>
              <a:t>The syntax is: reduce(function, sequence[, initial])</a:t>
            </a:r>
          </a:p>
          <a:p>
            <a:pPr algn="just">
              <a:lnSpc>
                <a:spcPts val="3919"/>
              </a:lnSpc>
              <a:spcBef>
                <a:spcPct val="0"/>
              </a:spcBef>
            </a:pPr>
            <a:endParaRPr lang="en-US" sz="2799">
              <a:solidFill>
                <a:srgbClr val="000000"/>
              </a:solidFill>
              <a:latin typeface="Canva Sans"/>
            </a:endParaRPr>
          </a:p>
        </p:txBody>
      </p:sp>
    </p:spTree>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335000" y="5105400"/>
            <a:ext cx="4159120" cy="3263933"/>
          </a:xfrm>
          <a:custGeom>
            <a:avLst/>
            <a:gdLst/>
            <a:ahLst/>
            <a:cxnLst/>
            <a:rect l="l" t="t" r="r" b="b"/>
            <a:pathLst>
              <a:path w="4159120" h="3263933">
                <a:moveTo>
                  <a:pt x="0" y="0"/>
                </a:moveTo>
                <a:lnTo>
                  <a:pt x="4159119" y="0"/>
                </a:lnTo>
                <a:lnTo>
                  <a:pt x="4159119" y="3263933"/>
                </a:lnTo>
                <a:lnTo>
                  <a:pt x="0" y="3263933"/>
                </a:lnTo>
                <a:lnTo>
                  <a:pt x="0" y="0"/>
                </a:lnTo>
                <a:close/>
              </a:path>
            </a:pathLst>
          </a:custGeom>
          <a:blipFill>
            <a:blip r:embed="rId2"/>
            <a:stretch>
              <a:fillRect r="-718"/>
            </a:stretch>
          </a:blipFill>
        </p:spPr>
      </p:sp>
      <p:sp>
        <p:nvSpPr>
          <p:cNvPr id="6" name="TextBox 6"/>
          <p:cNvSpPr txBox="1"/>
          <p:nvPr/>
        </p:nvSpPr>
        <p:spPr>
          <a:xfrm>
            <a:off x="325059" y="142509"/>
            <a:ext cx="3448764" cy="1028700"/>
          </a:xfrm>
          <a:prstGeom prst="rect">
            <a:avLst/>
          </a:prstGeom>
        </p:spPr>
        <p:txBody>
          <a:bodyPr lIns="0" tIns="0" rIns="0" bIns="0" rtlCol="0" anchor="t">
            <a:spAutoFit/>
          </a:bodyPr>
          <a:lstStyle/>
          <a:p>
            <a:pPr algn="ctr">
              <a:lnSpc>
                <a:spcPts val="8400"/>
              </a:lnSpc>
            </a:pPr>
            <a:r>
              <a:rPr lang="en-US" sz="6000">
                <a:solidFill>
                  <a:srgbClr val="000000"/>
                </a:solidFill>
                <a:latin typeface="Canva Sans Bold"/>
              </a:rPr>
              <a:t>Packages</a:t>
            </a:r>
          </a:p>
        </p:txBody>
      </p:sp>
      <p:sp>
        <p:nvSpPr>
          <p:cNvPr id="7" name="TextBox 7"/>
          <p:cNvSpPr txBox="1"/>
          <p:nvPr/>
        </p:nvSpPr>
        <p:spPr>
          <a:xfrm>
            <a:off x="325059" y="1345003"/>
            <a:ext cx="16728281" cy="2646679"/>
          </a:xfrm>
          <a:prstGeom prst="rect">
            <a:avLst/>
          </a:prstGeom>
        </p:spPr>
        <p:txBody>
          <a:bodyPr lIns="0" tIns="0" rIns="0" bIns="0" rtlCol="0" anchor="t">
            <a:spAutoFit/>
          </a:bodyPr>
          <a:lstStyle/>
          <a:p>
            <a:pPr algn="l">
              <a:lnSpc>
                <a:spcPts val="5320"/>
              </a:lnSpc>
            </a:pPr>
            <a:r>
              <a:rPr lang="en-US" sz="3800">
                <a:solidFill>
                  <a:srgbClr val="000000"/>
                </a:solidFill>
                <a:latin typeface="Canva Sans"/>
              </a:rPr>
              <a:t>In Python, a package is a collection of modules organized in directories. A package can contain subpackages, modules, and even sub-subpackages, forming a hierarchical structure. Packages are used to organize and distribute Python code in a structured manner.</a:t>
            </a:r>
          </a:p>
        </p:txBody>
      </p:sp>
      <p:sp>
        <p:nvSpPr>
          <p:cNvPr id="8" name="TextBox 8"/>
          <p:cNvSpPr txBox="1"/>
          <p:nvPr/>
        </p:nvSpPr>
        <p:spPr>
          <a:xfrm>
            <a:off x="325059" y="4398632"/>
            <a:ext cx="12066449" cy="5380990"/>
          </a:xfrm>
          <a:prstGeom prst="rect">
            <a:avLst/>
          </a:prstGeom>
        </p:spPr>
        <p:txBody>
          <a:bodyPr lIns="0" tIns="0" rIns="0" bIns="0" rtlCol="0" anchor="t">
            <a:spAutoFit/>
          </a:bodyPr>
          <a:lstStyle/>
          <a:p>
            <a:pPr algn="just">
              <a:lnSpc>
                <a:spcPts val="4759"/>
              </a:lnSpc>
            </a:pPr>
            <a:r>
              <a:rPr lang="en-US" sz="3399">
                <a:solidFill>
                  <a:srgbClr val="000000"/>
                </a:solidFill>
                <a:latin typeface="Canva Sans Semi-Bold"/>
              </a:rPr>
              <a:t>Creating Packages:</a:t>
            </a:r>
          </a:p>
          <a:p>
            <a:pPr algn="just">
              <a:lnSpc>
                <a:spcPts val="4759"/>
              </a:lnSpc>
            </a:pPr>
            <a:r>
              <a:rPr lang="en-US" sz="3399">
                <a:solidFill>
                  <a:srgbClr val="000000"/>
                </a:solidFill>
                <a:latin typeface="Canva Sans"/>
              </a:rPr>
              <a:t>To create a package, you need to organize your Python code into directories and include </a:t>
            </a:r>
            <a:r>
              <a:rPr lang="en-US" sz="3399">
                <a:solidFill>
                  <a:srgbClr val="000000"/>
                </a:solidFill>
                <a:latin typeface="Canva Sans Semi-Bold"/>
              </a:rPr>
              <a:t>__init__.py</a:t>
            </a:r>
            <a:r>
              <a:rPr lang="en-US" sz="3399">
                <a:solidFill>
                  <a:srgbClr val="000000"/>
                </a:solidFill>
                <a:latin typeface="Canva Sans"/>
              </a:rPr>
              <a:t> files in each directory to indicate to Python that the directory is a package.</a:t>
            </a:r>
          </a:p>
          <a:p>
            <a:pPr algn="just">
              <a:lnSpc>
                <a:spcPts val="4759"/>
              </a:lnSpc>
            </a:pPr>
            <a:r>
              <a:rPr lang="en-US" sz="3399">
                <a:solidFill>
                  <a:srgbClr val="000000"/>
                </a:solidFill>
                <a:latin typeface="Canva Sans"/>
              </a:rPr>
              <a:t>For example, let's say we want to create a package named </a:t>
            </a:r>
            <a:r>
              <a:rPr lang="en-US" sz="3399">
                <a:solidFill>
                  <a:srgbClr val="000000"/>
                </a:solidFill>
                <a:latin typeface="Canva Sans Semi-Bold"/>
              </a:rPr>
              <a:t>my_package</a:t>
            </a:r>
            <a:r>
              <a:rPr lang="en-US" sz="3399">
                <a:solidFill>
                  <a:srgbClr val="000000"/>
                </a:solidFill>
                <a:latin typeface="Canva Sans"/>
              </a:rPr>
              <a:t> with two modules </a:t>
            </a:r>
            <a:r>
              <a:rPr lang="en-US" sz="3399">
                <a:solidFill>
                  <a:srgbClr val="000000"/>
                </a:solidFill>
                <a:latin typeface="Canva Sans Semi-Bold"/>
              </a:rPr>
              <a:t>module1.py</a:t>
            </a:r>
            <a:r>
              <a:rPr lang="en-US" sz="3399">
                <a:solidFill>
                  <a:srgbClr val="000000"/>
                </a:solidFill>
                <a:latin typeface="Canva Sans"/>
              </a:rPr>
              <a:t> and </a:t>
            </a:r>
            <a:r>
              <a:rPr lang="en-US" sz="3399">
                <a:solidFill>
                  <a:srgbClr val="000000"/>
                </a:solidFill>
                <a:latin typeface="Canva Sans Semi-Bold"/>
              </a:rPr>
              <a:t>module2.py</a:t>
            </a:r>
            <a:r>
              <a:rPr lang="en-US" sz="3399">
                <a:solidFill>
                  <a:srgbClr val="000000"/>
                </a:solidFill>
                <a:latin typeface="Canva Sans"/>
              </a:rPr>
              <a:t>. The directory structure would look like this:</a:t>
            </a:r>
          </a:p>
          <a:p>
            <a:pPr algn="just">
              <a:lnSpc>
                <a:spcPts val="4759"/>
              </a:lnSpc>
            </a:pPr>
            <a:endParaRPr lang="en-US" sz="3399">
              <a:solidFill>
                <a:srgbClr val="000000"/>
              </a:solidFill>
              <a:latin typeface="Canva Sans"/>
            </a:endParaRPr>
          </a:p>
        </p:txBody>
      </p:sp>
    </p:spTree>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86020" y="2552700"/>
            <a:ext cx="11404448" cy="3456442"/>
          </a:xfrm>
          <a:custGeom>
            <a:avLst/>
            <a:gdLst/>
            <a:ahLst/>
            <a:cxnLst/>
            <a:rect l="l" t="t" r="r" b="b"/>
            <a:pathLst>
              <a:path w="11404448" h="3456442">
                <a:moveTo>
                  <a:pt x="0" y="0"/>
                </a:moveTo>
                <a:lnTo>
                  <a:pt x="11404448" y="0"/>
                </a:lnTo>
                <a:lnTo>
                  <a:pt x="11404448" y="3456442"/>
                </a:lnTo>
                <a:lnTo>
                  <a:pt x="0" y="3456442"/>
                </a:lnTo>
                <a:lnTo>
                  <a:pt x="0" y="0"/>
                </a:lnTo>
                <a:close/>
              </a:path>
            </a:pathLst>
          </a:custGeom>
          <a:blipFill>
            <a:blip r:embed="rId2"/>
            <a:stretch>
              <a:fillRect t="-3311" b="-3311"/>
            </a:stretch>
          </a:blipFill>
        </p:spPr>
      </p:sp>
      <p:sp>
        <p:nvSpPr>
          <p:cNvPr id="3" name="TextBox 3"/>
          <p:cNvSpPr txBox="1"/>
          <p:nvPr/>
        </p:nvSpPr>
        <p:spPr>
          <a:xfrm>
            <a:off x="486020" y="751817"/>
            <a:ext cx="16485890" cy="1206792"/>
          </a:xfrm>
          <a:prstGeom prst="rect">
            <a:avLst/>
          </a:prstGeom>
        </p:spPr>
        <p:txBody>
          <a:bodyPr lIns="0" tIns="0" rIns="0" bIns="0" rtlCol="0" anchor="t">
            <a:spAutoFit/>
          </a:bodyPr>
          <a:lstStyle/>
          <a:p>
            <a:pPr algn="l">
              <a:lnSpc>
                <a:spcPts val="5373"/>
              </a:lnSpc>
              <a:spcBef>
                <a:spcPct val="0"/>
              </a:spcBef>
            </a:pPr>
            <a:r>
              <a:rPr lang="en-US" sz="3838">
                <a:solidFill>
                  <a:srgbClr val="000000"/>
                </a:solidFill>
                <a:latin typeface="Quicksand"/>
              </a:rPr>
              <a:t>I</a:t>
            </a:r>
            <a:r>
              <a:rPr lang="en-US" sz="3838">
                <a:solidFill>
                  <a:srgbClr val="000000"/>
                </a:solidFill>
                <a:latin typeface="Quicksand Bold"/>
              </a:rPr>
              <a:t>mporting Packages and Modules:</a:t>
            </a:r>
          </a:p>
          <a:p>
            <a:pPr algn="l">
              <a:lnSpc>
                <a:spcPts val="4393"/>
              </a:lnSpc>
              <a:spcBef>
                <a:spcPct val="0"/>
              </a:spcBef>
            </a:pPr>
            <a:r>
              <a:rPr lang="en-US" sz="3138">
                <a:solidFill>
                  <a:srgbClr val="000000"/>
                </a:solidFill>
                <a:latin typeface="Quicksand"/>
              </a:rPr>
              <a:t>You can import modules and packages in your Python scripts using the import statement.</a:t>
            </a:r>
          </a:p>
        </p:txBody>
      </p:sp>
      <p:sp>
        <p:nvSpPr>
          <p:cNvPr id="4" name="TextBox 4"/>
          <p:cNvSpPr txBox="1"/>
          <p:nvPr/>
        </p:nvSpPr>
        <p:spPr>
          <a:xfrm>
            <a:off x="486020" y="6195684"/>
            <a:ext cx="16773280" cy="3423919"/>
          </a:xfrm>
          <a:prstGeom prst="rect">
            <a:avLst/>
          </a:prstGeom>
        </p:spPr>
        <p:txBody>
          <a:bodyPr lIns="0" tIns="0" rIns="0" bIns="0" rtlCol="0" anchor="t">
            <a:spAutoFit/>
          </a:bodyPr>
          <a:lstStyle/>
          <a:p>
            <a:pPr algn="l">
              <a:lnSpc>
                <a:spcPts val="4480"/>
              </a:lnSpc>
            </a:pPr>
            <a:r>
              <a:rPr lang="en-US" sz="3200">
                <a:solidFill>
                  <a:srgbClr val="000000"/>
                </a:solidFill>
                <a:latin typeface="Canva Sans Bold"/>
              </a:rPr>
              <a:t>Installing Packages:</a:t>
            </a:r>
          </a:p>
          <a:p>
            <a:pPr algn="l">
              <a:lnSpc>
                <a:spcPts val="4480"/>
              </a:lnSpc>
            </a:pPr>
            <a:r>
              <a:rPr lang="en-US" sz="3200">
                <a:solidFill>
                  <a:srgbClr val="000000"/>
                </a:solidFill>
                <a:latin typeface="Canva Sans"/>
              </a:rPr>
              <a:t>Python packages can be installed using package managers like pip, which fetches packages from the Python Package Index (PyPI) repository.</a:t>
            </a:r>
          </a:p>
          <a:p>
            <a:pPr algn="l">
              <a:lnSpc>
                <a:spcPts val="4760"/>
              </a:lnSpc>
            </a:pPr>
            <a:r>
              <a:rPr lang="en-US" sz="3400">
                <a:solidFill>
                  <a:srgbClr val="000000"/>
                </a:solidFill>
                <a:latin typeface="Canva Sans Bold"/>
              </a:rPr>
              <a:t>code-</a:t>
            </a:r>
          </a:p>
          <a:p>
            <a:pPr algn="l">
              <a:lnSpc>
                <a:spcPts val="4760"/>
              </a:lnSpc>
            </a:pPr>
            <a:r>
              <a:rPr lang="en-US" sz="3400">
                <a:solidFill>
                  <a:srgbClr val="000000"/>
                </a:solidFill>
                <a:latin typeface="Canva Sans Bold"/>
              </a:rPr>
              <a:t>pip install package_name</a:t>
            </a:r>
          </a:p>
          <a:p>
            <a:pPr algn="l">
              <a:lnSpc>
                <a:spcPts val="4480"/>
              </a:lnSpc>
            </a:pPr>
            <a:endParaRPr lang="en-US" sz="3400">
              <a:solidFill>
                <a:srgbClr val="000000"/>
              </a:solidFill>
              <a:latin typeface="Canva Sans Bold"/>
            </a:endParaRPr>
          </a:p>
        </p:txBody>
      </p:sp>
    </p:spTree>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14350" y="971550"/>
            <a:ext cx="14878473" cy="6571344"/>
          </a:xfrm>
          <a:prstGeom prst="rect">
            <a:avLst/>
          </a:prstGeom>
        </p:spPr>
        <p:txBody>
          <a:bodyPr lIns="0" tIns="0" rIns="0" bIns="0" rtlCol="0" anchor="t">
            <a:spAutoFit/>
          </a:bodyPr>
          <a:lstStyle/>
          <a:p>
            <a:pPr algn="l">
              <a:lnSpc>
                <a:spcPts val="4774"/>
              </a:lnSpc>
              <a:spcBef>
                <a:spcPct val="0"/>
              </a:spcBef>
            </a:pPr>
            <a:r>
              <a:rPr lang="en-US" sz="3410">
                <a:solidFill>
                  <a:srgbClr val="000000"/>
                </a:solidFill>
                <a:latin typeface="Quicksand Bold"/>
              </a:rPr>
              <a:t>Popular Python Packages:</a:t>
            </a:r>
          </a:p>
          <a:p>
            <a:pPr algn="l">
              <a:lnSpc>
                <a:spcPts val="4774"/>
              </a:lnSpc>
              <a:spcBef>
                <a:spcPct val="0"/>
              </a:spcBef>
            </a:pPr>
            <a:r>
              <a:rPr lang="en-US" sz="3410">
                <a:solidFill>
                  <a:srgbClr val="000000"/>
                </a:solidFill>
                <a:latin typeface="Quicksand"/>
              </a:rPr>
              <a:t>There are thousands of Python packages available for various purposes. Some popular ones include:</a:t>
            </a:r>
          </a:p>
          <a:p>
            <a:pPr algn="l">
              <a:lnSpc>
                <a:spcPts val="4774"/>
              </a:lnSpc>
              <a:spcBef>
                <a:spcPct val="0"/>
              </a:spcBef>
            </a:pPr>
            <a:endParaRPr lang="en-US" sz="3410">
              <a:solidFill>
                <a:srgbClr val="000000"/>
              </a:solidFill>
              <a:latin typeface="Quicksand"/>
            </a:endParaRPr>
          </a:p>
          <a:p>
            <a:pPr algn="l">
              <a:lnSpc>
                <a:spcPts val="4774"/>
              </a:lnSpc>
              <a:spcBef>
                <a:spcPct val="0"/>
              </a:spcBef>
            </a:pPr>
            <a:r>
              <a:rPr lang="en-US" sz="3410">
                <a:solidFill>
                  <a:srgbClr val="000000"/>
                </a:solidFill>
                <a:latin typeface="Quicksand"/>
              </a:rPr>
              <a:t>NumPy: Scientific computing and numerical operations.</a:t>
            </a:r>
          </a:p>
          <a:p>
            <a:pPr algn="l">
              <a:lnSpc>
                <a:spcPts val="4774"/>
              </a:lnSpc>
              <a:spcBef>
                <a:spcPct val="0"/>
              </a:spcBef>
            </a:pPr>
            <a:r>
              <a:rPr lang="en-US" sz="3410">
                <a:solidFill>
                  <a:srgbClr val="000000"/>
                </a:solidFill>
                <a:latin typeface="Quicksand"/>
              </a:rPr>
              <a:t>Pandas: Data manipulation and analysis.</a:t>
            </a:r>
          </a:p>
          <a:p>
            <a:pPr algn="l">
              <a:lnSpc>
                <a:spcPts val="4774"/>
              </a:lnSpc>
              <a:spcBef>
                <a:spcPct val="0"/>
              </a:spcBef>
            </a:pPr>
            <a:r>
              <a:rPr lang="en-US" sz="3410">
                <a:solidFill>
                  <a:srgbClr val="000000"/>
                </a:solidFill>
                <a:latin typeface="Quicksand"/>
              </a:rPr>
              <a:t>Matplotlib: Plotting and visualization.</a:t>
            </a:r>
          </a:p>
          <a:p>
            <a:pPr algn="l">
              <a:lnSpc>
                <a:spcPts val="4774"/>
              </a:lnSpc>
              <a:spcBef>
                <a:spcPct val="0"/>
              </a:spcBef>
            </a:pPr>
            <a:r>
              <a:rPr lang="en-US" sz="3410">
                <a:solidFill>
                  <a:srgbClr val="000000"/>
                </a:solidFill>
                <a:latin typeface="Quicksand"/>
              </a:rPr>
              <a:t>TensorFlow, PyTorch: Machine learning and deep learning frameworks.</a:t>
            </a:r>
          </a:p>
          <a:p>
            <a:pPr algn="l">
              <a:lnSpc>
                <a:spcPts val="4774"/>
              </a:lnSpc>
              <a:spcBef>
                <a:spcPct val="0"/>
              </a:spcBef>
            </a:pPr>
            <a:r>
              <a:rPr lang="en-US" sz="3410">
                <a:solidFill>
                  <a:srgbClr val="000000"/>
                </a:solidFill>
                <a:latin typeface="Quicksand"/>
              </a:rPr>
              <a:t>Django, Flask: Web development frameworks.</a:t>
            </a:r>
          </a:p>
          <a:p>
            <a:pPr algn="l">
              <a:lnSpc>
                <a:spcPts val="4774"/>
              </a:lnSpc>
              <a:spcBef>
                <a:spcPct val="0"/>
              </a:spcBef>
            </a:pPr>
            <a:r>
              <a:rPr lang="en-US" sz="3410">
                <a:solidFill>
                  <a:srgbClr val="000000"/>
                </a:solidFill>
                <a:latin typeface="Quicksand"/>
              </a:rPr>
              <a:t>Requests: HTTP library for making HTTP requests.</a:t>
            </a:r>
          </a:p>
          <a:p>
            <a:pPr algn="l">
              <a:lnSpc>
                <a:spcPts val="4774"/>
              </a:lnSpc>
              <a:spcBef>
                <a:spcPct val="0"/>
              </a:spcBef>
            </a:pPr>
            <a:r>
              <a:rPr lang="en-US" sz="3410">
                <a:solidFill>
                  <a:srgbClr val="000000"/>
                </a:solidFill>
                <a:latin typeface="Quicksand"/>
              </a:rPr>
              <a:t>BeautifulSoup, Scrapy: Web scraping libraries.</a:t>
            </a:r>
          </a:p>
        </p:txBody>
      </p:sp>
      <p:grpSp>
        <p:nvGrpSpPr>
          <p:cNvPr id="3" name="Group 3"/>
          <p:cNvGrpSpPr/>
          <p:nvPr/>
        </p:nvGrpSpPr>
        <p:grpSpPr>
          <a:xfrm>
            <a:off x="15636551" y="15849"/>
            <a:ext cx="2651449" cy="10271151"/>
            <a:chOff x="0" y="0"/>
            <a:chExt cx="1023502" cy="2705159"/>
          </a:xfrm>
        </p:grpSpPr>
        <p:sp>
          <p:nvSpPr>
            <p:cNvPr id="4" name="Freeform 4"/>
            <p:cNvSpPr/>
            <p:nvPr/>
          </p:nvSpPr>
          <p:spPr>
            <a:xfrm>
              <a:off x="0" y="0"/>
              <a:ext cx="1023502" cy="2705159"/>
            </a:xfrm>
            <a:custGeom>
              <a:avLst/>
              <a:gdLst/>
              <a:ahLst/>
              <a:cxnLst/>
              <a:rect l="l" t="t" r="r" b="b"/>
              <a:pathLst>
                <a:path w="1023502" h="2705159">
                  <a:moveTo>
                    <a:pt x="0" y="0"/>
                  </a:moveTo>
                  <a:lnTo>
                    <a:pt x="1023502" y="0"/>
                  </a:lnTo>
                  <a:lnTo>
                    <a:pt x="1023502" y="2705159"/>
                  </a:lnTo>
                  <a:lnTo>
                    <a:pt x="0" y="2705159"/>
                  </a:lnTo>
                  <a:close/>
                </a:path>
              </a:pathLst>
            </a:custGeom>
            <a:solidFill>
              <a:srgbClr val="7994A0"/>
            </a:solidFill>
          </p:spPr>
        </p:sp>
        <p:sp>
          <p:nvSpPr>
            <p:cNvPr id="5" name="TextBox 5"/>
            <p:cNvSpPr txBox="1"/>
            <p:nvPr/>
          </p:nvSpPr>
          <p:spPr>
            <a:xfrm>
              <a:off x="0" y="-47625"/>
              <a:ext cx="1023502" cy="2752784"/>
            </a:xfrm>
            <a:prstGeom prst="rect">
              <a:avLst/>
            </a:prstGeom>
          </p:spPr>
          <p:txBody>
            <a:bodyPr lIns="50800" tIns="50800" rIns="50800" bIns="50800" rtlCol="0" anchor="ctr"/>
            <a:lstStyle/>
            <a:p>
              <a:pPr algn="ctr">
                <a:lnSpc>
                  <a:spcPts val="3693"/>
                </a:lnSpc>
              </a:pPr>
              <a:endParaRPr/>
            </a:p>
          </p:txBody>
        </p:sp>
      </p:gr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154400" y="15849"/>
            <a:ext cx="2133600" cy="10271151"/>
            <a:chOff x="0" y="0"/>
            <a:chExt cx="881727" cy="2705159"/>
          </a:xfrm>
        </p:grpSpPr>
        <p:sp>
          <p:nvSpPr>
            <p:cNvPr id="3" name="Freeform 3"/>
            <p:cNvSpPr/>
            <p:nvPr/>
          </p:nvSpPr>
          <p:spPr>
            <a:xfrm>
              <a:off x="0" y="0"/>
              <a:ext cx="881727" cy="2705159"/>
            </a:xfrm>
            <a:custGeom>
              <a:avLst/>
              <a:gdLst/>
              <a:ahLst/>
              <a:cxnLst/>
              <a:rect l="l" t="t" r="r" b="b"/>
              <a:pathLst>
                <a:path w="881727" h="2705159">
                  <a:moveTo>
                    <a:pt x="0" y="0"/>
                  </a:moveTo>
                  <a:lnTo>
                    <a:pt x="881727" y="0"/>
                  </a:lnTo>
                  <a:lnTo>
                    <a:pt x="881727" y="2705159"/>
                  </a:lnTo>
                  <a:lnTo>
                    <a:pt x="0" y="2705159"/>
                  </a:lnTo>
                  <a:close/>
                </a:path>
              </a:pathLst>
            </a:custGeom>
            <a:solidFill>
              <a:srgbClr val="7994A0"/>
            </a:solidFill>
          </p:spPr>
        </p:sp>
        <p:sp>
          <p:nvSpPr>
            <p:cNvPr id="4" name="TextBox 4"/>
            <p:cNvSpPr txBox="1"/>
            <p:nvPr/>
          </p:nvSpPr>
          <p:spPr>
            <a:xfrm>
              <a:off x="0" y="-47625"/>
              <a:ext cx="881727" cy="2752784"/>
            </a:xfrm>
            <a:prstGeom prst="rect">
              <a:avLst/>
            </a:prstGeom>
          </p:spPr>
          <p:txBody>
            <a:bodyPr lIns="50800" tIns="50800" rIns="50800" bIns="50800" rtlCol="0" anchor="ctr"/>
            <a:lstStyle/>
            <a:p>
              <a:pPr algn="ctr">
                <a:lnSpc>
                  <a:spcPts val="3693"/>
                </a:lnSpc>
              </a:pPr>
              <a:endParaRPr/>
            </a:p>
          </p:txBody>
        </p:sp>
      </p:grpSp>
      <p:sp>
        <p:nvSpPr>
          <p:cNvPr id="5" name="TextBox 5"/>
          <p:cNvSpPr txBox="1"/>
          <p:nvPr/>
        </p:nvSpPr>
        <p:spPr>
          <a:xfrm>
            <a:off x="455658" y="-402689"/>
            <a:ext cx="15698742" cy="8512971"/>
          </a:xfrm>
          <a:prstGeom prst="rect">
            <a:avLst/>
          </a:prstGeom>
        </p:spPr>
        <p:txBody>
          <a:bodyPr wrap="square" lIns="0" tIns="0" rIns="0" bIns="0" rtlCol="0" anchor="t">
            <a:spAutoFit/>
          </a:bodyPr>
          <a:lstStyle/>
          <a:p>
            <a:pPr algn="l">
              <a:lnSpc>
                <a:spcPts val="6168"/>
              </a:lnSpc>
            </a:pPr>
            <a:endParaRPr dirty="0"/>
          </a:p>
          <a:p>
            <a:pPr algn="l">
              <a:lnSpc>
                <a:spcPts val="6168"/>
              </a:lnSpc>
            </a:pPr>
            <a:r>
              <a:rPr lang="en-US" sz="4405" dirty="0">
                <a:solidFill>
                  <a:srgbClr val="000000"/>
                </a:solidFill>
                <a:latin typeface="Quicksand Bold"/>
              </a:rPr>
              <a:t>Fundamentals of Python – Syntax Rules</a:t>
            </a:r>
          </a:p>
          <a:p>
            <a:pPr algn="l">
              <a:lnSpc>
                <a:spcPts val="3751"/>
              </a:lnSpc>
            </a:pPr>
            <a:endParaRPr lang="en-US" sz="4405" dirty="0">
              <a:solidFill>
                <a:srgbClr val="000000"/>
              </a:solidFill>
              <a:latin typeface="Quicksand Bold"/>
            </a:endParaRPr>
          </a:p>
          <a:p>
            <a:pPr algn="l">
              <a:lnSpc>
                <a:spcPts val="3751"/>
              </a:lnSpc>
            </a:pPr>
            <a:endParaRPr lang="en-US" sz="4405" dirty="0">
              <a:solidFill>
                <a:srgbClr val="000000"/>
              </a:solidFill>
              <a:latin typeface="Quicksand Bold"/>
            </a:endParaRPr>
          </a:p>
          <a:p>
            <a:pPr marL="794417" lvl="1" indent="-397209" algn="l">
              <a:lnSpc>
                <a:spcPts val="5151"/>
              </a:lnSpc>
              <a:buFont typeface="Arial"/>
              <a:buChar char="•"/>
            </a:pPr>
            <a:r>
              <a:rPr lang="en-US" sz="3679" dirty="0">
                <a:solidFill>
                  <a:srgbClr val="000000"/>
                </a:solidFill>
                <a:latin typeface="Quicksand Bold"/>
              </a:rPr>
              <a:t>Python does not have a command terminator:-</a:t>
            </a:r>
            <a:r>
              <a:rPr lang="en-US" sz="3679" dirty="0">
                <a:solidFill>
                  <a:srgbClr val="000000"/>
                </a:solidFill>
                <a:latin typeface="Quicksand"/>
              </a:rPr>
              <a:t>Unlike some other languages like C or Java, Python does not use a semicolon ; at the end of a statement. Instead, it relies on newline characters to terminate statements.</a:t>
            </a:r>
          </a:p>
          <a:p>
            <a:pPr algn="l">
              <a:lnSpc>
                <a:spcPts val="5151"/>
              </a:lnSpc>
            </a:pPr>
            <a:endParaRPr lang="en-US" sz="3679" dirty="0">
              <a:solidFill>
                <a:srgbClr val="000000"/>
              </a:solidFill>
              <a:latin typeface="Quicksand"/>
            </a:endParaRPr>
          </a:p>
          <a:p>
            <a:pPr algn="l">
              <a:lnSpc>
                <a:spcPts val="5151"/>
              </a:lnSpc>
            </a:pPr>
            <a:endParaRPr lang="en-US" sz="3679" dirty="0">
              <a:solidFill>
                <a:srgbClr val="000000"/>
              </a:solidFill>
              <a:latin typeface="Quicksand"/>
            </a:endParaRPr>
          </a:p>
          <a:p>
            <a:pPr algn="l">
              <a:lnSpc>
                <a:spcPts val="5151"/>
              </a:lnSpc>
            </a:pPr>
            <a:endParaRPr lang="en-US" sz="3679" dirty="0">
              <a:solidFill>
                <a:srgbClr val="000000"/>
              </a:solidFill>
              <a:latin typeface="Quicksand"/>
            </a:endParaRPr>
          </a:p>
          <a:p>
            <a:pPr algn="l">
              <a:lnSpc>
                <a:spcPts val="5151"/>
              </a:lnSpc>
            </a:pPr>
            <a:endParaRPr lang="en-US" sz="3679" dirty="0">
              <a:solidFill>
                <a:srgbClr val="000000"/>
              </a:solidFill>
              <a:latin typeface="Quicksand"/>
            </a:endParaRPr>
          </a:p>
          <a:p>
            <a:pPr algn="l">
              <a:lnSpc>
                <a:spcPts val="5151"/>
              </a:lnSpc>
            </a:pPr>
            <a:endParaRPr lang="en-US" sz="3679" dirty="0">
              <a:solidFill>
                <a:srgbClr val="000000"/>
              </a:solidFill>
              <a:latin typeface="Quicksand"/>
            </a:endParaRPr>
          </a:p>
        </p:txBody>
      </p:sp>
      <p:sp>
        <p:nvSpPr>
          <p:cNvPr id="6" name="Freeform 6"/>
          <p:cNvSpPr/>
          <p:nvPr/>
        </p:nvSpPr>
        <p:spPr>
          <a:xfrm>
            <a:off x="1377451" y="4886564"/>
            <a:ext cx="8707381" cy="1853456"/>
          </a:xfrm>
          <a:custGeom>
            <a:avLst/>
            <a:gdLst/>
            <a:ahLst/>
            <a:cxnLst/>
            <a:rect l="l" t="t" r="r" b="b"/>
            <a:pathLst>
              <a:path w="8707381" h="1853456">
                <a:moveTo>
                  <a:pt x="0" y="0"/>
                </a:moveTo>
                <a:lnTo>
                  <a:pt x="8707381" y="0"/>
                </a:lnTo>
                <a:lnTo>
                  <a:pt x="8707381" y="1853456"/>
                </a:lnTo>
                <a:lnTo>
                  <a:pt x="0" y="1853456"/>
                </a:lnTo>
                <a:lnTo>
                  <a:pt x="0" y="0"/>
                </a:lnTo>
                <a:close/>
              </a:path>
            </a:pathLst>
          </a:custGeom>
          <a:blipFill>
            <a:blip r:embed="rId2"/>
            <a:stretch>
              <a:fillRect/>
            </a:stretch>
          </a:blipFill>
        </p:spPr>
      </p:sp>
      <p:sp>
        <p:nvSpPr>
          <p:cNvPr id="7" name="Freeform 7"/>
          <p:cNvSpPr/>
          <p:nvPr/>
        </p:nvSpPr>
        <p:spPr>
          <a:xfrm>
            <a:off x="2748855" y="8327382"/>
            <a:ext cx="6688297" cy="1800017"/>
          </a:xfrm>
          <a:custGeom>
            <a:avLst/>
            <a:gdLst/>
            <a:ahLst/>
            <a:cxnLst/>
            <a:rect l="l" t="t" r="r" b="b"/>
            <a:pathLst>
              <a:path w="6688297" h="1800017">
                <a:moveTo>
                  <a:pt x="0" y="0"/>
                </a:moveTo>
                <a:lnTo>
                  <a:pt x="6688297" y="0"/>
                </a:lnTo>
                <a:lnTo>
                  <a:pt x="6688297" y="1800016"/>
                </a:lnTo>
                <a:lnTo>
                  <a:pt x="0" y="1800016"/>
                </a:lnTo>
                <a:lnTo>
                  <a:pt x="0" y="0"/>
                </a:lnTo>
                <a:close/>
              </a:path>
            </a:pathLst>
          </a:custGeom>
          <a:blipFill>
            <a:blip r:embed="rId3"/>
            <a:stretch>
              <a:fillRect/>
            </a:stretch>
          </a:blipFill>
        </p:spPr>
      </p:sp>
      <p:sp>
        <p:nvSpPr>
          <p:cNvPr id="8" name="TextBox 8"/>
          <p:cNvSpPr txBox="1"/>
          <p:nvPr/>
        </p:nvSpPr>
        <p:spPr>
          <a:xfrm>
            <a:off x="630111" y="7093284"/>
            <a:ext cx="15219489" cy="1234097"/>
          </a:xfrm>
          <a:prstGeom prst="rect">
            <a:avLst/>
          </a:prstGeom>
        </p:spPr>
        <p:txBody>
          <a:bodyPr wrap="square" lIns="0" tIns="0" rIns="0" bIns="0" rtlCol="0" anchor="t">
            <a:spAutoFit/>
          </a:bodyPr>
          <a:lstStyle/>
          <a:p>
            <a:pPr marL="763959" lvl="1" indent="-381979" algn="l">
              <a:lnSpc>
                <a:spcPts val="4953"/>
              </a:lnSpc>
              <a:buFont typeface="Arial"/>
              <a:buChar char="•"/>
            </a:pPr>
            <a:r>
              <a:rPr lang="en-US" sz="3538" dirty="0">
                <a:solidFill>
                  <a:srgbClr val="000000"/>
                </a:solidFill>
                <a:latin typeface="Quicksand Bold"/>
              </a:rPr>
              <a:t>Each line can have one statement at most. For multiple statements, you should use a semicolon ‘;’</a:t>
            </a:r>
          </a:p>
        </p:txBody>
      </p:sp>
    </p:spTree>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6764000" y="-180826"/>
            <a:ext cx="1524000" cy="10451977"/>
          </a:xfrm>
          <a:prstGeom prst="rect">
            <a:avLst/>
          </a:prstGeom>
        </p:spPr>
        <p:txBody>
          <a:bodyPr lIns="50800" tIns="50800" rIns="50800" bIns="50800" rtlCol="0" anchor="ctr"/>
          <a:lstStyle/>
          <a:p>
            <a:pPr algn="ctr">
              <a:lnSpc>
                <a:spcPts val="3693"/>
              </a:lnSpc>
            </a:pPr>
            <a:endParaRPr/>
          </a:p>
        </p:txBody>
      </p:sp>
      <p:sp>
        <p:nvSpPr>
          <p:cNvPr id="5" name="TextBox 5"/>
          <p:cNvSpPr txBox="1"/>
          <p:nvPr/>
        </p:nvSpPr>
        <p:spPr>
          <a:xfrm>
            <a:off x="440047" y="142509"/>
            <a:ext cx="5462111" cy="1028700"/>
          </a:xfrm>
          <a:prstGeom prst="rect">
            <a:avLst/>
          </a:prstGeom>
        </p:spPr>
        <p:txBody>
          <a:bodyPr lIns="0" tIns="0" rIns="0" bIns="0" rtlCol="0" anchor="t">
            <a:spAutoFit/>
          </a:bodyPr>
          <a:lstStyle/>
          <a:p>
            <a:pPr algn="ctr">
              <a:lnSpc>
                <a:spcPts val="8400"/>
              </a:lnSpc>
            </a:pPr>
            <a:r>
              <a:rPr lang="en-US" sz="6000">
                <a:solidFill>
                  <a:srgbClr val="000000"/>
                </a:solidFill>
                <a:latin typeface="Canva Sans Bold"/>
              </a:rPr>
              <a:t>File Handling : </a:t>
            </a:r>
          </a:p>
        </p:txBody>
      </p:sp>
      <p:sp>
        <p:nvSpPr>
          <p:cNvPr id="6" name="TextBox 6"/>
          <p:cNvSpPr txBox="1"/>
          <p:nvPr/>
        </p:nvSpPr>
        <p:spPr>
          <a:xfrm>
            <a:off x="440047" y="1263521"/>
            <a:ext cx="16348821" cy="1780540"/>
          </a:xfrm>
          <a:prstGeom prst="rect">
            <a:avLst/>
          </a:prstGeom>
        </p:spPr>
        <p:txBody>
          <a:bodyPr lIns="0" tIns="0" rIns="0" bIns="0" rtlCol="0" anchor="t">
            <a:spAutoFit/>
          </a:bodyPr>
          <a:lstStyle/>
          <a:p>
            <a:pPr algn="l">
              <a:lnSpc>
                <a:spcPts val="4759"/>
              </a:lnSpc>
            </a:pPr>
            <a:r>
              <a:rPr lang="en-US" sz="3399">
                <a:solidFill>
                  <a:srgbClr val="000000"/>
                </a:solidFill>
                <a:latin typeface="Canva Sans"/>
              </a:rPr>
              <a:t>File handling in Python is the process of reading and writing data to and from a file stored in a computer system. The built-in open() function is used to open a file and perform operations on it.</a:t>
            </a:r>
          </a:p>
        </p:txBody>
      </p:sp>
      <p:sp>
        <p:nvSpPr>
          <p:cNvPr id="7" name="TextBox 7"/>
          <p:cNvSpPr txBox="1"/>
          <p:nvPr/>
        </p:nvSpPr>
        <p:spPr>
          <a:xfrm>
            <a:off x="0" y="3500283"/>
            <a:ext cx="12737068" cy="613410"/>
          </a:xfrm>
          <a:prstGeom prst="rect">
            <a:avLst/>
          </a:prstGeom>
        </p:spPr>
        <p:txBody>
          <a:bodyPr lIns="0" tIns="0" rIns="0" bIns="0" rtlCol="0" anchor="t">
            <a:spAutoFit/>
          </a:bodyPr>
          <a:lstStyle/>
          <a:p>
            <a:pPr algn="ctr">
              <a:lnSpc>
                <a:spcPts val="5039"/>
              </a:lnSpc>
            </a:pPr>
            <a:r>
              <a:rPr lang="en-US" sz="3599" u="sng">
                <a:solidFill>
                  <a:srgbClr val="000000"/>
                </a:solidFill>
                <a:latin typeface="Canva Sans"/>
              </a:rPr>
              <a:t>Here are the steps involved in file handling in Python  :</a:t>
            </a:r>
          </a:p>
        </p:txBody>
      </p:sp>
      <p:sp>
        <p:nvSpPr>
          <p:cNvPr id="8" name="TextBox 8"/>
          <p:cNvSpPr txBox="1"/>
          <p:nvPr/>
        </p:nvSpPr>
        <p:spPr>
          <a:xfrm>
            <a:off x="0" y="4661230"/>
            <a:ext cx="16274518" cy="5118392"/>
          </a:xfrm>
          <a:prstGeom prst="rect">
            <a:avLst/>
          </a:prstGeom>
        </p:spPr>
        <p:txBody>
          <a:bodyPr lIns="0" tIns="0" rIns="0" bIns="0" rtlCol="0" anchor="t">
            <a:spAutoFit/>
          </a:bodyPr>
          <a:lstStyle/>
          <a:p>
            <a:pPr marL="699191" lvl="1" indent="-349595" algn="l">
              <a:lnSpc>
                <a:spcPts val="4533"/>
              </a:lnSpc>
              <a:buFont typeface="Arial"/>
              <a:buChar char="•"/>
            </a:pPr>
            <a:r>
              <a:rPr lang="en-US" sz="3238">
                <a:solidFill>
                  <a:srgbClr val="000000"/>
                </a:solidFill>
                <a:latin typeface="Quicksand Bold"/>
              </a:rPr>
              <a:t>r: open an existing file for a read operation.</a:t>
            </a:r>
          </a:p>
          <a:p>
            <a:pPr marL="699191" lvl="1" indent="-349595" algn="l">
              <a:lnSpc>
                <a:spcPts val="4533"/>
              </a:lnSpc>
              <a:buFont typeface="Arial"/>
              <a:buChar char="•"/>
            </a:pPr>
            <a:r>
              <a:rPr lang="en-US" sz="3238">
                <a:solidFill>
                  <a:srgbClr val="000000"/>
                </a:solidFill>
                <a:latin typeface="Quicksand Bold"/>
              </a:rPr>
              <a:t>w: open an existing file for a write operation. If the file already contains some data, then it will be overridden but if the file is not present then it creates the file as well.</a:t>
            </a:r>
          </a:p>
          <a:p>
            <a:pPr marL="699191" lvl="1" indent="-349595" algn="l">
              <a:lnSpc>
                <a:spcPts val="4533"/>
              </a:lnSpc>
              <a:buFont typeface="Arial"/>
              <a:buChar char="•"/>
            </a:pPr>
            <a:r>
              <a:rPr lang="en-US" sz="3238">
                <a:solidFill>
                  <a:srgbClr val="000000"/>
                </a:solidFill>
                <a:latin typeface="Quicksand Bold"/>
              </a:rPr>
              <a:t>a:  open an existing file for append operation. It won’t override existing data.</a:t>
            </a:r>
          </a:p>
          <a:p>
            <a:pPr marL="699191" lvl="1" indent="-349595" algn="l">
              <a:lnSpc>
                <a:spcPts val="4533"/>
              </a:lnSpc>
              <a:buFont typeface="Arial"/>
              <a:buChar char="•"/>
            </a:pPr>
            <a:r>
              <a:rPr lang="en-US" sz="3238">
                <a:solidFill>
                  <a:srgbClr val="000000"/>
                </a:solidFill>
                <a:latin typeface="Quicksand Bold"/>
              </a:rPr>
              <a:t>r+:  To read and write data into the file. The previous data in the file will be overridden.</a:t>
            </a:r>
          </a:p>
          <a:p>
            <a:pPr marL="699191" lvl="1" indent="-349595" algn="l">
              <a:lnSpc>
                <a:spcPts val="4533"/>
              </a:lnSpc>
              <a:buFont typeface="Arial"/>
              <a:buChar char="•"/>
            </a:pPr>
            <a:r>
              <a:rPr lang="en-US" sz="3238">
                <a:solidFill>
                  <a:srgbClr val="000000"/>
                </a:solidFill>
                <a:latin typeface="Quicksand Bold"/>
              </a:rPr>
              <a:t>w+: To write and read data. It will override existing data.</a:t>
            </a:r>
          </a:p>
          <a:p>
            <a:pPr marL="699191" lvl="1" indent="-349595" algn="l">
              <a:lnSpc>
                <a:spcPts val="4533"/>
              </a:lnSpc>
              <a:buFont typeface="Arial"/>
              <a:buChar char="•"/>
            </a:pPr>
            <a:r>
              <a:rPr lang="en-US" sz="3238">
                <a:solidFill>
                  <a:srgbClr val="000000"/>
                </a:solidFill>
                <a:latin typeface="Quicksand Bold"/>
              </a:rPr>
              <a:t>a+: To append and read data from the file. It won’t override existing data.</a:t>
            </a:r>
          </a:p>
        </p:txBody>
      </p:sp>
    </p:spTree>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59557" y="528809"/>
            <a:ext cx="16799743" cy="2981125"/>
          </a:xfrm>
          <a:prstGeom prst="rect">
            <a:avLst/>
          </a:prstGeom>
        </p:spPr>
        <p:txBody>
          <a:bodyPr lIns="0" tIns="0" rIns="0" bIns="0" rtlCol="0" anchor="t">
            <a:spAutoFit/>
          </a:bodyPr>
          <a:lstStyle/>
          <a:p>
            <a:pPr algn="just">
              <a:lnSpc>
                <a:spcPts val="4736"/>
              </a:lnSpc>
            </a:pPr>
            <a:r>
              <a:rPr lang="en-US" sz="3382">
                <a:solidFill>
                  <a:srgbClr val="000000"/>
                </a:solidFill>
                <a:latin typeface="Quicksand Bold"/>
              </a:rPr>
              <a:t>Opening a File</a:t>
            </a:r>
          </a:p>
          <a:p>
            <a:pPr algn="just">
              <a:lnSpc>
                <a:spcPts val="4736"/>
              </a:lnSpc>
            </a:pPr>
            <a:r>
              <a:rPr lang="en-US" sz="3382">
                <a:solidFill>
                  <a:srgbClr val="000000"/>
                </a:solidFill>
                <a:latin typeface="Quicksand"/>
              </a:rPr>
              <a:t>You can open a file using the built-in open() function. It takes two parameters: the file path and the mode in which you want to open the file ('r' for reading, 'w' for writing, 'a' for appending, and 'r+' for reading and writing).</a:t>
            </a:r>
          </a:p>
          <a:p>
            <a:pPr algn="just">
              <a:lnSpc>
                <a:spcPts val="4736"/>
              </a:lnSpc>
              <a:spcBef>
                <a:spcPct val="0"/>
              </a:spcBef>
            </a:pPr>
            <a:endParaRPr lang="en-US" sz="3382">
              <a:solidFill>
                <a:srgbClr val="000000"/>
              </a:solidFill>
              <a:latin typeface="Quicksand"/>
            </a:endParaRPr>
          </a:p>
        </p:txBody>
      </p:sp>
      <p:sp>
        <p:nvSpPr>
          <p:cNvPr id="3" name="TextBox 3"/>
          <p:cNvSpPr txBox="1"/>
          <p:nvPr/>
        </p:nvSpPr>
        <p:spPr>
          <a:xfrm>
            <a:off x="459556" y="3029093"/>
            <a:ext cx="5179243" cy="914057"/>
          </a:xfrm>
          <a:prstGeom prst="rect">
            <a:avLst/>
          </a:prstGeom>
        </p:spPr>
        <p:txBody>
          <a:bodyPr wrap="square" lIns="0" tIns="0" rIns="0" bIns="0" rtlCol="0" anchor="t">
            <a:spAutoFit/>
          </a:bodyPr>
          <a:lstStyle/>
          <a:p>
            <a:pPr algn="l">
              <a:lnSpc>
                <a:spcPts val="3693"/>
              </a:lnSpc>
              <a:spcBef>
                <a:spcPct val="0"/>
              </a:spcBef>
            </a:pPr>
            <a:r>
              <a:rPr lang="en-US" sz="2638" dirty="0">
                <a:solidFill>
                  <a:srgbClr val="D0860D"/>
                </a:solidFill>
                <a:latin typeface="Quicksand Bold"/>
              </a:rPr>
              <a:t># Open a file for reading</a:t>
            </a:r>
          </a:p>
          <a:p>
            <a:pPr algn="l">
              <a:lnSpc>
                <a:spcPts val="3693"/>
              </a:lnSpc>
              <a:spcBef>
                <a:spcPct val="0"/>
              </a:spcBef>
            </a:pPr>
            <a:r>
              <a:rPr lang="en-US" sz="2638" dirty="0">
                <a:solidFill>
                  <a:srgbClr val="D0860D"/>
                </a:solidFill>
                <a:latin typeface="Quicksand Bold"/>
              </a:rPr>
              <a:t>file = open("example.txt", "r")</a:t>
            </a:r>
          </a:p>
        </p:txBody>
      </p:sp>
      <p:sp>
        <p:nvSpPr>
          <p:cNvPr id="4" name="TextBox 4"/>
          <p:cNvSpPr txBox="1"/>
          <p:nvPr/>
        </p:nvSpPr>
        <p:spPr>
          <a:xfrm>
            <a:off x="381000" y="4076701"/>
            <a:ext cx="17602199" cy="1157305"/>
          </a:xfrm>
          <a:prstGeom prst="rect">
            <a:avLst/>
          </a:prstGeom>
        </p:spPr>
        <p:txBody>
          <a:bodyPr wrap="square" lIns="0" tIns="0" rIns="0" bIns="0" rtlCol="0" anchor="t">
            <a:spAutoFit/>
          </a:bodyPr>
          <a:lstStyle/>
          <a:p>
            <a:pPr algn="l">
              <a:lnSpc>
                <a:spcPts val="4664"/>
              </a:lnSpc>
              <a:spcBef>
                <a:spcPct val="0"/>
              </a:spcBef>
            </a:pPr>
            <a:r>
              <a:rPr lang="en-US" sz="3331" dirty="0">
                <a:solidFill>
                  <a:srgbClr val="000000"/>
                </a:solidFill>
                <a:latin typeface="Quicksand Bold"/>
              </a:rPr>
              <a:t>Reading from a File</a:t>
            </a:r>
          </a:p>
          <a:p>
            <a:pPr algn="l">
              <a:lnSpc>
                <a:spcPts val="4664"/>
              </a:lnSpc>
              <a:spcBef>
                <a:spcPct val="0"/>
              </a:spcBef>
            </a:pPr>
            <a:r>
              <a:rPr lang="en-US" sz="3331" dirty="0">
                <a:solidFill>
                  <a:srgbClr val="000000"/>
                </a:solidFill>
                <a:latin typeface="Quicksand"/>
              </a:rPr>
              <a:t>You can read the contents of a file using methods like read(), </a:t>
            </a:r>
            <a:r>
              <a:rPr lang="en-US" sz="3331" dirty="0" err="1">
                <a:solidFill>
                  <a:srgbClr val="000000"/>
                </a:solidFill>
                <a:latin typeface="Quicksand"/>
              </a:rPr>
              <a:t>readline</a:t>
            </a:r>
            <a:r>
              <a:rPr lang="en-US" sz="3331" dirty="0">
                <a:solidFill>
                  <a:srgbClr val="000000"/>
                </a:solidFill>
                <a:latin typeface="Quicksand"/>
              </a:rPr>
              <a:t>(), or </a:t>
            </a:r>
            <a:r>
              <a:rPr lang="en-US" sz="3331" dirty="0" err="1">
                <a:solidFill>
                  <a:srgbClr val="000000"/>
                </a:solidFill>
                <a:latin typeface="Quicksand"/>
              </a:rPr>
              <a:t>readlines</a:t>
            </a:r>
            <a:r>
              <a:rPr lang="en-US" sz="3331" dirty="0">
                <a:solidFill>
                  <a:srgbClr val="000000"/>
                </a:solidFill>
                <a:latin typeface="Quicksand"/>
              </a:rPr>
              <a:t>()</a:t>
            </a:r>
            <a:r>
              <a:rPr lang="en-US" sz="3331" dirty="0">
                <a:solidFill>
                  <a:srgbClr val="000000"/>
                </a:solidFill>
                <a:latin typeface="Quicksand Bold"/>
              </a:rPr>
              <a:t>.</a:t>
            </a:r>
          </a:p>
        </p:txBody>
      </p:sp>
      <p:sp>
        <p:nvSpPr>
          <p:cNvPr id="5" name="TextBox 5"/>
          <p:cNvSpPr txBox="1"/>
          <p:nvPr/>
        </p:nvSpPr>
        <p:spPr>
          <a:xfrm>
            <a:off x="459557" y="5367557"/>
            <a:ext cx="17828444" cy="4933984"/>
          </a:xfrm>
          <a:prstGeom prst="rect">
            <a:avLst/>
          </a:prstGeom>
        </p:spPr>
        <p:txBody>
          <a:bodyPr wrap="square" lIns="0" tIns="0" rIns="0" bIns="0" rtlCol="0" anchor="t">
            <a:spAutoFit/>
          </a:bodyPr>
          <a:lstStyle/>
          <a:p>
            <a:pPr algn="l">
              <a:lnSpc>
                <a:spcPts val="3221"/>
              </a:lnSpc>
              <a:spcBef>
                <a:spcPct val="0"/>
              </a:spcBef>
            </a:pPr>
            <a:r>
              <a:rPr lang="en-US" sz="2301" dirty="0">
                <a:solidFill>
                  <a:srgbClr val="D0860D"/>
                </a:solidFill>
                <a:latin typeface="Quicksand Bold"/>
              </a:rPr>
              <a:t># Read the entire file</a:t>
            </a:r>
          </a:p>
          <a:p>
            <a:pPr algn="l">
              <a:lnSpc>
                <a:spcPts val="3221"/>
              </a:lnSpc>
              <a:spcBef>
                <a:spcPct val="0"/>
              </a:spcBef>
            </a:pPr>
            <a:r>
              <a:rPr lang="en-US" sz="2301" dirty="0">
                <a:solidFill>
                  <a:srgbClr val="D0860D"/>
                </a:solidFill>
                <a:latin typeface="Quicksand Bold"/>
              </a:rPr>
              <a:t>content = </a:t>
            </a:r>
            <a:r>
              <a:rPr lang="en-US" sz="2301" dirty="0" err="1">
                <a:solidFill>
                  <a:srgbClr val="D0860D"/>
                </a:solidFill>
                <a:latin typeface="Quicksand Bold"/>
              </a:rPr>
              <a:t>file.read</a:t>
            </a:r>
            <a:r>
              <a:rPr lang="en-US" sz="2301" dirty="0">
                <a:solidFill>
                  <a:srgbClr val="D0860D"/>
                </a:solidFill>
                <a:latin typeface="Quicksand Bold"/>
              </a:rPr>
              <a:t>()</a:t>
            </a:r>
          </a:p>
          <a:p>
            <a:pPr algn="l">
              <a:lnSpc>
                <a:spcPts val="3221"/>
              </a:lnSpc>
              <a:spcBef>
                <a:spcPct val="0"/>
              </a:spcBef>
            </a:pPr>
            <a:r>
              <a:rPr lang="en-US" sz="2301" dirty="0">
                <a:solidFill>
                  <a:srgbClr val="D0860D"/>
                </a:solidFill>
                <a:latin typeface="Quicksand Bold"/>
              </a:rPr>
              <a:t>print(content)</a:t>
            </a:r>
          </a:p>
          <a:p>
            <a:pPr algn="l">
              <a:lnSpc>
                <a:spcPts val="3221"/>
              </a:lnSpc>
              <a:spcBef>
                <a:spcPct val="0"/>
              </a:spcBef>
            </a:pPr>
            <a:endParaRPr lang="en-US" sz="2301" dirty="0">
              <a:solidFill>
                <a:srgbClr val="D0860D"/>
              </a:solidFill>
              <a:latin typeface="Quicksand Bold"/>
            </a:endParaRPr>
          </a:p>
          <a:p>
            <a:pPr algn="l">
              <a:lnSpc>
                <a:spcPts val="3221"/>
              </a:lnSpc>
              <a:spcBef>
                <a:spcPct val="0"/>
              </a:spcBef>
            </a:pPr>
            <a:r>
              <a:rPr lang="en-US" sz="2301" dirty="0">
                <a:solidFill>
                  <a:srgbClr val="D0860D"/>
                </a:solidFill>
                <a:latin typeface="Quicksand Bold"/>
              </a:rPr>
              <a:t># Read one line at a time  returns it as a string</a:t>
            </a:r>
          </a:p>
          <a:p>
            <a:pPr algn="l">
              <a:lnSpc>
                <a:spcPts val="3221"/>
              </a:lnSpc>
              <a:spcBef>
                <a:spcPct val="0"/>
              </a:spcBef>
            </a:pPr>
            <a:r>
              <a:rPr lang="en-US" sz="2301" dirty="0">
                <a:solidFill>
                  <a:srgbClr val="D0860D"/>
                </a:solidFill>
                <a:latin typeface="Quicksand Bold"/>
              </a:rPr>
              <a:t>line = </a:t>
            </a:r>
            <a:r>
              <a:rPr lang="en-US" sz="2301" dirty="0" err="1">
                <a:solidFill>
                  <a:srgbClr val="D0860D"/>
                </a:solidFill>
                <a:latin typeface="Quicksand Bold"/>
              </a:rPr>
              <a:t>file.readline</a:t>
            </a:r>
            <a:r>
              <a:rPr lang="en-US" sz="2301" dirty="0">
                <a:solidFill>
                  <a:srgbClr val="D0860D"/>
                </a:solidFill>
                <a:latin typeface="Quicksand Bold"/>
              </a:rPr>
              <a:t>()</a:t>
            </a:r>
          </a:p>
          <a:p>
            <a:pPr algn="l">
              <a:lnSpc>
                <a:spcPts val="3221"/>
              </a:lnSpc>
              <a:spcBef>
                <a:spcPct val="0"/>
              </a:spcBef>
            </a:pPr>
            <a:r>
              <a:rPr lang="en-US" sz="2301" dirty="0">
                <a:solidFill>
                  <a:srgbClr val="D0860D"/>
                </a:solidFill>
                <a:latin typeface="Quicksand Bold"/>
              </a:rPr>
              <a:t>print(line)</a:t>
            </a:r>
          </a:p>
          <a:p>
            <a:pPr algn="l">
              <a:lnSpc>
                <a:spcPts val="3221"/>
              </a:lnSpc>
              <a:spcBef>
                <a:spcPct val="0"/>
              </a:spcBef>
            </a:pPr>
            <a:endParaRPr lang="en-US" sz="2301" dirty="0">
              <a:solidFill>
                <a:srgbClr val="D0860D"/>
              </a:solidFill>
              <a:latin typeface="Quicksand Bold"/>
            </a:endParaRPr>
          </a:p>
          <a:p>
            <a:pPr algn="l">
              <a:lnSpc>
                <a:spcPts val="3221"/>
              </a:lnSpc>
              <a:spcBef>
                <a:spcPct val="0"/>
              </a:spcBef>
            </a:pPr>
            <a:r>
              <a:rPr lang="en-US" sz="2301" dirty="0">
                <a:solidFill>
                  <a:srgbClr val="D0860D"/>
                </a:solidFill>
                <a:latin typeface="Quicksand Bold"/>
              </a:rPr>
              <a:t># Read all lines returns them as a list of strings, where each string is a line from the file, including the newline character (\n) at the end of each line.</a:t>
            </a:r>
          </a:p>
          <a:p>
            <a:pPr algn="l">
              <a:lnSpc>
                <a:spcPts val="3221"/>
              </a:lnSpc>
              <a:spcBef>
                <a:spcPct val="0"/>
              </a:spcBef>
            </a:pPr>
            <a:r>
              <a:rPr lang="en-US" sz="2301" dirty="0">
                <a:solidFill>
                  <a:srgbClr val="D0860D"/>
                </a:solidFill>
                <a:latin typeface="Quicksand Bold"/>
              </a:rPr>
              <a:t>lines = </a:t>
            </a:r>
            <a:r>
              <a:rPr lang="en-US" sz="2301" dirty="0" err="1">
                <a:solidFill>
                  <a:srgbClr val="D0860D"/>
                </a:solidFill>
                <a:latin typeface="Quicksand Bold"/>
              </a:rPr>
              <a:t>file.readlines</a:t>
            </a:r>
            <a:r>
              <a:rPr lang="en-US" sz="2301" dirty="0">
                <a:solidFill>
                  <a:srgbClr val="D0860D"/>
                </a:solidFill>
                <a:latin typeface="Quicksand Bold"/>
              </a:rPr>
              <a:t>()</a:t>
            </a:r>
          </a:p>
          <a:p>
            <a:pPr algn="l">
              <a:lnSpc>
                <a:spcPts val="3221"/>
              </a:lnSpc>
              <a:spcBef>
                <a:spcPct val="0"/>
              </a:spcBef>
            </a:pPr>
            <a:r>
              <a:rPr lang="en-US" sz="2301" dirty="0">
                <a:solidFill>
                  <a:srgbClr val="D0860D"/>
                </a:solidFill>
                <a:latin typeface="Quicksand Bold"/>
              </a:rPr>
              <a:t>print(lines)</a:t>
            </a:r>
          </a:p>
        </p:txBody>
      </p:sp>
    </p:spTree>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26705" y="405619"/>
            <a:ext cx="8979694" cy="1117892"/>
          </a:xfrm>
          <a:prstGeom prst="rect">
            <a:avLst/>
          </a:prstGeom>
        </p:spPr>
        <p:txBody>
          <a:bodyPr lIns="0" tIns="0" rIns="0" bIns="0" rtlCol="0" anchor="t">
            <a:spAutoFit/>
          </a:bodyPr>
          <a:lstStyle/>
          <a:p>
            <a:pPr algn="l">
              <a:lnSpc>
                <a:spcPts val="4533"/>
              </a:lnSpc>
              <a:spcBef>
                <a:spcPct val="0"/>
              </a:spcBef>
            </a:pPr>
            <a:r>
              <a:rPr lang="en-US" sz="3238">
                <a:solidFill>
                  <a:srgbClr val="000000"/>
                </a:solidFill>
                <a:latin typeface="Quicksand Bold"/>
              </a:rPr>
              <a:t>Writing to a File</a:t>
            </a:r>
          </a:p>
          <a:p>
            <a:pPr algn="l">
              <a:lnSpc>
                <a:spcPts val="4533"/>
              </a:lnSpc>
              <a:spcBef>
                <a:spcPct val="0"/>
              </a:spcBef>
            </a:pPr>
            <a:r>
              <a:rPr lang="en-US" sz="3238">
                <a:solidFill>
                  <a:srgbClr val="000000"/>
                </a:solidFill>
                <a:latin typeface="Quicksand"/>
              </a:rPr>
              <a:t>You can write to a file using the write() method</a:t>
            </a:r>
            <a:r>
              <a:rPr lang="en-US" sz="3238">
                <a:solidFill>
                  <a:srgbClr val="000000"/>
                </a:solidFill>
                <a:latin typeface="Quicksand Bold"/>
              </a:rPr>
              <a:t>.</a:t>
            </a:r>
          </a:p>
        </p:txBody>
      </p:sp>
      <p:sp>
        <p:nvSpPr>
          <p:cNvPr id="3" name="TextBox 3"/>
          <p:cNvSpPr txBox="1"/>
          <p:nvPr/>
        </p:nvSpPr>
        <p:spPr>
          <a:xfrm>
            <a:off x="701863" y="1704035"/>
            <a:ext cx="6384737" cy="2314232"/>
          </a:xfrm>
          <a:prstGeom prst="rect">
            <a:avLst/>
          </a:prstGeom>
        </p:spPr>
        <p:txBody>
          <a:bodyPr wrap="square" lIns="0" tIns="0" rIns="0" bIns="0" rtlCol="0" anchor="t">
            <a:spAutoFit/>
          </a:bodyPr>
          <a:lstStyle/>
          <a:p>
            <a:pPr algn="l">
              <a:lnSpc>
                <a:spcPts val="3693"/>
              </a:lnSpc>
              <a:spcBef>
                <a:spcPct val="0"/>
              </a:spcBef>
            </a:pPr>
            <a:r>
              <a:rPr lang="en-US" sz="2638" dirty="0">
                <a:solidFill>
                  <a:srgbClr val="D0860D"/>
                </a:solidFill>
                <a:latin typeface="Quicksand Bold"/>
              </a:rPr>
              <a:t># Open a file for writing</a:t>
            </a:r>
          </a:p>
          <a:p>
            <a:pPr algn="l">
              <a:lnSpc>
                <a:spcPts val="3693"/>
              </a:lnSpc>
              <a:spcBef>
                <a:spcPct val="0"/>
              </a:spcBef>
            </a:pPr>
            <a:r>
              <a:rPr lang="en-US" sz="2638" dirty="0">
                <a:solidFill>
                  <a:srgbClr val="D0860D"/>
                </a:solidFill>
                <a:latin typeface="Quicksand Bold"/>
              </a:rPr>
              <a:t>file = open("example.txt", "w")</a:t>
            </a:r>
          </a:p>
          <a:p>
            <a:pPr algn="l">
              <a:lnSpc>
                <a:spcPts val="3693"/>
              </a:lnSpc>
              <a:spcBef>
                <a:spcPct val="0"/>
              </a:spcBef>
            </a:pPr>
            <a:endParaRPr lang="en-US" sz="2638" dirty="0">
              <a:solidFill>
                <a:srgbClr val="D0860D"/>
              </a:solidFill>
              <a:latin typeface="Quicksand Bold"/>
            </a:endParaRPr>
          </a:p>
          <a:p>
            <a:pPr algn="l">
              <a:lnSpc>
                <a:spcPts val="3693"/>
              </a:lnSpc>
              <a:spcBef>
                <a:spcPct val="0"/>
              </a:spcBef>
            </a:pPr>
            <a:r>
              <a:rPr lang="en-US" sz="2638" dirty="0">
                <a:solidFill>
                  <a:srgbClr val="D0860D"/>
                </a:solidFill>
                <a:latin typeface="Quicksand Bold"/>
              </a:rPr>
              <a:t># Write content to the file</a:t>
            </a:r>
          </a:p>
          <a:p>
            <a:pPr algn="l">
              <a:lnSpc>
                <a:spcPts val="3693"/>
              </a:lnSpc>
              <a:spcBef>
                <a:spcPct val="0"/>
              </a:spcBef>
            </a:pPr>
            <a:r>
              <a:rPr lang="en-US" sz="2638" dirty="0" err="1">
                <a:solidFill>
                  <a:srgbClr val="D0860D"/>
                </a:solidFill>
                <a:latin typeface="Quicksand Bold"/>
              </a:rPr>
              <a:t>file.write</a:t>
            </a:r>
            <a:r>
              <a:rPr lang="en-US" sz="2638" dirty="0">
                <a:solidFill>
                  <a:srgbClr val="D0860D"/>
                </a:solidFill>
                <a:latin typeface="Quicksand Bold"/>
              </a:rPr>
              <a:t>("Hello, world!\n")</a:t>
            </a:r>
          </a:p>
        </p:txBody>
      </p:sp>
      <p:sp>
        <p:nvSpPr>
          <p:cNvPr id="4" name="TextBox 4"/>
          <p:cNvSpPr txBox="1"/>
          <p:nvPr/>
        </p:nvSpPr>
        <p:spPr>
          <a:xfrm>
            <a:off x="626705" y="4189717"/>
            <a:ext cx="15318581" cy="1058495"/>
          </a:xfrm>
          <a:prstGeom prst="rect">
            <a:avLst/>
          </a:prstGeom>
        </p:spPr>
        <p:txBody>
          <a:bodyPr lIns="0" tIns="0" rIns="0" bIns="0" rtlCol="0" anchor="t">
            <a:spAutoFit/>
          </a:bodyPr>
          <a:lstStyle/>
          <a:p>
            <a:pPr algn="l">
              <a:lnSpc>
                <a:spcPts val="4253"/>
              </a:lnSpc>
              <a:spcBef>
                <a:spcPct val="0"/>
              </a:spcBef>
            </a:pPr>
            <a:r>
              <a:rPr lang="en-US" sz="3038" dirty="0">
                <a:solidFill>
                  <a:srgbClr val="000000"/>
                </a:solidFill>
                <a:latin typeface="Quicksand Bold"/>
              </a:rPr>
              <a:t>Closing a File</a:t>
            </a:r>
          </a:p>
          <a:p>
            <a:pPr algn="l">
              <a:lnSpc>
                <a:spcPts val="4253"/>
              </a:lnSpc>
              <a:spcBef>
                <a:spcPct val="0"/>
              </a:spcBef>
            </a:pPr>
            <a:r>
              <a:rPr lang="en-US" sz="3038" dirty="0">
                <a:solidFill>
                  <a:srgbClr val="000000"/>
                </a:solidFill>
                <a:latin typeface="Quicksand Bold"/>
              </a:rPr>
              <a:t>I</a:t>
            </a:r>
            <a:r>
              <a:rPr lang="en-US" sz="3038" dirty="0">
                <a:solidFill>
                  <a:srgbClr val="000000"/>
                </a:solidFill>
                <a:latin typeface="Quicksand"/>
              </a:rPr>
              <a:t>t's important to close a file after you're done working with it using the close() method.</a:t>
            </a:r>
          </a:p>
        </p:txBody>
      </p:sp>
      <p:sp>
        <p:nvSpPr>
          <p:cNvPr id="5" name="TextBox 5"/>
          <p:cNvSpPr txBox="1"/>
          <p:nvPr/>
        </p:nvSpPr>
        <p:spPr>
          <a:xfrm>
            <a:off x="626705" y="5407939"/>
            <a:ext cx="3411895" cy="1011212"/>
          </a:xfrm>
          <a:prstGeom prst="rect">
            <a:avLst/>
          </a:prstGeom>
        </p:spPr>
        <p:txBody>
          <a:bodyPr wrap="square" lIns="0" tIns="0" rIns="0" bIns="0" rtlCol="0" anchor="t">
            <a:spAutoFit/>
          </a:bodyPr>
          <a:lstStyle/>
          <a:p>
            <a:pPr algn="l">
              <a:lnSpc>
                <a:spcPts val="4113"/>
              </a:lnSpc>
              <a:spcBef>
                <a:spcPct val="0"/>
              </a:spcBef>
            </a:pPr>
            <a:r>
              <a:rPr lang="en-US" sz="2938">
                <a:solidFill>
                  <a:srgbClr val="D0860D"/>
                </a:solidFill>
                <a:latin typeface="Quicksand Bold"/>
              </a:rPr>
              <a:t># Close the file</a:t>
            </a:r>
          </a:p>
          <a:p>
            <a:pPr algn="l">
              <a:lnSpc>
                <a:spcPts val="4113"/>
              </a:lnSpc>
              <a:spcBef>
                <a:spcPct val="0"/>
              </a:spcBef>
            </a:pPr>
            <a:r>
              <a:rPr lang="en-US" sz="2938">
                <a:solidFill>
                  <a:srgbClr val="D0860D"/>
                </a:solidFill>
                <a:latin typeface="Quicksand Bold"/>
              </a:rPr>
              <a:t>file.close()</a:t>
            </a:r>
          </a:p>
        </p:txBody>
      </p:sp>
      <p:sp>
        <p:nvSpPr>
          <p:cNvPr id="6" name="TextBox 6"/>
          <p:cNvSpPr txBox="1"/>
          <p:nvPr/>
        </p:nvSpPr>
        <p:spPr>
          <a:xfrm>
            <a:off x="626704" y="6578878"/>
            <a:ext cx="16632595" cy="1424364"/>
          </a:xfrm>
          <a:prstGeom prst="rect">
            <a:avLst/>
          </a:prstGeom>
        </p:spPr>
        <p:txBody>
          <a:bodyPr wrap="square" lIns="0" tIns="0" rIns="0" bIns="0" rtlCol="0" anchor="t">
            <a:spAutoFit/>
          </a:bodyPr>
          <a:lstStyle/>
          <a:p>
            <a:pPr algn="l">
              <a:lnSpc>
                <a:spcPts val="3833"/>
              </a:lnSpc>
              <a:spcBef>
                <a:spcPct val="0"/>
              </a:spcBef>
            </a:pPr>
            <a:r>
              <a:rPr lang="en-US" sz="2738" dirty="0">
                <a:solidFill>
                  <a:srgbClr val="000000"/>
                </a:solidFill>
                <a:latin typeface="Quicksand Bold"/>
              </a:rPr>
              <a:t>Using with Statement</a:t>
            </a:r>
          </a:p>
          <a:p>
            <a:pPr algn="l">
              <a:lnSpc>
                <a:spcPts val="3833"/>
              </a:lnSpc>
              <a:spcBef>
                <a:spcPct val="0"/>
              </a:spcBef>
            </a:pPr>
            <a:r>
              <a:rPr lang="en-US" sz="2738" dirty="0">
                <a:solidFill>
                  <a:srgbClr val="000000"/>
                </a:solidFill>
                <a:latin typeface="Quicksand Bold"/>
              </a:rPr>
              <a:t>Y</a:t>
            </a:r>
            <a:r>
              <a:rPr lang="en-US" sz="2738" dirty="0">
                <a:solidFill>
                  <a:srgbClr val="000000"/>
                </a:solidFill>
                <a:latin typeface="Quicksand"/>
              </a:rPr>
              <a:t>ou can use the with statement to automatically close the file when you're done with it. It's a cleaner and more Pythonic way of working with files</a:t>
            </a:r>
            <a:r>
              <a:rPr lang="en-US" sz="2738" dirty="0">
                <a:solidFill>
                  <a:srgbClr val="000000"/>
                </a:solidFill>
                <a:latin typeface="Quicksand Bold"/>
              </a:rPr>
              <a:t>.</a:t>
            </a:r>
          </a:p>
        </p:txBody>
      </p:sp>
      <p:sp>
        <p:nvSpPr>
          <p:cNvPr id="7" name="TextBox 7"/>
          <p:cNvSpPr txBox="1"/>
          <p:nvPr/>
        </p:nvSpPr>
        <p:spPr>
          <a:xfrm>
            <a:off x="626705" y="8162969"/>
            <a:ext cx="5792094" cy="1860509"/>
          </a:xfrm>
          <a:prstGeom prst="rect">
            <a:avLst/>
          </a:prstGeom>
        </p:spPr>
        <p:txBody>
          <a:bodyPr wrap="square" lIns="0" tIns="0" rIns="0" bIns="0" rtlCol="0" anchor="t">
            <a:spAutoFit/>
          </a:bodyPr>
          <a:lstStyle/>
          <a:p>
            <a:pPr algn="l">
              <a:lnSpc>
                <a:spcPts val="3693"/>
              </a:lnSpc>
              <a:spcBef>
                <a:spcPct val="0"/>
              </a:spcBef>
            </a:pPr>
            <a:r>
              <a:rPr lang="en-US" sz="2638" dirty="0">
                <a:solidFill>
                  <a:srgbClr val="D0860D"/>
                </a:solidFill>
                <a:latin typeface="Quicksand Bold"/>
              </a:rPr>
              <a:t>with open("example.txt", "r") as file:</a:t>
            </a:r>
          </a:p>
          <a:p>
            <a:pPr algn="l">
              <a:lnSpc>
                <a:spcPts val="3693"/>
              </a:lnSpc>
              <a:spcBef>
                <a:spcPct val="0"/>
              </a:spcBef>
            </a:pPr>
            <a:r>
              <a:rPr lang="en-US" sz="2638" dirty="0">
                <a:solidFill>
                  <a:srgbClr val="D0860D"/>
                </a:solidFill>
                <a:latin typeface="Quicksand Bold"/>
              </a:rPr>
              <a:t>    content = </a:t>
            </a:r>
            <a:r>
              <a:rPr lang="en-US" sz="2638" dirty="0" err="1">
                <a:solidFill>
                  <a:srgbClr val="D0860D"/>
                </a:solidFill>
                <a:latin typeface="Quicksand Bold"/>
              </a:rPr>
              <a:t>file.read</a:t>
            </a:r>
            <a:r>
              <a:rPr lang="en-US" sz="2638" dirty="0">
                <a:solidFill>
                  <a:srgbClr val="D0860D"/>
                </a:solidFill>
                <a:latin typeface="Quicksand Bold"/>
              </a:rPr>
              <a:t>()</a:t>
            </a:r>
          </a:p>
          <a:p>
            <a:pPr algn="l">
              <a:lnSpc>
                <a:spcPts val="3693"/>
              </a:lnSpc>
              <a:spcBef>
                <a:spcPct val="0"/>
              </a:spcBef>
            </a:pPr>
            <a:r>
              <a:rPr lang="en-US" sz="2638" dirty="0">
                <a:solidFill>
                  <a:srgbClr val="D0860D"/>
                </a:solidFill>
                <a:latin typeface="Quicksand Bold"/>
              </a:rPr>
              <a:t>    print(content)</a:t>
            </a:r>
          </a:p>
        </p:txBody>
      </p:sp>
    </p:spTree>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55273" y="396094"/>
            <a:ext cx="17577455" cy="1198537"/>
          </a:xfrm>
          <a:prstGeom prst="rect">
            <a:avLst/>
          </a:prstGeom>
        </p:spPr>
        <p:txBody>
          <a:bodyPr lIns="0" tIns="0" rIns="0" bIns="0" rtlCol="0" anchor="t">
            <a:spAutoFit/>
          </a:bodyPr>
          <a:lstStyle/>
          <a:p>
            <a:pPr algn="l">
              <a:lnSpc>
                <a:spcPts val="4813"/>
              </a:lnSpc>
              <a:spcBef>
                <a:spcPct val="0"/>
              </a:spcBef>
            </a:pPr>
            <a:r>
              <a:rPr lang="en-US" sz="3200" dirty="0">
                <a:solidFill>
                  <a:srgbClr val="000000"/>
                </a:solidFill>
                <a:latin typeface="Quicksand Bold"/>
              </a:rPr>
              <a:t>To access functions or packages defined in one file from another file in Python, you can use the import statement.</a:t>
            </a:r>
          </a:p>
        </p:txBody>
      </p:sp>
      <p:sp>
        <p:nvSpPr>
          <p:cNvPr id="3" name="TextBox 3"/>
          <p:cNvSpPr txBox="1"/>
          <p:nvPr/>
        </p:nvSpPr>
        <p:spPr>
          <a:xfrm>
            <a:off x="0" y="1723501"/>
            <a:ext cx="2768927" cy="588937"/>
          </a:xfrm>
          <a:prstGeom prst="rect">
            <a:avLst/>
          </a:prstGeom>
        </p:spPr>
        <p:txBody>
          <a:bodyPr wrap="square" lIns="0" tIns="0" rIns="0" bIns="0" rtlCol="0" anchor="t">
            <a:spAutoFit/>
          </a:bodyPr>
          <a:lstStyle/>
          <a:p>
            <a:pPr algn="ctr">
              <a:lnSpc>
                <a:spcPts val="4813"/>
              </a:lnSpc>
              <a:spcBef>
                <a:spcPct val="0"/>
              </a:spcBef>
            </a:pPr>
            <a:r>
              <a:rPr lang="en-US" sz="3438">
                <a:solidFill>
                  <a:srgbClr val="000000"/>
                </a:solidFill>
                <a:latin typeface="Quicksand Bold"/>
              </a:rPr>
              <a:t>Example</a:t>
            </a:r>
          </a:p>
        </p:txBody>
      </p:sp>
      <p:sp>
        <p:nvSpPr>
          <p:cNvPr id="4" name="TextBox 4"/>
          <p:cNvSpPr txBox="1"/>
          <p:nvPr/>
        </p:nvSpPr>
        <p:spPr>
          <a:xfrm>
            <a:off x="574347" y="2512454"/>
            <a:ext cx="4445327" cy="3283976"/>
          </a:xfrm>
          <a:prstGeom prst="rect">
            <a:avLst/>
          </a:prstGeom>
        </p:spPr>
        <p:txBody>
          <a:bodyPr wrap="square" lIns="0" tIns="0" rIns="0" bIns="0" rtlCol="0" anchor="t">
            <a:spAutoFit/>
          </a:bodyPr>
          <a:lstStyle/>
          <a:p>
            <a:pPr algn="l">
              <a:lnSpc>
                <a:spcPts val="3693"/>
              </a:lnSpc>
              <a:spcBef>
                <a:spcPct val="0"/>
              </a:spcBef>
            </a:pPr>
            <a:r>
              <a:rPr lang="en-US" sz="2638">
                <a:solidFill>
                  <a:srgbClr val="000000"/>
                </a:solidFill>
                <a:latin typeface="Quicksand Bold"/>
              </a:rPr>
              <a:t>file1.py:</a:t>
            </a:r>
          </a:p>
          <a:p>
            <a:pPr algn="l">
              <a:lnSpc>
                <a:spcPts val="3693"/>
              </a:lnSpc>
              <a:spcBef>
                <a:spcPct val="0"/>
              </a:spcBef>
            </a:pPr>
            <a:endParaRPr lang="en-US" sz="2638">
              <a:solidFill>
                <a:srgbClr val="000000"/>
              </a:solidFill>
              <a:latin typeface="Quicksand Bold"/>
            </a:endParaRPr>
          </a:p>
          <a:p>
            <a:pPr algn="l">
              <a:lnSpc>
                <a:spcPts val="3693"/>
              </a:lnSpc>
              <a:spcBef>
                <a:spcPct val="0"/>
              </a:spcBef>
            </a:pPr>
            <a:r>
              <a:rPr lang="en-US" sz="2638">
                <a:solidFill>
                  <a:srgbClr val="D0860D"/>
                </a:solidFill>
                <a:latin typeface="Quicksand Bold"/>
              </a:rPr>
              <a:t>def greet(name):</a:t>
            </a:r>
          </a:p>
          <a:p>
            <a:pPr algn="l">
              <a:lnSpc>
                <a:spcPts val="3693"/>
              </a:lnSpc>
              <a:spcBef>
                <a:spcPct val="0"/>
              </a:spcBef>
            </a:pPr>
            <a:r>
              <a:rPr lang="en-US" sz="2638">
                <a:solidFill>
                  <a:srgbClr val="D0860D"/>
                </a:solidFill>
                <a:latin typeface="Quicksand Bold"/>
              </a:rPr>
              <a:t>    return f"Hello, {name}!"</a:t>
            </a:r>
          </a:p>
          <a:p>
            <a:pPr algn="l">
              <a:lnSpc>
                <a:spcPts val="3693"/>
              </a:lnSpc>
              <a:spcBef>
                <a:spcPct val="0"/>
              </a:spcBef>
            </a:pPr>
            <a:endParaRPr lang="en-US" sz="2638">
              <a:solidFill>
                <a:srgbClr val="D0860D"/>
              </a:solidFill>
              <a:latin typeface="Quicksand Bold"/>
            </a:endParaRPr>
          </a:p>
          <a:p>
            <a:pPr algn="l">
              <a:lnSpc>
                <a:spcPts val="3693"/>
              </a:lnSpc>
              <a:spcBef>
                <a:spcPct val="0"/>
              </a:spcBef>
            </a:pPr>
            <a:r>
              <a:rPr lang="en-US" sz="2638">
                <a:solidFill>
                  <a:srgbClr val="D0860D"/>
                </a:solidFill>
                <a:latin typeface="Quicksand Bold"/>
              </a:rPr>
              <a:t>def add(a, b):</a:t>
            </a:r>
          </a:p>
          <a:p>
            <a:pPr algn="l">
              <a:lnSpc>
                <a:spcPts val="3693"/>
              </a:lnSpc>
              <a:spcBef>
                <a:spcPct val="0"/>
              </a:spcBef>
            </a:pPr>
            <a:r>
              <a:rPr lang="en-US" sz="2638">
                <a:solidFill>
                  <a:srgbClr val="D0860D"/>
                </a:solidFill>
                <a:latin typeface="Quicksand Bold"/>
              </a:rPr>
              <a:t>    return a + b</a:t>
            </a:r>
          </a:p>
        </p:txBody>
      </p:sp>
      <p:sp>
        <p:nvSpPr>
          <p:cNvPr id="5" name="TextBox 5"/>
          <p:cNvSpPr txBox="1"/>
          <p:nvPr/>
        </p:nvSpPr>
        <p:spPr>
          <a:xfrm>
            <a:off x="8382000" y="2312438"/>
            <a:ext cx="7696200" cy="4232954"/>
          </a:xfrm>
          <a:prstGeom prst="rect">
            <a:avLst/>
          </a:prstGeom>
        </p:spPr>
        <p:txBody>
          <a:bodyPr wrap="square" lIns="0" tIns="0" rIns="0" bIns="0" rtlCol="0" anchor="t">
            <a:spAutoFit/>
          </a:bodyPr>
          <a:lstStyle/>
          <a:p>
            <a:pPr algn="l">
              <a:lnSpc>
                <a:spcPts val="3693"/>
              </a:lnSpc>
              <a:spcBef>
                <a:spcPct val="0"/>
              </a:spcBef>
            </a:pPr>
            <a:r>
              <a:rPr lang="en-US" sz="2638" dirty="0">
                <a:solidFill>
                  <a:srgbClr val="D0860D"/>
                </a:solidFill>
                <a:latin typeface="Quicksand Bold"/>
              </a:rPr>
              <a:t># Importing specific functions from file1</a:t>
            </a:r>
          </a:p>
          <a:p>
            <a:pPr algn="l">
              <a:lnSpc>
                <a:spcPts val="3693"/>
              </a:lnSpc>
              <a:spcBef>
                <a:spcPct val="0"/>
              </a:spcBef>
            </a:pPr>
            <a:r>
              <a:rPr lang="en-US" sz="2638" dirty="0">
                <a:solidFill>
                  <a:srgbClr val="D0860D"/>
                </a:solidFill>
                <a:latin typeface="Quicksand Bold"/>
              </a:rPr>
              <a:t>from file1 import greet, add</a:t>
            </a:r>
          </a:p>
          <a:p>
            <a:pPr algn="l">
              <a:lnSpc>
                <a:spcPts val="3693"/>
              </a:lnSpc>
              <a:spcBef>
                <a:spcPct val="0"/>
              </a:spcBef>
            </a:pPr>
            <a:endParaRPr lang="en-US" sz="2638" dirty="0">
              <a:solidFill>
                <a:srgbClr val="D0860D"/>
              </a:solidFill>
              <a:latin typeface="Quicksand Bold"/>
            </a:endParaRPr>
          </a:p>
          <a:p>
            <a:pPr algn="l">
              <a:lnSpc>
                <a:spcPts val="3693"/>
              </a:lnSpc>
              <a:spcBef>
                <a:spcPct val="0"/>
              </a:spcBef>
            </a:pPr>
            <a:r>
              <a:rPr lang="en-US" sz="2638" dirty="0">
                <a:solidFill>
                  <a:srgbClr val="D0860D"/>
                </a:solidFill>
                <a:latin typeface="Quicksand Bold"/>
              </a:rPr>
              <a:t># Using the imported functions</a:t>
            </a:r>
          </a:p>
          <a:p>
            <a:pPr algn="l">
              <a:lnSpc>
                <a:spcPts val="3693"/>
              </a:lnSpc>
              <a:spcBef>
                <a:spcPct val="0"/>
              </a:spcBef>
            </a:pPr>
            <a:r>
              <a:rPr lang="en-US" sz="2638" dirty="0">
                <a:solidFill>
                  <a:srgbClr val="D0860D"/>
                </a:solidFill>
                <a:latin typeface="Quicksand Bold"/>
              </a:rPr>
              <a:t>name = "Alice"</a:t>
            </a:r>
          </a:p>
          <a:p>
            <a:pPr algn="l">
              <a:lnSpc>
                <a:spcPts val="3693"/>
              </a:lnSpc>
              <a:spcBef>
                <a:spcPct val="0"/>
              </a:spcBef>
            </a:pPr>
            <a:r>
              <a:rPr lang="en-US" sz="2638" dirty="0">
                <a:solidFill>
                  <a:srgbClr val="D0860D"/>
                </a:solidFill>
                <a:latin typeface="Quicksand Bold"/>
              </a:rPr>
              <a:t>print(greet(name))  # Output: Hello, Alice!</a:t>
            </a:r>
          </a:p>
          <a:p>
            <a:pPr algn="l">
              <a:lnSpc>
                <a:spcPts val="3693"/>
              </a:lnSpc>
              <a:spcBef>
                <a:spcPct val="0"/>
              </a:spcBef>
            </a:pPr>
            <a:endParaRPr lang="en-US" sz="2638" dirty="0">
              <a:solidFill>
                <a:srgbClr val="D0860D"/>
              </a:solidFill>
              <a:latin typeface="Quicksand Bold"/>
            </a:endParaRPr>
          </a:p>
          <a:p>
            <a:pPr algn="l">
              <a:lnSpc>
                <a:spcPts val="3693"/>
              </a:lnSpc>
              <a:spcBef>
                <a:spcPct val="0"/>
              </a:spcBef>
            </a:pPr>
            <a:r>
              <a:rPr lang="en-US" sz="2638" dirty="0">
                <a:solidFill>
                  <a:srgbClr val="D0860D"/>
                </a:solidFill>
                <a:latin typeface="Quicksand Bold"/>
              </a:rPr>
              <a:t>result = add(3, 5)</a:t>
            </a:r>
          </a:p>
          <a:p>
            <a:pPr algn="l">
              <a:lnSpc>
                <a:spcPts val="3693"/>
              </a:lnSpc>
              <a:spcBef>
                <a:spcPct val="0"/>
              </a:spcBef>
            </a:pPr>
            <a:r>
              <a:rPr lang="en-US" sz="2638" dirty="0">
                <a:solidFill>
                  <a:srgbClr val="D0860D"/>
                </a:solidFill>
                <a:latin typeface="Quicksand Bold"/>
              </a:rPr>
              <a:t>print(result)  # Output: 8</a:t>
            </a:r>
          </a:p>
        </p:txBody>
      </p:sp>
      <p:sp>
        <p:nvSpPr>
          <p:cNvPr id="6" name="TextBox 6"/>
          <p:cNvSpPr txBox="1"/>
          <p:nvPr/>
        </p:nvSpPr>
        <p:spPr>
          <a:xfrm>
            <a:off x="7494241" y="1860833"/>
            <a:ext cx="6934199" cy="911532"/>
          </a:xfrm>
          <a:prstGeom prst="rect">
            <a:avLst/>
          </a:prstGeom>
        </p:spPr>
        <p:txBody>
          <a:bodyPr wrap="square" lIns="0" tIns="0" rIns="0" bIns="0" rtlCol="0" anchor="t">
            <a:spAutoFit/>
          </a:bodyPr>
          <a:lstStyle/>
          <a:p>
            <a:pPr algn="ctr">
              <a:lnSpc>
                <a:spcPts val="3693"/>
              </a:lnSpc>
            </a:pPr>
            <a:r>
              <a:rPr lang="en-US" sz="2638" dirty="0">
                <a:solidFill>
                  <a:srgbClr val="000000"/>
                </a:solidFill>
                <a:latin typeface="Quicksand Bold"/>
              </a:rPr>
              <a:t>file2.py</a:t>
            </a:r>
          </a:p>
          <a:p>
            <a:pPr algn="ctr">
              <a:lnSpc>
                <a:spcPts val="3693"/>
              </a:lnSpc>
              <a:spcBef>
                <a:spcPct val="0"/>
              </a:spcBef>
            </a:pPr>
            <a:endParaRPr lang="en-US" sz="2638" dirty="0">
              <a:solidFill>
                <a:srgbClr val="000000"/>
              </a:solidFill>
              <a:latin typeface="Quicksand Bold"/>
            </a:endParaRPr>
          </a:p>
        </p:txBody>
      </p:sp>
      <p:sp>
        <p:nvSpPr>
          <p:cNvPr id="7" name="TextBox 7"/>
          <p:cNvSpPr txBox="1"/>
          <p:nvPr/>
        </p:nvSpPr>
        <p:spPr>
          <a:xfrm>
            <a:off x="574347" y="6525723"/>
            <a:ext cx="17666395" cy="429733"/>
          </a:xfrm>
          <a:prstGeom prst="rect">
            <a:avLst/>
          </a:prstGeom>
        </p:spPr>
        <p:txBody>
          <a:bodyPr wrap="square" lIns="0" tIns="0" rIns="0" bIns="0" rtlCol="0" anchor="t">
            <a:spAutoFit/>
          </a:bodyPr>
          <a:lstStyle/>
          <a:p>
            <a:pPr algn="l">
              <a:lnSpc>
                <a:spcPts val="3693"/>
              </a:lnSpc>
              <a:spcBef>
                <a:spcPct val="0"/>
              </a:spcBef>
            </a:pPr>
            <a:r>
              <a:rPr lang="en-US" sz="2400" dirty="0">
                <a:solidFill>
                  <a:srgbClr val="000000"/>
                </a:solidFill>
                <a:latin typeface="Quicksand Bold"/>
              </a:rPr>
              <a:t>Importing the Entire Module: You can import the entire module and use the module name to call the functions.</a:t>
            </a:r>
          </a:p>
        </p:txBody>
      </p:sp>
      <p:sp>
        <p:nvSpPr>
          <p:cNvPr id="8" name="TextBox 8"/>
          <p:cNvSpPr txBox="1"/>
          <p:nvPr/>
        </p:nvSpPr>
        <p:spPr>
          <a:xfrm>
            <a:off x="574347" y="7124700"/>
            <a:ext cx="6063755" cy="2751715"/>
          </a:xfrm>
          <a:prstGeom prst="rect">
            <a:avLst/>
          </a:prstGeom>
        </p:spPr>
        <p:txBody>
          <a:bodyPr wrap="square" lIns="0" tIns="0" rIns="0" bIns="0" rtlCol="0" anchor="t">
            <a:spAutoFit/>
          </a:bodyPr>
          <a:lstStyle/>
          <a:p>
            <a:pPr algn="l">
              <a:lnSpc>
                <a:spcPts val="3103"/>
              </a:lnSpc>
              <a:spcBef>
                <a:spcPct val="0"/>
              </a:spcBef>
            </a:pPr>
            <a:r>
              <a:rPr lang="en-US" sz="2217" dirty="0">
                <a:solidFill>
                  <a:srgbClr val="D0860D"/>
                </a:solidFill>
                <a:latin typeface="Quicksand Bold"/>
              </a:rPr>
              <a:t>import file1</a:t>
            </a:r>
          </a:p>
          <a:p>
            <a:pPr algn="l">
              <a:lnSpc>
                <a:spcPts val="3103"/>
              </a:lnSpc>
              <a:spcBef>
                <a:spcPct val="0"/>
              </a:spcBef>
            </a:pPr>
            <a:r>
              <a:rPr lang="en-US" sz="2217" dirty="0">
                <a:solidFill>
                  <a:srgbClr val="D0860D"/>
                </a:solidFill>
                <a:latin typeface="Quicksand Bold"/>
              </a:rPr>
              <a:t>name = "Alice"</a:t>
            </a:r>
          </a:p>
          <a:p>
            <a:pPr algn="l">
              <a:lnSpc>
                <a:spcPts val="3103"/>
              </a:lnSpc>
              <a:spcBef>
                <a:spcPct val="0"/>
              </a:spcBef>
            </a:pPr>
            <a:r>
              <a:rPr lang="en-US" sz="2217" dirty="0">
                <a:solidFill>
                  <a:srgbClr val="D0860D"/>
                </a:solidFill>
                <a:latin typeface="Quicksand Bold"/>
              </a:rPr>
              <a:t>print(file1.greet(name))  # Output: Hello, Alice!</a:t>
            </a:r>
          </a:p>
          <a:p>
            <a:pPr algn="l">
              <a:lnSpc>
                <a:spcPts val="3103"/>
              </a:lnSpc>
              <a:spcBef>
                <a:spcPct val="0"/>
              </a:spcBef>
            </a:pPr>
            <a:endParaRPr lang="en-US" sz="2217" dirty="0">
              <a:solidFill>
                <a:srgbClr val="D0860D"/>
              </a:solidFill>
              <a:latin typeface="Quicksand Bold"/>
            </a:endParaRPr>
          </a:p>
          <a:p>
            <a:pPr algn="l">
              <a:lnSpc>
                <a:spcPts val="3103"/>
              </a:lnSpc>
              <a:spcBef>
                <a:spcPct val="0"/>
              </a:spcBef>
            </a:pPr>
            <a:r>
              <a:rPr lang="en-US" sz="2217" dirty="0">
                <a:solidFill>
                  <a:srgbClr val="D0860D"/>
                </a:solidFill>
                <a:latin typeface="Quicksand Bold"/>
              </a:rPr>
              <a:t>result = file1.add(3, 5)</a:t>
            </a:r>
          </a:p>
          <a:p>
            <a:pPr algn="l">
              <a:lnSpc>
                <a:spcPts val="3103"/>
              </a:lnSpc>
              <a:spcBef>
                <a:spcPct val="0"/>
              </a:spcBef>
            </a:pPr>
            <a:r>
              <a:rPr lang="en-US" sz="2217" dirty="0">
                <a:solidFill>
                  <a:srgbClr val="D0860D"/>
                </a:solidFill>
                <a:latin typeface="Quicksand Bold"/>
              </a:rPr>
              <a:t>print(result)  # Output: 8</a:t>
            </a:r>
          </a:p>
        </p:txBody>
      </p:sp>
    </p:spTree>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0467" y="0"/>
            <a:ext cx="18428467" cy="10287000"/>
          </a:xfrm>
          <a:custGeom>
            <a:avLst/>
            <a:gdLst/>
            <a:ahLst/>
            <a:cxnLst/>
            <a:rect l="l" t="t" r="r" b="b"/>
            <a:pathLst>
              <a:path w="18428467" h="10287000">
                <a:moveTo>
                  <a:pt x="0" y="0"/>
                </a:moveTo>
                <a:lnTo>
                  <a:pt x="18428467" y="0"/>
                </a:lnTo>
                <a:lnTo>
                  <a:pt x="18428467" y="10287000"/>
                </a:lnTo>
                <a:lnTo>
                  <a:pt x="0" y="10287000"/>
                </a:lnTo>
                <a:lnTo>
                  <a:pt x="0" y="0"/>
                </a:lnTo>
                <a:close/>
              </a:path>
            </a:pathLst>
          </a:custGeom>
          <a:blipFill>
            <a:blip r:embed="rId2"/>
            <a:stretch>
              <a:fillRect l="-13340" r="-13340" b="-27654"/>
            </a:stretch>
          </a:blipFill>
        </p:spPr>
      </p:sp>
      <p:grpSp>
        <p:nvGrpSpPr>
          <p:cNvPr id="3" name="Group 3"/>
          <p:cNvGrpSpPr/>
          <p:nvPr/>
        </p:nvGrpSpPr>
        <p:grpSpPr>
          <a:xfrm>
            <a:off x="16535400" y="15849"/>
            <a:ext cx="1752600" cy="10271151"/>
            <a:chOff x="0" y="0"/>
            <a:chExt cx="650356" cy="2705159"/>
          </a:xfrm>
        </p:grpSpPr>
        <p:sp>
          <p:nvSpPr>
            <p:cNvPr id="4" name="Freeform 4"/>
            <p:cNvSpPr/>
            <p:nvPr/>
          </p:nvSpPr>
          <p:spPr>
            <a:xfrm>
              <a:off x="0" y="0"/>
              <a:ext cx="650356" cy="2705159"/>
            </a:xfrm>
            <a:custGeom>
              <a:avLst/>
              <a:gdLst/>
              <a:ahLst/>
              <a:cxnLst/>
              <a:rect l="l" t="t" r="r" b="b"/>
              <a:pathLst>
                <a:path w="650356" h="2705159">
                  <a:moveTo>
                    <a:pt x="0" y="0"/>
                  </a:moveTo>
                  <a:lnTo>
                    <a:pt x="650356" y="0"/>
                  </a:lnTo>
                  <a:lnTo>
                    <a:pt x="650356" y="2705159"/>
                  </a:lnTo>
                  <a:lnTo>
                    <a:pt x="0" y="2705159"/>
                  </a:lnTo>
                  <a:close/>
                </a:path>
              </a:pathLst>
            </a:custGeom>
            <a:solidFill>
              <a:srgbClr val="7994A0"/>
            </a:solidFill>
          </p:spPr>
        </p:sp>
        <p:sp>
          <p:nvSpPr>
            <p:cNvPr id="5" name="TextBox 5"/>
            <p:cNvSpPr txBox="1"/>
            <p:nvPr/>
          </p:nvSpPr>
          <p:spPr>
            <a:xfrm>
              <a:off x="0" y="-47625"/>
              <a:ext cx="650356" cy="2752784"/>
            </a:xfrm>
            <a:prstGeom prst="rect">
              <a:avLst/>
            </a:prstGeom>
          </p:spPr>
          <p:txBody>
            <a:bodyPr lIns="50800" tIns="50800" rIns="50800" bIns="50800" rtlCol="0" anchor="ctr"/>
            <a:lstStyle/>
            <a:p>
              <a:pPr algn="ctr">
                <a:lnSpc>
                  <a:spcPts val="3693"/>
                </a:lnSpc>
              </a:pPr>
              <a:endParaRPr/>
            </a:p>
          </p:txBody>
        </p:sp>
      </p:grpSp>
    </p:spTree>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442710" y="3369664"/>
            <a:ext cx="11402580" cy="3185722"/>
          </a:xfrm>
          <a:prstGeom prst="rect">
            <a:avLst/>
          </a:prstGeom>
        </p:spPr>
        <p:txBody>
          <a:bodyPr lIns="0" tIns="0" rIns="0" bIns="0" rtlCol="0" anchor="t">
            <a:spAutoFit/>
          </a:bodyPr>
          <a:lstStyle/>
          <a:p>
            <a:pPr marL="0" lvl="0" indent="0" algn="ctr">
              <a:lnSpc>
                <a:spcPts val="26009"/>
              </a:lnSpc>
              <a:spcBef>
                <a:spcPct val="0"/>
              </a:spcBef>
            </a:pPr>
            <a:r>
              <a:rPr lang="en-US" sz="18577">
                <a:solidFill>
                  <a:srgbClr val="0F4662"/>
                </a:solidFill>
                <a:latin typeface="Cormorant Garamond Bold Italics"/>
              </a:rPr>
              <a:t>Thank you</a:t>
            </a:r>
          </a:p>
        </p:txBody>
      </p:sp>
      <p:sp>
        <p:nvSpPr>
          <p:cNvPr id="3" name="AutoShape 3"/>
          <p:cNvSpPr/>
          <p:nvPr/>
        </p:nvSpPr>
        <p:spPr>
          <a:xfrm>
            <a:off x="5897880" y="2215083"/>
            <a:ext cx="6492240" cy="0"/>
          </a:xfrm>
          <a:prstGeom prst="line">
            <a:avLst/>
          </a:prstGeom>
          <a:ln w="76200" cap="flat">
            <a:solidFill>
              <a:srgbClr val="0F4662"/>
            </a:solidFill>
            <a:prstDash val="solid"/>
            <a:headEnd type="none" w="sm" len="sm"/>
            <a:tailEnd type="none" w="sm" len="sm"/>
          </a:ln>
        </p:spPr>
      </p:sp>
      <p:sp>
        <p:nvSpPr>
          <p:cNvPr id="4" name="Freeform 4"/>
          <p:cNvSpPr/>
          <p:nvPr/>
        </p:nvSpPr>
        <p:spPr>
          <a:xfrm>
            <a:off x="8304001" y="1116666"/>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5897880" y="8159883"/>
            <a:ext cx="6492240" cy="0"/>
          </a:xfrm>
          <a:prstGeom prst="line">
            <a:avLst/>
          </a:prstGeom>
          <a:ln w="76200" cap="flat">
            <a:solidFill>
              <a:srgbClr val="0F4662"/>
            </a:solidFill>
            <a:prstDash val="solid"/>
            <a:headEnd type="none" w="sm" len="sm"/>
            <a:tailEnd type="none" w="sm" len="sm"/>
          </a:ln>
        </p:spPr>
      </p:sp>
      <p:sp>
        <p:nvSpPr>
          <p:cNvPr id="6" name="Freeform 6"/>
          <p:cNvSpPr/>
          <p:nvPr/>
        </p:nvSpPr>
        <p:spPr>
          <a:xfrm>
            <a:off x="8304001" y="9008400"/>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002000" y="15849"/>
            <a:ext cx="2286000" cy="10271151"/>
            <a:chOff x="0" y="0"/>
            <a:chExt cx="974831" cy="2705159"/>
          </a:xfrm>
        </p:grpSpPr>
        <p:sp>
          <p:nvSpPr>
            <p:cNvPr id="3" name="Freeform 3"/>
            <p:cNvSpPr/>
            <p:nvPr/>
          </p:nvSpPr>
          <p:spPr>
            <a:xfrm>
              <a:off x="0" y="0"/>
              <a:ext cx="974831" cy="2705159"/>
            </a:xfrm>
            <a:custGeom>
              <a:avLst/>
              <a:gdLst/>
              <a:ahLst/>
              <a:cxnLst/>
              <a:rect l="l" t="t" r="r" b="b"/>
              <a:pathLst>
                <a:path w="974831" h="2705159">
                  <a:moveTo>
                    <a:pt x="0" y="0"/>
                  </a:moveTo>
                  <a:lnTo>
                    <a:pt x="974831" y="0"/>
                  </a:lnTo>
                  <a:lnTo>
                    <a:pt x="974831" y="2705159"/>
                  </a:lnTo>
                  <a:lnTo>
                    <a:pt x="0" y="2705159"/>
                  </a:lnTo>
                  <a:close/>
                </a:path>
              </a:pathLst>
            </a:custGeom>
            <a:solidFill>
              <a:srgbClr val="7994A0"/>
            </a:solidFill>
          </p:spPr>
        </p:sp>
        <p:sp>
          <p:nvSpPr>
            <p:cNvPr id="4" name="TextBox 4"/>
            <p:cNvSpPr txBox="1"/>
            <p:nvPr/>
          </p:nvSpPr>
          <p:spPr>
            <a:xfrm>
              <a:off x="0" y="-47625"/>
              <a:ext cx="974831" cy="2752784"/>
            </a:xfrm>
            <a:prstGeom prst="rect">
              <a:avLst/>
            </a:prstGeom>
          </p:spPr>
          <p:txBody>
            <a:bodyPr lIns="50800" tIns="50800" rIns="50800" bIns="50800" rtlCol="0" anchor="ctr"/>
            <a:lstStyle/>
            <a:p>
              <a:pPr algn="ctr">
                <a:lnSpc>
                  <a:spcPts val="3693"/>
                </a:lnSpc>
              </a:pPr>
              <a:endParaRPr/>
            </a:p>
          </p:txBody>
        </p:sp>
      </p:grpSp>
      <p:sp>
        <p:nvSpPr>
          <p:cNvPr id="5" name="TextBox 5"/>
          <p:cNvSpPr txBox="1"/>
          <p:nvPr/>
        </p:nvSpPr>
        <p:spPr>
          <a:xfrm>
            <a:off x="455658" y="-354513"/>
            <a:ext cx="15165341" cy="9188413"/>
          </a:xfrm>
          <a:prstGeom prst="rect">
            <a:avLst/>
          </a:prstGeom>
        </p:spPr>
        <p:txBody>
          <a:bodyPr wrap="square" lIns="0" tIns="0" rIns="0" bIns="0" rtlCol="0" anchor="t">
            <a:spAutoFit/>
          </a:bodyPr>
          <a:lstStyle/>
          <a:p>
            <a:pPr algn="l">
              <a:lnSpc>
                <a:spcPts val="6168"/>
              </a:lnSpc>
            </a:pPr>
            <a:endParaRPr dirty="0"/>
          </a:p>
          <a:p>
            <a:pPr algn="l">
              <a:lnSpc>
                <a:spcPts val="6168"/>
              </a:lnSpc>
            </a:pPr>
            <a:r>
              <a:rPr lang="en-US" sz="4405" dirty="0">
                <a:solidFill>
                  <a:srgbClr val="000000"/>
                </a:solidFill>
                <a:latin typeface="Quicksand Bold"/>
              </a:rPr>
              <a:t>Fundamentals of Python – Syntax Rules</a:t>
            </a:r>
          </a:p>
          <a:p>
            <a:pPr algn="l">
              <a:lnSpc>
                <a:spcPts val="3751"/>
              </a:lnSpc>
            </a:pPr>
            <a:endParaRPr lang="en-US" sz="4405" dirty="0">
              <a:solidFill>
                <a:srgbClr val="000000"/>
              </a:solidFill>
              <a:latin typeface="Quicksand Bold"/>
            </a:endParaRPr>
          </a:p>
          <a:p>
            <a:pPr algn="l">
              <a:lnSpc>
                <a:spcPts val="3751"/>
              </a:lnSpc>
            </a:pPr>
            <a:endParaRPr lang="en-US" sz="4405" dirty="0">
              <a:solidFill>
                <a:srgbClr val="000000"/>
              </a:solidFill>
              <a:latin typeface="Quicksand Bold"/>
            </a:endParaRPr>
          </a:p>
          <a:p>
            <a:pPr marL="794417" lvl="1" indent="-397209" algn="l">
              <a:lnSpc>
                <a:spcPts val="5151"/>
              </a:lnSpc>
              <a:buFont typeface="Arial"/>
              <a:buChar char="•"/>
            </a:pPr>
            <a:r>
              <a:rPr lang="en-US" sz="3679" dirty="0">
                <a:solidFill>
                  <a:srgbClr val="000000"/>
                </a:solidFill>
                <a:latin typeface="Canva Sans"/>
              </a:rPr>
              <a:t>Comments in Python start with # or '''. For 1-line comments, we use # and for multiline use ''' (triple quotes either single or double):</a:t>
            </a:r>
          </a:p>
          <a:p>
            <a:pPr marL="794417" lvl="1" indent="-397209" algn="l">
              <a:lnSpc>
                <a:spcPts val="5151"/>
              </a:lnSpc>
              <a:buFont typeface="Arial"/>
              <a:buChar char="•"/>
            </a:pPr>
            <a:r>
              <a:rPr lang="en-US" sz="3679" dirty="0">
                <a:solidFill>
                  <a:srgbClr val="000000"/>
                </a:solidFill>
                <a:latin typeface="Canva Sans"/>
              </a:rPr>
              <a:t>Python supports multiline statements, i.e., Line Continuation. To do it, we put a backslash \ at the end of each line:</a:t>
            </a:r>
          </a:p>
          <a:p>
            <a:pPr algn="l">
              <a:lnSpc>
                <a:spcPts val="5151"/>
              </a:lnSpc>
            </a:pPr>
            <a:endParaRPr lang="en-US" sz="3679" dirty="0">
              <a:solidFill>
                <a:srgbClr val="000000"/>
              </a:solidFill>
              <a:latin typeface="Canva Sans"/>
            </a:endParaRPr>
          </a:p>
          <a:p>
            <a:pPr algn="l">
              <a:lnSpc>
                <a:spcPts val="5151"/>
              </a:lnSpc>
            </a:pPr>
            <a:endParaRPr lang="en-US" sz="3679" dirty="0">
              <a:solidFill>
                <a:srgbClr val="000000"/>
              </a:solidFill>
              <a:latin typeface="Canva Sans"/>
            </a:endParaRPr>
          </a:p>
          <a:p>
            <a:pPr algn="l">
              <a:lnSpc>
                <a:spcPts val="5151"/>
              </a:lnSpc>
            </a:pPr>
            <a:endParaRPr lang="en-US" sz="3679" dirty="0">
              <a:solidFill>
                <a:srgbClr val="000000"/>
              </a:solidFill>
              <a:latin typeface="Canva Sans"/>
            </a:endParaRPr>
          </a:p>
          <a:p>
            <a:pPr algn="l">
              <a:lnSpc>
                <a:spcPts val="5151"/>
              </a:lnSpc>
            </a:pPr>
            <a:endParaRPr lang="en-US" sz="3679" dirty="0">
              <a:solidFill>
                <a:srgbClr val="000000"/>
              </a:solidFill>
              <a:latin typeface="Canva Sans"/>
            </a:endParaRPr>
          </a:p>
          <a:p>
            <a:pPr algn="l">
              <a:lnSpc>
                <a:spcPts val="5151"/>
              </a:lnSpc>
            </a:pPr>
            <a:endParaRPr lang="en-US" sz="3679" dirty="0">
              <a:solidFill>
                <a:srgbClr val="000000"/>
              </a:solidFill>
              <a:latin typeface="Canva Sans"/>
            </a:endParaRPr>
          </a:p>
        </p:txBody>
      </p:sp>
      <p:sp>
        <p:nvSpPr>
          <p:cNvPr id="6" name="Freeform 6"/>
          <p:cNvSpPr/>
          <p:nvPr/>
        </p:nvSpPr>
        <p:spPr>
          <a:xfrm>
            <a:off x="3622886" y="6786179"/>
            <a:ext cx="4824803" cy="3037261"/>
          </a:xfrm>
          <a:custGeom>
            <a:avLst/>
            <a:gdLst/>
            <a:ahLst/>
            <a:cxnLst/>
            <a:rect l="l" t="t" r="r" b="b"/>
            <a:pathLst>
              <a:path w="4824803" h="3037261">
                <a:moveTo>
                  <a:pt x="0" y="0"/>
                </a:moveTo>
                <a:lnTo>
                  <a:pt x="4824802" y="0"/>
                </a:lnTo>
                <a:lnTo>
                  <a:pt x="4824802" y="3037261"/>
                </a:lnTo>
                <a:lnTo>
                  <a:pt x="0" y="3037261"/>
                </a:lnTo>
                <a:lnTo>
                  <a:pt x="0" y="0"/>
                </a:lnTo>
                <a:close/>
              </a:path>
            </a:pathLst>
          </a:custGeom>
          <a:blipFill>
            <a:blip r:embed="rId2">
              <a:alphaModFix amt="98000"/>
            </a:blip>
            <a:stretch>
              <a:fillRect r="-4194"/>
            </a:stretch>
          </a:blipFill>
        </p:spPr>
      </p:sp>
      <p:sp>
        <p:nvSpPr>
          <p:cNvPr id="7" name="TextBox 7"/>
          <p:cNvSpPr txBox="1"/>
          <p:nvPr/>
        </p:nvSpPr>
        <p:spPr>
          <a:xfrm>
            <a:off x="228600" y="5796639"/>
            <a:ext cx="14131030" cy="483209"/>
          </a:xfrm>
          <a:prstGeom prst="rect">
            <a:avLst/>
          </a:prstGeom>
        </p:spPr>
        <p:txBody>
          <a:bodyPr lIns="0" tIns="0" rIns="0" bIns="0" rtlCol="0" anchor="t">
            <a:spAutoFit/>
          </a:bodyPr>
          <a:lstStyle/>
          <a:p>
            <a:pPr algn="ctr">
              <a:lnSpc>
                <a:spcPts val="3973"/>
              </a:lnSpc>
              <a:spcBef>
                <a:spcPct val="0"/>
              </a:spcBef>
            </a:pPr>
            <a:r>
              <a:rPr lang="en-US" sz="3200" dirty="0">
                <a:solidFill>
                  <a:srgbClr val="000000"/>
                </a:solidFill>
                <a:latin typeface="Quicksand"/>
              </a:rPr>
              <a:t>You can extend a statement across multiple lines using a backslash \</a:t>
            </a: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818680" y="15849"/>
            <a:ext cx="2469320" cy="10271151"/>
            <a:chOff x="0" y="0"/>
            <a:chExt cx="650356" cy="2705159"/>
          </a:xfrm>
        </p:grpSpPr>
        <p:sp>
          <p:nvSpPr>
            <p:cNvPr id="3" name="Freeform 3"/>
            <p:cNvSpPr/>
            <p:nvPr/>
          </p:nvSpPr>
          <p:spPr>
            <a:xfrm>
              <a:off x="0" y="0"/>
              <a:ext cx="650356" cy="2705159"/>
            </a:xfrm>
            <a:custGeom>
              <a:avLst/>
              <a:gdLst/>
              <a:ahLst/>
              <a:cxnLst/>
              <a:rect l="l" t="t" r="r" b="b"/>
              <a:pathLst>
                <a:path w="650356" h="2705159">
                  <a:moveTo>
                    <a:pt x="0" y="0"/>
                  </a:moveTo>
                  <a:lnTo>
                    <a:pt x="650356" y="0"/>
                  </a:lnTo>
                  <a:lnTo>
                    <a:pt x="650356" y="2705159"/>
                  </a:lnTo>
                  <a:lnTo>
                    <a:pt x="0" y="2705159"/>
                  </a:lnTo>
                  <a:close/>
                </a:path>
              </a:pathLst>
            </a:custGeom>
            <a:solidFill>
              <a:srgbClr val="7994A0"/>
            </a:solidFill>
          </p:spPr>
        </p:sp>
        <p:sp>
          <p:nvSpPr>
            <p:cNvPr id="4" name="TextBox 4"/>
            <p:cNvSpPr txBox="1"/>
            <p:nvPr/>
          </p:nvSpPr>
          <p:spPr>
            <a:xfrm>
              <a:off x="0" y="-47625"/>
              <a:ext cx="650356" cy="2752784"/>
            </a:xfrm>
            <a:prstGeom prst="rect">
              <a:avLst/>
            </a:prstGeom>
          </p:spPr>
          <p:txBody>
            <a:bodyPr lIns="50800" tIns="50800" rIns="50800" bIns="50800" rtlCol="0" anchor="ctr"/>
            <a:lstStyle/>
            <a:p>
              <a:pPr algn="ctr">
                <a:lnSpc>
                  <a:spcPts val="3693"/>
                </a:lnSpc>
              </a:pPr>
              <a:endParaRPr/>
            </a:p>
          </p:txBody>
        </p:sp>
      </p:grpSp>
      <p:sp>
        <p:nvSpPr>
          <p:cNvPr id="5" name="TextBox 5"/>
          <p:cNvSpPr txBox="1"/>
          <p:nvPr/>
        </p:nvSpPr>
        <p:spPr>
          <a:xfrm>
            <a:off x="565190" y="309561"/>
            <a:ext cx="12845653" cy="1811020"/>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rPr>
              <a:t>Key Benefits of Python for Data Science</a:t>
            </a:r>
          </a:p>
          <a:p>
            <a:pPr algn="ctr">
              <a:lnSpc>
                <a:spcPts val="7279"/>
              </a:lnSpc>
            </a:pPr>
            <a:endParaRPr lang="en-US" sz="5199">
              <a:solidFill>
                <a:srgbClr val="000000"/>
              </a:solidFill>
              <a:latin typeface="Canva Sans Bold"/>
            </a:endParaRPr>
          </a:p>
        </p:txBody>
      </p:sp>
      <p:sp>
        <p:nvSpPr>
          <p:cNvPr id="6" name="TextBox 6"/>
          <p:cNvSpPr txBox="1"/>
          <p:nvPr/>
        </p:nvSpPr>
        <p:spPr>
          <a:xfrm>
            <a:off x="565190" y="2053906"/>
            <a:ext cx="14970837" cy="7181215"/>
          </a:xfrm>
          <a:prstGeom prst="rect">
            <a:avLst/>
          </a:prstGeom>
        </p:spPr>
        <p:txBody>
          <a:bodyPr lIns="0" tIns="0" rIns="0" bIns="0" rtlCol="0" anchor="t">
            <a:spAutoFit/>
          </a:bodyPr>
          <a:lstStyle/>
          <a:p>
            <a:pPr marL="734059" lvl="1" indent="-367030" algn="just">
              <a:lnSpc>
                <a:spcPts val="4759"/>
              </a:lnSpc>
              <a:buFont typeface="Arial"/>
              <a:buChar char="•"/>
            </a:pPr>
            <a:r>
              <a:rPr lang="en-US" sz="3399">
                <a:solidFill>
                  <a:srgbClr val="000000"/>
                </a:solidFill>
                <a:latin typeface="Canva Sans Semi-Bold"/>
              </a:rPr>
              <a:t>Ease of Learning</a:t>
            </a:r>
          </a:p>
          <a:p>
            <a:pPr marL="1468119" lvl="2" indent="-489373" algn="just">
              <a:lnSpc>
                <a:spcPts val="4759"/>
              </a:lnSpc>
              <a:buFont typeface="Arial"/>
              <a:buChar char="⚬"/>
            </a:pPr>
            <a:r>
              <a:rPr lang="en-US" sz="3399">
                <a:solidFill>
                  <a:srgbClr val="000000"/>
                </a:solidFill>
                <a:latin typeface="Canva Sans"/>
              </a:rPr>
              <a:t>Simple syntax and readability make it accessible for beginners.</a:t>
            </a:r>
          </a:p>
          <a:p>
            <a:pPr marL="734059" lvl="1" indent="-367030" algn="just">
              <a:lnSpc>
                <a:spcPts val="4759"/>
              </a:lnSpc>
              <a:buFont typeface="Arial"/>
              <a:buChar char="•"/>
            </a:pPr>
            <a:r>
              <a:rPr lang="en-US" sz="3399">
                <a:solidFill>
                  <a:srgbClr val="000000"/>
                </a:solidFill>
                <a:latin typeface="Canva Sans Semi-Bold"/>
              </a:rPr>
              <a:t>Integration</a:t>
            </a:r>
          </a:p>
          <a:p>
            <a:pPr marL="1468119" lvl="2" indent="-489373" algn="just">
              <a:lnSpc>
                <a:spcPts val="4759"/>
              </a:lnSpc>
              <a:buFont typeface="Arial"/>
              <a:buChar char="⚬"/>
            </a:pPr>
            <a:r>
              <a:rPr lang="en-US" sz="3399">
                <a:solidFill>
                  <a:srgbClr val="000000"/>
                </a:solidFill>
                <a:latin typeface="Canva Sans"/>
              </a:rPr>
              <a:t>Integrates well with other languages and tools, such as R, SQL, and Hadoop.</a:t>
            </a:r>
          </a:p>
          <a:p>
            <a:pPr marL="734059" lvl="1" indent="-367030" algn="just">
              <a:lnSpc>
                <a:spcPts val="4759"/>
              </a:lnSpc>
              <a:buFont typeface="Arial"/>
              <a:buChar char="•"/>
            </a:pPr>
            <a:r>
              <a:rPr lang="en-US" sz="3399">
                <a:solidFill>
                  <a:srgbClr val="000000"/>
                </a:solidFill>
                <a:latin typeface="Canva Sans Semi-Bold"/>
              </a:rPr>
              <a:t>Productivity and Speed</a:t>
            </a:r>
          </a:p>
          <a:p>
            <a:pPr marL="1468119" lvl="2" indent="-489373" algn="just">
              <a:lnSpc>
                <a:spcPts val="4759"/>
              </a:lnSpc>
              <a:buFont typeface="Arial"/>
              <a:buChar char="⚬"/>
            </a:pPr>
            <a:r>
              <a:rPr lang="en-US" sz="3399">
                <a:solidFill>
                  <a:srgbClr val="000000"/>
                </a:solidFill>
                <a:latin typeface="Canva Sans"/>
              </a:rPr>
              <a:t>Faster development and prototyping due to concise syntax and powerful libraries.</a:t>
            </a:r>
          </a:p>
          <a:p>
            <a:pPr marL="734059" lvl="1" indent="-367030" algn="just">
              <a:lnSpc>
                <a:spcPts val="4759"/>
              </a:lnSpc>
              <a:buFont typeface="Arial"/>
              <a:buChar char="•"/>
            </a:pPr>
            <a:r>
              <a:rPr lang="en-US" sz="3399">
                <a:solidFill>
                  <a:srgbClr val="000000"/>
                </a:solidFill>
                <a:latin typeface="Canva Sans Semi-Bold"/>
              </a:rPr>
              <a:t>Community and Resources</a:t>
            </a:r>
          </a:p>
          <a:p>
            <a:pPr marL="1468119" lvl="2" indent="-489373" algn="just">
              <a:lnSpc>
                <a:spcPts val="4759"/>
              </a:lnSpc>
              <a:buFont typeface="Arial"/>
              <a:buChar char="⚬"/>
            </a:pPr>
            <a:r>
              <a:rPr lang="en-US" sz="3399">
                <a:solidFill>
                  <a:srgbClr val="000000"/>
                </a:solidFill>
                <a:latin typeface="Canva Sans"/>
              </a:rPr>
              <a:t>Rich ecosystem with plenty of resources, tutorials, and third-party modules.</a:t>
            </a:r>
          </a:p>
          <a:p>
            <a:pPr algn="just">
              <a:lnSpc>
                <a:spcPts val="4759"/>
              </a:lnSpc>
            </a:pPr>
            <a:endParaRPr lang="en-US" sz="3399">
              <a:solidFill>
                <a:srgbClr val="000000"/>
              </a:solidFill>
              <a:latin typeface="Canva Sans"/>
            </a:endParaRP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818680" y="15849"/>
            <a:ext cx="2469320" cy="10271151"/>
            <a:chOff x="0" y="0"/>
            <a:chExt cx="650356" cy="2705159"/>
          </a:xfrm>
        </p:grpSpPr>
        <p:sp>
          <p:nvSpPr>
            <p:cNvPr id="3" name="Freeform 3"/>
            <p:cNvSpPr/>
            <p:nvPr/>
          </p:nvSpPr>
          <p:spPr>
            <a:xfrm>
              <a:off x="0" y="0"/>
              <a:ext cx="650356" cy="2705159"/>
            </a:xfrm>
            <a:custGeom>
              <a:avLst/>
              <a:gdLst/>
              <a:ahLst/>
              <a:cxnLst/>
              <a:rect l="l" t="t" r="r" b="b"/>
              <a:pathLst>
                <a:path w="650356" h="2705159">
                  <a:moveTo>
                    <a:pt x="0" y="0"/>
                  </a:moveTo>
                  <a:lnTo>
                    <a:pt x="650356" y="0"/>
                  </a:lnTo>
                  <a:lnTo>
                    <a:pt x="650356" y="2705159"/>
                  </a:lnTo>
                  <a:lnTo>
                    <a:pt x="0" y="2705159"/>
                  </a:lnTo>
                  <a:close/>
                </a:path>
              </a:pathLst>
            </a:custGeom>
            <a:solidFill>
              <a:srgbClr val="7994A0"/>
            </a:solidFill>
          </p:spPr>
        </p:sp>
        <p:sp>
          <p:nvSpPr>
            <p:cNvPr id="4" name="TextBox 4"/>
            <p:cNvSpPr txBox="1"/>
            <p:nvPr/>
          </p:nvSpPr>
          <p:spPr>
            <a:xfrm>
              <a:off x="0" y="-47625"/>
              <a:ext cx="650356" cy="2752784"/>
            </a:xfrm>
            <a:prstGeom prst="rect">
              <a:avLst/>
            </a:prstGeom>
          </p:spPr>
          <p:txBody>
            <a:bodyPr lIns="50800" tIns="50800" rIns="50800" bIns="50800" rtlCol="0" anchor="ctr"/>
            <a:lstStyle/>
            <a:p>
              <a:pPr algn="ctr">
                <a:lnSpc>
                  <a:spcPts val="3693"/>
                </a:lnSpc>
              </a:pPr>
              <a:endParaRPr/>
            </a:p>
          </p:txBody>
        </p:sp>
      </p:grpSp>
      <p:sp>
        <p:nvSpPr>
          <p:cNvPr id="5" name="TextBox 5"/>
          <p:cNvSpPr txBox="1"/>
          <p:nvPr/>
        </p:nvSpPr>
        <p:spPr>
          <a:xfrm>
            <a:off x="325112" y="204485"/>
            <a:ext cx="5313688" cy="2095488"/>
          </a:xfrm>
          <a:prstGeom prst="rect">
            <a:avLst/>
          </a:prstGeom>
        </p:spPr>
        <p:txBody>
          <a:bodyPr wrap="square" lIns="0" tIns="0" rIns="0" bIns="0" rtlCol="0" anchor="t">
            <a:spAutoFit/>
          </a:bodyPr>
          <a:lstStyle/>
          <a:p>
            <a:pPr algn="ctr">
              <a:lnSpc>
                <a:spcPts val="8400"/>
              </a:lnSpc>
            </a:pPr>
            <a:r>
              <a:rPr lang="en-US" sz="6000" dirty="0">
                <a:solidFill>
                  <a:srgbClr val="000000"/>
                </a:solidFill>
                <a:latin typeface="Canva Sans Bold"/>
              </a:rPr>
              <a:t>Basic Syntax</a:t>
            </a:r>
          </a:p>
          <a:p>
            <a:pPr algn="ctr">
              <a:lnSpc>
                <a:spcPts val="8400"/>
              </a:lnSpc>
            </a:pPr>
            <a:endParaRPr lang="en-US" sz="6000" dirty="0">
              <a:solidFill>
                <a:srgbClr val="000000"/>
              </a:solidFill>
              <a:latin typeface="Canva Sans Bold"/>
            </a:endParaRPr>
          </a:p>
        </p:txBody>
      </p:sp>
      <p:sp>
        <p:nvSpPr>
          <p:cNvPr id="6" name="TextBox 6"/>
          <p:cNvSpPr txBox="1"/>
          <p:nvPr/>
        </p:nvSpPr>
        <p:spPr>
          <a:xfrm>
            <a:off x="738488" y="1627774"/>
            <a:ext cx="13949550" cy="3236992"/>
          </a:xfrm>
          <a:prstGeom prst="rect">
            <a:avLst/>
          </a:prstGeom>
        </p:spPr>
        <p:txBody>
          <a:bodyPr lIns="0" tIns="0" rIns="0" bIns="0" rtlCol="0" anchor="t">
            <a:spAutoFit/>
          </a:bodyPr>
          <a:lstStyle/>
          <a:p>
            <a:pPr algn="l">
              <a:lnSpc>
                <a:spcPts val="4283"/>
              </a:lnSpc>
            </a:pPr>
            <a:r>
              <a:rPr lang="en-US" sz="3059">
                <a:solidFill>
                  <a:srgbClr val="000000"/>
                </a:solidFill>
                <a:latin typeface="Canva Sans Bold"/>
              </a:rPr>
              <a:t>Variables</a:t>
            </a:r>
          </a:p>
          <a:p>
            <a:pPr algn="l">
              <a:lnSpc>
                <a:spcPts val="4283"/>
              </a:lnSpc>
            </a:pPr>
            <a:r>
              <a:rPr lang="en-US" sz="3059">
                <a:solidFill>
                  <a:srgbClr val="000000"/>
                </a:solidFill>
                <a:latin typeface="Canva Sans"/>
              </a:rPr>
              <a:t>Definition: Containers for storing data values.</a:t>
            </a:r>
          </a:p>
          <a:p>
            <a:pPr algn="l">
              <a:lnSpc>
                <a:spcPts val="4283"/>
              </a:lnSpc>
            </a:pPr>
            <a:r>
              <a:rPr lang="en-US" sz="3059">
                <a:solidFill>
                  <a:srgbClr val="000000"/>
                </a:solidFill>
                <a:latin typeface="Canva Sans Bold"/>
              </a:rPr>
              <a:t>Example:</a:t>
            </a:r>
          </a:p>
          <a:p>
            <a:pPr algn="l">
              <a:lnSpc>
                <a:spcPts val="4283"/>
              </a:lnSpc>
            </a:pPr>
            <a:r>
              <a:rPr lang="en-US" sz="3059">
                <a:solidFill>
                  <a:srgbClr val="000000"/>
                </a:solidFill>
                <a:latin typeface="Canva Sans"/>
              </a:rPr>
              <a:t>x = 10</a:t>
            </a:r>
          </a:p>
          <a:p>
            <a:pPr algn="l">
              <a:lnSpc>
                <a:spcPts val="4283"/>
              </a:lnSpc>
            </a:pPr>
            <a:r>
              <a:rPr lang="en-US" sz="3059">
                <a:solidFill>
                  <a:srgbClr val="000000"/>
                </a:solidFill>
                <a:latin typeface="Canva Sans"/>
              </a:rPr>
              <a:t>name = "Alice"</a:t>
            </a:r>
          </a:p>
          <a:p>
            <a:pPr algn="l">
              <a:lnSpc>
                <a:spcPts val="4283"/>
              </a:lnSpc>
            </a:pPr>
            <a:endParaRPr lang="en-US" sz="3059">
              <a:solidFill>
                <a:srgbClr val="000000"/>
              </a:solidFill>
              <a:latin typeface="Canva Sans"/>
            </a:endParaRPr>
          </a:p>
        </p:txBody>
      </p:sp>
      <p:sp>
        <p:nvSpPr>
          <p:cNvPr id="7" name="TextBox 7"/>
          <p:cNvSpPr txBox="1"/>
          <p:nvPr/>
        </p:nvSpPr>
        <p:spPr>
          <a:xfrm>
            <a:off x="738488" y="4352210"/>
            <a:ext cx="14858515" cy="6029215"/>
          </a:xfrm>
          <a:prstGeom prst="rect">
            <a:avLst/>
          </a:prstGeom>
        </p:spPr>
        <p:txBody>
          <a:bodyPr lIns="0" tIns="0" rIns="0" bIns="0" rtlCol="0" anchor="t">
            <a:spAutoFit/>
          </a:bodyPr>
          <a:lstStyle/>
          <a:p>
            <a:pPr algn="l">
              <a:lnSpc>
                <a:spcPts val="4284"/>
              </a:lnSpc>
              <a:spcBef>
                <a:spcPct val="0"/>
              </a:spcBef>
            </a:pPr>
            <a:r>
              <a:rPr lang="en-US" sz="3060" dirty="0">
                <a:solidFill>
                  <a:srgbClr val="000000"/>
                </a:solidFill>
                <a:latin typeface="Canva Sans Bold"/>
              </a:rPr>
              <a:t>Comments</a:t>
            </a:r>
          </a:p>
          <a:p>
            <a:pPr algn="l">
              <a:lnSpc>
                <a:spcPts val="4284"/>
              </a:lnSpc>
              <a:spcBef>
                <a:spcPct val="0"/>
              </a:spcBef>
            </a:pPr>
            <a:r>
              <a:rPr lang="en-US" sz="3060" dirty="0">
                <a:solidFill>
                  <a:srgbClr val="000000"/>
                </a:solidFill>
                <a:latin typeface="Canva Sans"/>
              </a:rPr>
              <a:t>Definition: Notes in the code that the interpreter ignores, used for explaining code.</a:t>
            </a:r>
          </a:p>
          <a:p>
            <a:pPr algn="l">
              <a:lnSpc>
                <a:spcPts val="4284"/>
              </a:lnSpc>
              <a:spcBef>
                <a:spcPct val="0"/>
              </a:spcBef>
            </a:pPr>
            <a:r>
              <a:rPr lang="en-US" sz="3060" dirty="0">
                <a:solidFill>
                  <a:srgbClr val="000000"/>
                </a:solidFill>
                <a:latin typeface="Canva Sans"/>
              </a:rPr>
              <a:t>Single-line comments: Use #</a:t>
            </a:r>
          </a:p>
          <a:p>
            <a:pPr algn="l">
              <a:lnSpc>
                <a:spcPts val="4284"/>
              </a:lnSpc>
              <a:spcBef>
                <a:spcPct val="0"/>
              </a:spcBef>
            </a:pPr>
            <a:r>
              <a:rPr lang="en-US" sz="3060" dirty="0">
                <a:solidFill>
                  <a:srgbClr val="000000"/>
                </a:solidFill>
                <a:latin typeface="Canva Sans"/>
              </a:rPr>
              <a:t># This is a comment</a:t>
            </a:r>
          </a:p>
          <a:p>
            <a:pPr algn="l">
              <a:lnSpc>
                <a:spcPts val="4284"/>
              </a:lnSpc>
              <a:spcBef>
                <a:spcPct val="0"/>
              </a:spcBef>
            </a:pPr>
            <a:r>
              <a:rPr lang="en-US" sz="3060" dirty="0">
                <a:solidFill>
                  <a:srgbClr val="000000"/>
                </a:solidFill>
                <a:latin typeface="Canva Sans"/>
              </a:rPr>
              <a:t>x = 5  # This is also a comment</a:t>
            </a:r>
          </a:p>
          <a:p>
            <a:pPr algn="l">
              <a:lnSpc>
                <a:spcPts val="4284"/>
              </a:lnSpc>
              <a:spcBef>
                <a:spcPct val="0"/>
              </a:spcBef>
            </a:pPr>
            <a:r>
              <a:rPr lang="en-US" sz="3060" dirty="0">
                <a:solidFill>
                  <a:srgbClr val="000000"/>
                </a:solidFill>
                <a:latin typeface="Canva Sans"/>
              </a:rPr>
              <a:t>Multi-line comments: Use triple quotes ''' or """ for commenting out multiple lines</a:t>
            </a:r>
          </a:p>
          <a:p>
            <a:pPr algn="l">
              <a:lnSpc>
                <a:spcPts val="4284"/>
              </a:lnSpc>
              <a:spcBef>
                <a:spcPct val="0"/>
              </a:spcBef>
            </a:pPr>
            <a:r>
              <a:rPr lang="en-US" sz="3060" dirty="0">
                <a:solidFill>
                  <a:srgbClr val="000000"/>
                </a:solidFill>
                <a:latin typeface="Canva Sans"/>
              </a:rPr>
              <a:t>""" This is a multi-line comment or docstring. It can span across multiple lines and is often used to provide detailed explanations or documentation. """</a:t>
            </a:r>
          </a:p>
          <a:p>
            <a:pPr algn="l">
              <a:lnSpc>
                <a:spcPts val="4284"/>
              </a:lnSpc>
              <a:spcBef>
                <a:spcPct val="0"/>
              </a:spcBef>
            </a:pPr>
            <a:endParaRPr lang="en-US" sz="3060" dirty="0">
              <a:solidFill>
                <a:srgbClr val="000000"/>
              </a:solidFill>
              <a:latin typeface="Canva Sans"/>
            </a:endParaRPr>
          </a:p>
        </p:txBody>
      </p:sp>
      <p:sp>
        <p:nvSpPr>
          <p:cNvPr id="8" name="AutoShape 8"/>
          <p:cNvSpPr/>
          <p:nvPr/>
        </p:nvSpPr>
        <p:spPr>
          <a:xfrm>
            <a:off x="738488" y="5991912"/>
            <a:ext cx="6492240" cy="0"/>
          </a:xfrm>
          <a:prstGeom prst="line">
            <a:avLst/>
          </a:prstGeom>
          <a:ln w="38100" cap="flat">
            <a:solidFill>
              <a:srgbClr val="000000"/>
            </a:solidFill>
            <a:prstDash val="solid"/>
            <a:headEnd type="none" w="sm" len="sm"/>
            <a:tailEnd type="none" w="sm" len="sm"/>
          </a:ln>
        </p:spPr>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818680" y="15849"/>
            <a:ext cx="2469320" cy="10271151"/>
            <a:chOff x="0" y="0"/>
            <a:chExt cx="650356" cy="2705159"/>
          </a:xfrm>
        </p:grpSpPr>
        <p:sp>
          <p:nvSpPr>
            <p:cNvPr id="3" name="Freeform 3"/>
            <p:cNvSpPr/>
            <p:nvPr/>
          </p:nvSpPr>
          <p:spPr>
            <a:xfrm>
              <a:off x="0" y="0"/>
              <a:ext cx="650356" cy="2705159"/>
            </a:xfrm>
            <a:custGeom>
              <a:avLst/>
              <a:gdLst/>
              <a:ahLst/>
              <a:cxnLst/>
              <a:rect l="l" t="t" r="r" b="b"/>
              <a:pathLst>
                <a:path w="650356" h="2705159">
                  <a:moveTo>
                    <a:pt x="0" y="0"/>
                  </a:moveTo>
                  <a:lnTo>
                    <a:pt x="650356" y="0"/>
                  </a:lnTo>
                  <a:lnTo>
                    <a:pt x="650356" y="2705159"/>
                  </a:lnTo>
                  <a:lnTo>
                    <a:pt x="0" y="2705159"/>
                  </a:lnTo>
                  <a:close/>
                </a:path>
              </a:pathLst>
            </a:custGeom>
            <a:solidFill>
              <a:srgbClr val="7994A0"/>
            </a:solidFill>
          </p:spPr>
        </p:sp>
        <p:sp>
          <p:nvSpPr>
            <p:cNvPr id="4" name="TextBox 4"/>
            <p:cNvSpPr txBox="1"/>
            <p:nvPr/>
          </p:nvSpPr>
          <p:spPr>
            <a:xfrm>
              <a:off x="0" y="-47625"/>
              <a:ext cx="650356" cy="2752784"/>
            </a:xfrm>
            <a:prstGeom prst="rect">
              <a:avLst/>
            </a:prstGeom>
          </p:spPr>
          <p:txBody>
            <a:bodyPr lIns="50800" tIns="50800" rIns="50800" bIns="50800" rtlCol="0" anchor="ctr"/>
            <a:lstStyle/>
            <a:p>
              <a:pPr algn="ctr">
                <a:lnSpc>
                  <a:spcPts val="3693"/>
                </a:lnSpc>
              </a:pPr>
              <a:endParaRPr/>
            </a:p>
          </p:txBody>
        </p:sp>
      </p:grpSp>
      <p:sp>
        <p:nvSpPr>
          <p:cNvPr id="5" name="TextBox 5"/>
          <p:cNvSpPr txBox="1"/>
          <p:nvPr/>
        </p:nvSpPr>
        <p:spPr>
          <a:xfrm>
            <a:off x="284909" y="656859"/>
            <a:ext cx="15066368" cy="2694051"/>
          </a:xfrm>
          <a:prstGeom prst="rect">
            <a:avLst/>
          </a:prstGeom>
        </p:spPr>
        <p:txBody>
          <a:bodyPr lIns="0" tIns="0" rIns="0" bIns="0" rtlCol="0" anchor="t">
            <a:spAutoFit/>
          </a:bodyPr>
          <a:lstStyle/>
          <a:p>
            <a:pPr algn="l">
              <a:lnSpc>
                <a:spcPts val="4284"/>
              </a:lnSpc>
              <a:spcBef>
                <a:spcPct val="0"/>
              </a:spcBef>
            </a:pPr>
            <a:r>
              <a:rPr lang="en-US" sz="3060">
                <a:solidFill>
                  <a:srgbClr val="000000"/>
                </a:solidFill>
                <a:latin typeface="Quicksand Bold"/>
              </a:rPr>
              <a:t>Indentation</a:t>
            </a:r>
          </a:p>
          <a:p>
            <a:pPr algn="l">
              <a:lnSpc>
                <a:spcPts val="4284"/>
              </a:lnSpc>
              <a:spcBef>
                <a:spcPct val="0"/>
              </a:spcBef>
            </a:pPr>
            <a:r>
              <a:rPr lang="en-US" sz="3060">
                <a:solidFill>
                  <a:srgbClr val="000000"/>
                </a:solidFill>
                <a:latin typeface="Quicksand"/>
              </a:rPr>
              <a:t>Purpose: Defines the structure and scope in Python. Consistent indentation is crucial.</a:t>
            </a:r>
          </a:p>
          <a:p>
            <a:pPr algn="l">
              <a:lnSpc>
                <a:spcPts val="4284"/>
              </a:lnSpc>
              <a:spcBef>
                <a:spcPct val="0"/>
              </a:spcBef>
            </a:pPr>
            <a:r>
              <a:rPr lang="en-US" sz="3060">
                <a:solidFill>
                  <a:srgbClr val="000000"/>
                </a:solidFill>
                <a:latin typeface="Quicksand"/>
              </a:rPr>
              <a:t>Example:</a:t>
            </a:r>
          </a:p>
          <a:p>
            <a:pPr algn="l">
              <a:lnSpc>
                <a:spcPts val="4284"/>
              </a:lnSpc>
              <a:spcBef>
                <a:spcPct val="0"/>
              </a:spcBef>
            </a:pPr>
            <a:r>
              <a:rPr lang="en-US" sz="3060">
                <a:solidFill>
                  <a:srgbClr val="000000"/>
                </a:solidFill>
                <a:latin typeface="Quicksand"/>
              </a:rPr>
              <a:t>if x &gt; 0:</a:t>
            </a:r>
          </a:p>
          <a:p>
            <a:pPr algn="l">
              <a:lnSpc>
                <a:spcPts val="4284"/>
              </a:lnSpc>
              <a:spcBef>
                <a:spcPct val="0"/>
              </a:spcBef>
            </a:pPr>
            <a:r>
              <a:rPr lang="en-US" sz="3060">
                <a:solidFill>
                  <a:srgbClr val="000000"/>
                </a:solidFill>
                <a:latin typeface="Quicksand"/>
              </a:rPr>
              <a:t>    print("x is positive")</a:t>
            </a:r>
          </a:p>
        </p:txBody>
      </p:sp>
      <p:sp>
        <p:nvSpPr>
          <p:cNvPr id="6" name="TextBox 6"/>
          <p:cNvSpPr txBox="1"/>
          <p:nvPr/>
        </p:nvSpPr>
        <p:spPr>
          <a:xfrm>
            <a:off x="284909" y="3887150"/>
            <a:ext cx="4820491" cy="1052183"/>
          </a:xfrm>
          <a:prstGeom prst="rect">
            <a:avLst/>
          </a:prstGeom>
        </p:spPr>
        <p:txBody>
          <a:bodyPr wrap="square" lIns="0" tIns="0" rIns="0" bIns="0" rtlCol="0" anchor="t">
            <a:spAutoFit/>
          </a:bodyPr>
          <a:lstStyle/>
          <a:p>
            <a:pPr algn="ctr">
              <a:lnSpc>
                <a:spcPts val="8680"/>
              </a:lnSpc>
            </a:pPr>
            <a:r>
              <a:rPr lang="en-US" sz="6200" dirty="0">
                <a:solidFill>
                  <a:srgbClr val="000000"/>
                </a:solidFill>
                <a:latin typeface="Canva Sans Bold"/>
              </a:rPr>
              <a:t>Data Types</a:t>
            </a:r>
          </a:p>
        </p:txBody>
      </p:sp>
      <p:sp>
        <p:nvSpPr>
          <p:cNvPr id="7" name="TextBox 7"/>
          <p:cNvSpPr txBox="1"/>
          <p:nvPr/>
        </p:nvSpPr>
        <p:spPr>
          <a:xfrm>
            <a:off x="597503" y="6065216"/>
            <a:ext cx="10178753" cy="3247682"/>
          </a:xfrm>
          <a:prstGeom prst="rect">
            <a:avLst/>
          </a:prstGeom>
        </p:spPr>
        <p:txBody>
          <a:bodyPr lIns="0" tIns="0" rIns="0" bIns="0" rtlCol="0" anchor="t">
            <a:spAutoFit/>
          </a:bodyPr>
          <a:lstStyle/>
          <a:p>
            <a:pPr algn="l">
              <a:lnSpc>
                <a:spcPts val="3693"/>
              </a:lnSpc>
              <a:spcBef>
                <a:spcPct val="0"/>
              </a:spcBef>
            </a:pPr>
            <a:r>
              <a:rPr lang="en-US" sz="2638">
                <a:solidFill>
                  <a:srgbClr val="000000"/>
                </a:solidFill>
                <a:latin typeface="Quicksand"/>
              </a:rPr>
              <a:t>I</a:t>
            </a:r>
            <a:r>
              <a:rPr lang="en-US" sz="2638">
                <a:solidFill>
                  <a:srgbClr val="000000"/>
                </a:solidFill>
                <a:latin typeface="Quicksand Bold"/>
              </a:rPr>
              <a:t>ntegers (int)</a:t>
            </a:r>
          </a:p>
          <a:p>
            <a:pPr algn="l">
              <a:lnSpc>
                <a:spcPts val="3693"/>
              </a:lnSpc>
              <a:spcBef>
                <a:spcPct val="0"/>
              </a:spcBef>
            </a:pPr>
            <a:r>
              <a:rPr lang="en-US" sz="2638">
                <a:solidFill>
                  <a:srgbClr val="000000"/>
                </a:solidFill>
                <a:latin typeface="Quicksand"/>
              </a:rPr>
              <a:t>Definition: Whole numbers, positive or negative, without decimals.</a:t>
            </a:r>
          </a:p>
          <a:p>
            <a:pPr algn="l">
              <a:lnSpc>
                <a:spcPts val="3693"/>
              </a:lnSpc>
              <a:spcBef>
                <a:spcPct val="0"/>
              </a:spcBef>
            </a:pPr>
            <a:r>
              <a:rPr lang="en-US" sz="2638">
                <a:solidFill>
                  <a:srgbClr val="000000"/>
                </a:solidFill>
                <a:latin typeface="Quicksand"/>
              </a:rPr>
              <a:t>Examples:</a:t>
            </a:r>
          </a:p>
          <a:p>
            <a:pPr algn="l">
              <a:lnSpc>
                <a:spcPts val="3693"/>
              </a:lnSpc>
              <a:spcBef>
                <a:spcPct val="0"/>
              </a:spcBef>
            </a:pPr>
            <a:r>
              <a:rPr lang="en-US" sz="2638">
                <a:solidFill>
                  <a:srgbClr val="000000"/>
                </a:solidFill>
                <a:latin typeface="Quicksand"/>
              </a:rPr>
              <a:t>x = 10</a:t>
            </a:r>
          </a:p>
          <a:p>
            <a:pPr algn="l">
              <a:lnSpc>
                <a:spcPts val="3693"/>
              </a:lnSpc>
              <a:spcBef>
                <a:spcPct val="0"/>
              </a:spcBef>
            </a:pPr>
            <a:r>
              <a:rPr lang="en-US" sz="2638">
                <a:solidFill>
                  <a:srgbClr val="000000"/>
                </a:solidFill>
                <a:latin typeface="Quicksand"/>
              </a:rPr>
              <a:t>y = -3</a:t>
            </a:r>
          </a:p>
          <a:p>
            <a:pPr algn="l">
              <a:lnSpc>
                <a:spcPts val="3693"/>
              </a:lnSpc>
              <a:spcBef>
                <a:spcPct val="0"/>
              </a:spcBef>
            </a:pPr>
            <a:r>
              <a:rPr lang="en-US" sz="2638">
                <a:solidFill>
                  <a:srgbClr val="000000"/>
                </a:solidFill>
                <a:latin typeface="Quicksand"/>
              </a:rPr>
              <a:t>Notes: Unlimited precision, can be used for counting, indexing, etc.</a:t>
            </a:r>
          </a:p>
          <a:p>
            <a:pPr algn="l">
              <a:lnSpc>
                <a:spcPts val="3693"/>
              </a:lnSpc>
              <a:spcBef>
                <a:spcPct val="0"/>
              </a:spcBef>
            </a:pPr>
            <a:endParaRPr lang="en-US" sz="2638">
              <a:solidFill>
                <a:srgbClr val="000000"/>
              </a:solidFill>
              <a:latin typeface="Quicksand"/>
            </a:endParaRPr>
          </a:p>
        </p:txBody>
      </p:sp>
      <p:sp>
        <p:nvSpPr>
          <p:cNvPr id="8" name="TextBox 8"/>
          <p:cNvSpPr txBox="1"/>
          <p:nvPr/>
        </p:nvSpPr>
        <p:spPr>
          <a:xfrm>
            <a:off x="396380" y="5152243"/>
            <a:ext cx="4480419" cy="671488"/>
          </a:xfrm>
          <a:prstGeom prst="rect">
            <a:avLst/>
          </a:prstGeom>
        </p:spPr>
        <p:txBody>
          <a:bodyPr wrap="square" lIns="0" tIns="0" rIns="0" bIns="0" rtlCol="0" anchor="t">
            <a:spAutoFit/>
          </a:bodyPr>
          <a:lstStyle/>
          <a:p>
            <a:pPr algn="ctr">
              <a:lnSpc>
                <a:spcPts val="5513"/>
              </a:lnSpc>
              <a:spcBef>
                <a:spcPct val="0"/>
              </a:spcBef>
            </a:pPr>
            <a:r>
              <a:rPr lang="en-US" sz="3938" dirty="0">
                <a:solidFill>
                  <a:srgbClr val="000000"/>
                </a:solidFill>
                <a:latin typeface="Quicksand Bold"/>
              </a:rPr>
              <a:t>1. Numeric Types</a:t>
            </a:r>
          </a:p>
        </p:txBody>
      </p:sp>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5114</Words>
  <Application>Microsoft Office PowerPoint</Application>
  <PresentationFormat>Custom</PresentationFormat>
  <Paragraphs>623</Paragraphs>
  <Slides>55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Canva Sans Bold</vt:lpstr>
      <vt:lpstr>Arial</vt:lpstr>
      <vt:lpstr>Calibri</vt:lpstr>
      <vt:lpstr>Canva Sans Italics</vt:lpstr>
      <vt:lpstr>Quicksand</vt:lpstr>
      <vt:lpstr>Cormorant Garamond Bold Italics</vt:lpstr>
      <vt:lpstr>Quicksand Bold</vt:lpstr>
      <vt:lpstr>Canva Sans</vt:lpstr>
      <vt:lpstr>Canva Sans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Blue Simple Modern Enhancing Sales Strategy Presentation</dc:title>
  <cp:lastModifiedBy>Hiranmayee R</cp:lastModifiedBy>
  <cp:revision>2</cp:revision>
  <dcterms:created xsi:type="dcterms:W3CDTF">2006-08-16T00:00:00Z</dcterms:created>
  <dcterms:modified xsi:type="dcterms:W3CDTF">2024-05-21T13:40:28Z</dcterms:modified>
  <dc:identifier>DAGFs90gOhA</dc:identifier>
</cp:coreProperties>
</file>