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4" r:id="rId5"/>
    <p:sldId id="259" r:id="rId6"/>
    <p:sldId id="265" r:id="rId7"/>
    <p:sldId id="266" r:id="rId8"/>
    <p:sldId id="260" r:id="rId9"/>
    <p:sldId id="267" r:id="rId10"/>
    <p:sldId id="268" r:id="rId11"/>
    <p:sldId id="261"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By </a:t>
            </a:r>
            <a:r>
              <a:rPr lang="en-US" dirty="0" err="1"/>
              <a:t>Roshankumar</a:t>
            </a:r>
            <a:r>
              <a:rPr lang="en-US" dirty="0"/>
              <a:t> 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 Evaluation</a:t>
            </a:r>
            <a:endParaRPr dirty="0"/>
          </a:p>
        </p:txBody>
      </p:sp>
      <p:sp>
        <p:nvSpPr>
          <p:cNvPr id="142" name="Shape 91"/>
          <p:cNvSpPr/>
          <p:nvPr/>
        </p:nvSpPr>
        <p:spPr>
          <a:xfrm>
            <a:off x="205024" y="1778149"/>
            <a:ext cx="5712555" cy="33542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b="0" i="0" dirty="0">
                <a:solidFill>
                  <a:srgbClr val="374151"/>
                </a:solidFill>
                <a:effectLst/>
                <a:latin typeface="Söhne"/>
              </a:rPr>
              <a:t>Model evaluation is a critical step in the model development process that assesses the performance and effectiveness of the trained model. It involves measuring how well the model generalizes to unseen data and how accurately it predicts or classifies the target variable. Various evaluation metrics, such as accuracy, precision, recall, F1 score, and area under the curve (AUC), are used to quantify the model's performance. Additionally, techniques like cross-validation and holdout validation are employed to assess the model's robustness and ability to handle different datasets. Model evaluation provides insights into the model's strengths, weaknesses, and its suitability for the intended application, helping stakeholders make informed decisions based on its performance characteristics.</a:t>
            </a:r>
            <a:endParaRPr lang="en-US" dirty="0"/>
          </a:p>
        </p:txBody>
      </p:sp>
      <p:pic>
        <p:nvPicPr>
          <p:cNvPr id="5" name="Picture 4" descr="A picture containing screenshot, circle, text">
            <a:extLst>
              <a:ext uri="{FF2B5EF4-FFF2-40B4-BE49-F238E27FC236}">
                <a16:creationId xmlns:a16="http://schemas.microsoft.com/office/drawing/2014/main" id="{1D4E7561-C69A-3D04-5765-B338319C5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793" y="2237553"/>
            <a:ext cx="3091958" cy="2208064"/>
          </a:xfrm>
          <a:prstGeom prst="rect">
            <a:avLst/>
          </a:prstGeom>
        </p:spPr>
      </p:pic>
    </p:spTree>
    <p:extLst>
      <p:ext uri="{BB962C8B-B14F-4D97-AF65-F5344CB8AC3E}">
        <p14:creationId xmlns:p14="http://schemas.microsoft.com/office/powerpoint/2010/main" val="4416791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1719416"/>
            <a:ext cx="5556438"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endParaRPr dirty="0"/>
          </a:p>
        </p:txBody>
      </p:sp>
      <p:sp>
        <p:nvSpPr>
          <p:cNvPr id="2" name="Shape 91">
            <a:extLst>
              <a:ext uri="{FF2B5EF4-FFF2-40B4-BE49-F238E27FC236}">
                <a16:creationId xmlns:a16="http://schemas.microsoft.com/office/drawing/2014/main" id="{4B1476FD-2854-43A4-2BF9-25076791912C}"/>
              </a:ext>
            </a:extLst>
          </p:cNvPr>
          <p:cNvSpPr/>
          <p:nvPr/>
        </p:nvSpPr>
        <p:spPr>
          <a:xfrm>
            <a:off x="205025" y="992844"/>
            <a:ext cx="7474448" cy="30888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b="0" i="0" dirty="0">
                <a:solidFill>
                  <a:srgbClr val="374151"/>
                </a:solidFill>
                <a:effectLst/>
                <a:latin typeface="Söhne"/>
              </a:rPr>
              <a:t>Interpretation is a crucial aspect of data analysis and model development that aims to understand and explain the insights and findings derived from the data and models. It involves extracting meaningful and actionable information from the analysis results and communicating it in a comprehensible manner to stakeholders. Interpretation encompasses understanding the relationships between variables, identifying important features and their impact on the model's predictions, and providing context to the results based on domain knowledge. It helps in uncovering patterns, trends, and relationships in the data, making informed decisions, and gaining valuable insights for problem-solving and decision-making processes. Effective interpretation bridges the gap between complex data analysis and practical applications, enabling stakeholders to grasp the implications and make well-informed decisions based on the analysis outcomes.</a:t>
            </a:r>
            <a:endParaRPr 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Importance of Data Analysis</a:t>
            </a:r>
            <a:endParaRPr dirty="0"/>
          </a:p>
        </p:txBody>
      </p:sp>
      <p:sp>
        <p:nvSpPr>
          <p:cNvPr id="124" name="Shape 73"/>
          <p:cNvSpPr/>
          <p:nvPr/>
        </p:nvSpPr>
        <p:spPr>
          <a:xfrm>
            <a:off x="205023" y="2038346"/>
            <a:ext cx="4827893" cy="308792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Data analysis plays a crucial role in extracting meaningful insights from raw data, enabling organizations to make informed decisions and drive business success. It allows businesses to understand patterns, trends, and relationships within their data, which can uncover opportunities, identify potential risks, and optimize processes. Data analysis helps in understanding customer behavior, improving product offerings, enhancing operational efficiency, and gaining a competitive edge in the market.</a:t>
            </a:r>
            <a:endParaRPr dirty="0"/>
          </a:p>
        </p:txBody>
      </p:sp>
      <p:pic>
        <p:nvPicPr>
          <p:cNvPr id="3" name="Picture 2" descr="A person holding a magnifying glass over a graph&#10;&#10;Description automatically generated with medium confidence">
            <a:extLst>
              <a:ext uri="{FF2B5EF4-FFF2-40B4-BE49-F238E27FC236}">
                <a16:creationId xmlns:a16="http://schemas.microsoft.com/office/drawing/2014/main" id="{FC163AA0-1073-C8DF-0986-6020DD457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214" y="2213981"/>
            <a:ext cx="3662995" cy="2491833"/>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Role of Data Analysis in Decision-Making</a:t>
            </a:r>
            <a:endParaRPr dirty="0"/>
          </a:p>
        </p:txBody>
      </p:sp>
      <p:sp>
        <p:nvSpPr>
          <p:cNvPr id="124" name="Shape 73"/>
          <p:cNvSpPr/>
          <p:nvPr/>
        </p:nvSpPr>
        <p:spPr>
          <a:xfrm>
            <a:off x="205023" y="2038346"/>
            <a:ext cx="5422626" cy="30879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Data analysis is instrumental in the decision-making process as it provides evidence-based insights and supports data-driven decision-making. By analyzing data, organizations can evaluate different options, assess their potential outcomes, and make informed choices. Data analysis helps in identifying trends, patterns, and correlations, enabling decision-makers to understand the impact of their choices and make strategic decisions aligned with organizational goals. It minimizes the reliance on intuition or guesswork and promotes objective decision-making based on empirical evidence.</a:t>
            </a:r>
            <a:endParaRPr dirty="0"/>
          </a:p>
        </p:txBody>
      </p:sp>
      <p:pic>
        <p:nvPicPr>
          <p:cNvPr id="3" name="Picture 2" descr="A picture containing screenshot, graphics, text, graphic design&#10;&#10;Description automatically generated">
            <a:extLst>
              <a:ext uri="{FF2B5EF4-FFF2-40B4-BE49-F238E27FC236}">
                <a16:creationId xmlns:a16="http://schemas.microsoft.com/office/drawing/2014/main" id="{2D521931-550E-E810-6617-77D2B2D956CB}"/>
              </a:ext>
            </a:extLst>
          </p:cNvPr>
          <p:cNvPicPr>
            <a:picLocks noChangeAspect="1"/>
          </p:cNvPicPr>
          <p:nvPr/>
        </p:nvPicPr>
        <p:blipFill rotWithShape="1">
          <a:blip r:embed="rId2">
            <a:extLst>
              <a:ext uri="{28A0092B-C50C-407E-A947-70E740481C1C}">
                <a14:useLocalDpi xmlns:a14="http://schemas.microsoft.com/office/drawing/2010/main" val="0"/>
              </a:ext>
            </a:extLst>
          </a:blip>
          <a:srcRect l="14591" t="4378" r="11281" b="19555"/>
          <a:stretch/>
        </p:blipFill>
        <p:spPr>
          <a:xfrm>
            <a:off x="5687122" y="2185639"/>
            <a:ext cx="3456878" cy="2940636"/>
          </a:xfrm>
          <a:prstGeom prst="rect">
            <a:avLst/>
          </a:prstGeom>
        </p:spPr>
      </p:pic>
    </p:spTree>
    <p:extLst>
      <p:ext uri="{BB962C8B-B14F-4D97-AF65-F5344CB8AC3E}">
        <p14:creationId xmlns:p14="http://schemas.microsoft.com/office/powerpoint/2010/main" val="379775353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Descriptive Statistics and Summary Measures</a:t>
            </a:r>
            <a:endParaRPr dirty="0"/>
          </a:p>
        </p:txBody>
      </p:sp>
      <p:sp>
        <p:nvSpPr>
          <p:cNvPr id="133" name="Shape 82"/>
          <p:cNvSpPr/>
          <p:nvPr/>
        </p:nvSpPr>
        <p:spPr>
          <a:xfrm>
            <a:off x="205024" y="2164724"/>
            <a:ext cx="5244205" cy="28224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Descriptive statistics involve summarizing and describing the main characteristics of a dataset. It provides a quantitative summary of the data and helps in understanding its central tendency, variability, and distribution. Descriptive statistics include measures such as mean, median, mode, standard deviation, range, and percentiles. These measures provide insights into the average value, dispersion, and shape of the data, enabling researchers to gain a better understanding of the dataset's overall properties.</a:t>
            </a:r>
            <a:endParaRPr dirty="0"/>
          </a:p>
        </p:txBody>
      </p:sp>
      <p:pic>
        <p:nvPicPr>
          <p:cNvPr id="3" name="Picture 2" descr="A picture containing diagram, plot, text, line&#10;&#10;Description automatically generated">
            <a:extLst>
              <a:ext uri="{FF2B5EF4-FFF2-40B4-BE49-F238E27FC236}">
                <a16:creationId xmlns:a16="http://schemas.microsoft.com/office/drawing/2014/main" id="{4FEEBE50-FAF4-98A2-8F40-7205AF25FF20}"/>
              </a:ext>
            </a:extLst>
          </p:cNvPr>
          <p:cNvPicPr>
            <a:picLocks noChangeAspect="1"/>
          </p:cNvPicPr>
          <p:nvPr/>
        </p:nvPicPr>
        <p:blipFill rotWithShape="1">
          <a:blip r:embed="rId2">
            <a:extLst>
              <a:ext uri="{28A0092B-C50C-407E-A947-70E740481C1C}">
                <a14:useLocalDpi xmlns:a14="http://schemas.microsoft.com/office/drawing/2010/main" val="0"/>
              </a:ext>
            </a:extLst>
          </a:blip>
          <a:srcRect l="40462" r="4615"/>
          <a:stretch/>
        </p:blipFill>
        <p:spPr>
          <a:xfrm>
            <a:off x="5620101" y="2164724"/>
            <a:ext cx="3257036" cy="2657591"/>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Visualization Techniques</a:t>
            </a:r>
            <a:endParaRPr dirty="0"/>
          </a:p>
        </p:txBody>
      </p:sp>
      <p:sp>
        <p:nvSpPr>
          <p:cNvPr id="133" name="Shape 82"/>
          <p:cNvSpPr/>
          <p:nvPr/>
        </p:nvSpPr>
        <p:spPr>
          <a:xfrm>
            <a:off x="205024" y="2038346"/>
            <a:ext cx="5526703" cy="30879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Data visualization techniques involve representing data visually using charts, graphs, and plots. Data visualization helps in presenting complex information in a visually appealing and easily understandable manner. It allows analysts to explore patterns, relationships, and trends in the data, facilitating better comprehension and interpretation. Common data visualization techniques include bar charts, line graphs, scatter plots, histograms, heatmaps, and box plots. By visualizing the data, analysts can identify patterns, outliers, clusters, and other key characteristics that may not be evident in raw data.</a:t>
            </a:r>
            <a:endParaRPr dirty="0"/>
          </a:p>
        </p:txBody>
      </p:sp>
      <p:pic>
        <p:nvPicPr>
          <p:cNvPr id="3" name="Picture 2" descr="A picture containing text, diagram, screenshot, design&#10;&#10;Description automatically generated">
            <a:extLst>
              <a:ext uri="{FF2B5EF4-FFF2-40B4-BE49-F238E27FC236}">
                <a16:creationId xmlns:a16="http://schemas.microsoft.com/office/drawing/2014/main" id="{F19CB7D1-7CEB-6F50-6D62-EAB3EA2200F0}"/>
              </a:ext>
            </a:extLst>
          </p:cNvPr>
          <p:cNvPicPr>
            <a:picLocks noChangeAspect="1"/>
          </p:cNvPicPr>
          <p:nvPr/>
        </p:nvPicPr>
        <p:blipFill rotWithShape="1">
          <a:blip r:embed="rId2">
            <a:extLst>
              <a:ext uri="{28A0092B-C50C-407E-A947-70E740481C1C}">
                <a14:useLocalDpi xmlns:a14="http://schemas.microsoft.com/office/drawing/2010/main" val="0"/>
              </a:ext>
            </a:extLst>
          </a:blip>
          <a:srcRect t="12247" b="10509"/>
          <a:stretch/>
        </p:blipFill>
        <p:spPr>
          <a:xfrm>
            <a:off x="5696491" y="2074309"/>
            <a:ext cx="3428488" cy="2648306"/>
          </a:xfrm>
          <a:prstGeom prst="rect">
            <a:avLst/>
          </a:prstGeom>
        </p:spPr>
      </p:pic>
    </p:spTree>
    <p:extLst>
      <p:ext uri="{BB962C8B-B14F-4D97-AF65-F5344CB8AC3E}">
        <p14:creationId xmlns:p14="http://schemas.microsoft.com/office/powerpoint/2010/main" val="40583504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Identifying Patterns, Trends, and Outliers</a:t>
            </a:r>
            <a:endParaRPr dirty="0"/>
          </a:p>
        </p:txBody>
      </p:sp>
      <p:sp>
        <p:nvSpPr>
          <p:cNvPr id="133" name="Shape 82"/>
          <p:cNvSpPr/>
          <p:nvPr/>
        </p:nvSpPr>
        <p:spPr>
          <a:xfrm>
            <a:off x="205024" y="2038346"/>
            <a:ext cx="6024791" cy="308792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Data analysis aims to uncover patterns, trends, and outliers in the dataset. Patterns refer to recurring structures or relationships within the data. Trends indicate the direction and magnitude of change over time or across variables. Outliers are data points that deviate significantly from the expected or typical values. Identifying patterns, trends, and outliers can provide valuable insights into the underlying processes, relationships, and anomalies within the data. Statistical techniques such as regression analysis, time series analysis, and cluster analysis can be applied to identify and analyze these patterns, trends, and outliers, assisting in decision-making and further analysis.</a:t>
            </a:r>
            <a:endParaRPr dirty="0"/>
          </a:p>
        </p:txBody>
      </p:sp>
      <p:pic>
        <p:nvPicPr>
          <p:cNvPr id="3" name="Picture 2" descr="Diagram of a diagram of data&#10;&#10;Description automatically generated with low confidence">
            <a:extLst>
              <a:ext uri="{FF2B5EF4-FFF2-40B4-BE49-F238E27FC236}">
                <a16:creationId xmlns:a16="http://schemas.microsoft.com/office/drawing/2014/main" id="{BC9C81AC-98E0-50FF-ABF6-7568E7C8D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152" y="2175850"/>
            <a:ext cx="2826848" cy="2861217"/>
          </a:xfrm>
          <a:prstGeom prst="rect">
            <a:avLst/>
          </a:prstGeom>
        </p:spPr>
      </p:pic>
    </p:spTree>
    <p:extLst>
      <p:ext uri="{BB962C8B-B14F-4D97-AF65-F5344CB8AC3E}">
        <p14:creationId xmlns:p14="http://schemas.microsoft.com/office/powerpoint/2010/main" val="28183093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preparation and feature engineering</a:t>
            </a:r>
            <a:endParaRPr dirty="0"/>
          </a:p>
        </p:txBody>
      </p:sp>
      <p:sp>
        <p:nvSpPr>
          <p:cNvPr id="142" name="Shape 91"/>
          <p:cNvSpPr/>
          <p:nvPr/>
        </p:nvSpPr>
        <p:spPr>
          <a:xfrm>
            <a:off x="205025" y="1778149"/>
            <a:ext cx="5452360" cy="335338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Data preparation involves cleaning and preprocessing the data, handling missing values, outliers, and formatting issues to ensure the data's accuracy and consistency. Feature engineering focuses on creating new features or modifying existing ones to capture more meaningful information from the data. This can include encoding categorical variables, selecting relevant features, and transforming variables to improve model performance. These steps play a vital role in improving the quality of the dataset, reducing dimensionality, and enhancing the predictive power of models by extracting relevant patterns and relationships from the data.</a:t>
            </a:r>
            <a:endParaRPr dirty="0"/>
          </a:p>
        </p:txBody>
      </p:sp>
      <p:pic>
        <p:nvPicPr>
          <p:cNvPr id="3" name="Picture 2" descr="A picture containing text, diagram, font, screenshot&#10;&#10;Description automatically generated">
            <a:extLst>
              <a:ext uri="{FF2B5EF4-FFF2-40B4-BE49-F238E27FC236}">
                <a16:creationId xmlns:a16="http://schemas.microsoft.com/office/drawing/2014/main" id="{8A935A0F-4D63-80CF-75E3-04D6E3D7D4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7385" y="2371492"/>
            <a:ext cx="3364280" cy="1954251"/>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Train the model</a:t>
            </a:r>
            <a:endParaRPr dirty="0"/>
          </a:p>
        </p:txBody>
      </p:sp>
      <p:sp>
        <p:nvSpPr>
          <p:cNvPr id="142" name="Shape 91"/>
          <p:cNvSpPr/>
          <p:nvPr/>
        </p:nvSpPr>
        <p:spPr>
          <a:xfrm>
            <a:off x="205025" y="1778149"/>
            <a:ext cx="5452360" cy="335338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b="0" i="0" dirty="0">
                <a:solidFill>
                  <a:srgbClr val="374151"/>
                </a:solidFill>
                <a:effectLst/>
                <a:latin typeface="Söhne"/>
              </a:rPr>
              <a:t>Model training is a critical step in the model development process where the selected model is trained on a labeled dataset to learn patterns, relationships, and dependencies in the data. During training, the model adjusts its internal parameters based on the input data and the corresponding target variables. The objective is to minimize the difference between the model's predictions and the true values. This process involves iterative optimization algorithms, such as gradient descent, to update the model's parameters and improve its performance. Model training is essential in enabling the model to capture the underlying patterns in the data and make accurate predictions or classifications when applied to new, unseen data.</a:t>
            </a:r>
            <a:endParaRPr dirty="0"/>
          </a:p>
        </p:txBody>
      </p:sp>
      <p:pic>
        <p:nvPicPr>
          <p:cNvPr id="3" name="Picture 2" descr="A picture containing text, circle, screenshot, logo&#10;&#10;Description automatically generated">
            <a:extLst>
              <a:ext uri="{FF2B5EF4-FFF2-40B4-BE49-F238E27FC236}">
                <a16:creationId xmlns:a16="http://schemas.microsoft.com/office/drawing/2014/main" id="{B208AF67-C22E-7A6B-8DEC-0E2C5CD4C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107" y="1853828"/>
            <a:ext cx="3025698" cy="3025698"/>
          </a:xfrm>
          <a:prstGeom prst="rect">
            <a:avLst/>
          </a:prstGeom>
        </p:spPr>
      </p:pic>
    </p:spTree>
    <p:extLst>
      <p:ext uri="{BB962C8B-B14F-4D97-AF65-F5344CB8AC3E}">
        <p14:creationId xmlns:p14="http://schemas.microsoft.com/office/powerpoint/2010/main" val="370547764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TotalTime>
  <Words>1012</Words>
  <Application>Microsoft Office PowerPoint</Application>
  <PresentationFormat>On-screen Show (16:9)</PresentationFormat>
  <Paragraphs>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Open Sans</vt:lpstr>
      <vt:lpstr>Open Sans Extrabold</vt:lpstr>
      <vt:lpstr>Open Sans Light</vt:lpstr>
      <vt:lpstr>Söhne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Roshan Kumar</cp:lastModifiedBy>
  <cp:revision>4</cp:revision>
  <dcterms:modified xsi:type="dcterms:W3CDTF">2023-06-10T09:12:04Z</dcterms:modified>
</cp:coreProperties>
</file>