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F6AF81A-A6EF-4382-A57D-72DD8682A8D9}"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304DC17-E9D8-4E55-8769-BE9D59EF8A6F}" type="slidenum">
              <a:rPr lang="en-IN" smtClean="0"/>
              <a:t>‹#›</a:t>
            </a:fld>
            <a:endParaRPr lang="en-IN"/>
          </a:p>
        </p:txBody>
      </p:sp>
    </p:spTree>
    <p:extLst>
      <p:ext uri="{BB962C8B-B14F-4D97-AF65-F5344CB8AC3E}">
        <p14:creationId xmlns:p14="http://schemas.microsoft.com/office/powerpoint/2010/main" val="3292195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04DC17-E9D8-4E55-8769-BE9D59EF8A6F}" type="slidenum">
              <a:rPr lang="en-IN" smtClean="0"/>
              <a:t>3</a:t>
            </a:fld>
            <a:endParaRPr lang="en-IN"/>
          </a:p>
        </p:txBody>
      </p:sp>
    </p:spTree>
    <p:extLst>
      <p:ext uri="{BB962C8B-B14F-4D97-AF65-F5344CB8AC3E}">
        <p14:creationId xmlns:p14="http://schemas.microsoft.com/office/powerpoint/2010/main" val="19205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586287" y="5323975"/>
            <a:ext cx="5487289" cy="997709"/>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rgbClr val="2D936B"/>
                </a:solidFill>
                <a:latin typeface="Trebuchet MS" panose="020B0603020202020204" pitchFamily="34" charset="0"/>
                <a:cs typeface="Trebuchet MS"/>
              </a:rPr>
              <a:t>Final</a:t>
            </a:r>
            <a:r>
              <a:rPr sz="3200" b="1" spc="-165" dirty="0">
                <a:solidFill>
                  <a:srgbClr val="2D936B"/>
                </a:solidFill>
                <a:latin typeface="Trebuchet MS" panose="020B0603020202020204" pitchFamily="34" charset="0"/>
                <a:cs typeface="Trebuchet MS"/>
              </a:rPr>
              <a:t> </a:t>
            </a:r>
            <a:r>
              <a:rPr sz="3200" b="1" spc="-5" dirty="0">
                <a:solidFill>
                  <a:srgbClr val="2D936B"/>
                </a:solidFill>
                <a:latin typeface="Trebuchet MS" panose="020B0603020202020204" pitchFamily="34" charset="0"/>
                <a:cs typeface="Trebuchet MS"/>
              </a:rPr>
              <a:t>Project</a:t>
            </a:r>
            <a:r>
              <a:rPr lang="en-US" sz="3200" b="1" spc="-5" dirty="0">
                <a:solidFill>
                  <a:srgbClr val="2D936B"/>
                </a:solidFill>
                <a:latin typeface="Trebuchet MS" panose="020B0603020202020204" pitchFamily="34" charset="0"/>
                <a:cs typeface="Trebuchet MS"/>
              </a:rPr>
              <a:t>: Brain Tumor Detection using MRI</a:t>
            </a:r>
            <a:endParaRPr sz="3200" dirty="0">
              <a:solidFill>
                <a:srgbClr val="2D936B"/>
              </a:solidFill>
              <a:latin typeface="Trebuchet MS" panose="020B0603020202020204" pitchFamily="34"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itle 14">
            <a:extLst>
              <a:ext uri="{FF2B5EF4-FFF2-40B4-BE49-F238E27FC236}">
                <a16:creationId xmlns:a16="http://schemas.microsoft.com/office/drawing/2014/main" id="{6D02CFE7-AA8C-38A8-F6A1-D05997168F1F}"/>
              </a:ext>
            </a:extLst>
          </p:cNvPr>
          <p:cNvSpPr>
            <a:spLocks noGrp="1"/>
          </p:cNvSpPr>
          <p:nvPr>
            <p:ph type="ctrTitle"/>
          </p:nvPr>
        </p:nvSpPr>
        <p:spPr>
          <a:xfrm>
            <a:off x="2454852" y="2666467"/>
            <a:ext cx="7777226" cy="2504695"/>
          </a:xfrm>
        </p:spPr>
        <p:txBody>
          <a:bodyPr/>
          <a:lstStyle/>
          <a:p>
            <a:pPr algn="l"/>
            <a:r>
              <a:rPr lang="en-US" sz="2400" dirty="0"/>
              <a:t>Name : ROSHAN KUMAR B</a:t>
            </a:r>
            <a:br>
              <a:rPr lang="en-US" sz="2400" dirty="0"/>
            </a:br>
            <a:r>
              <a:rPr lang="en-US" sz="2400" dirty="0"/>
              <a:t>COLLEGE : SARANATHAN COLLEGE OF ENGINEERING</a:t>
            </a:r>
            <a:br>
              <a:rPr lang="en-US" sz="2400" dirty="0"/>
            </a:br>
            <a:r>
              <a:rPr lang="en-US" sz="2400" dirty="0"/>
              <a:t>BRANCH : ARTIFICIAL INTELLIGENCE AND DATA SCIENCE</a:t>
            </a:r>
            <a:br>
              <a:rPr lang="en-US" sz="2400" dirty="0"/>
            </a:br>
            <a:r>
              <a:rPr lang="en-US" sz="2400" dirty="0"/>
              <a:t>YEAR : THIRD YEAR</a:t>
            </a:r>
            <a:br>
              <a:rPr lang="en-US" sz="2400" dirty="0"/>
            </a:br>
            <a:r>
              <a:rPr lang="en-US" sz="2400" dirty="0"/>
              <a:t>NM ID : au813821243044</a:t>
            </a:r>
            <a:br>
              <a:rPr lang="en-US" sz="2400" dirty="0"/>
            </a:br>
            <a:r>
              <a:rPr lang="en-US" sz="2400" dirty="0"/>
              <a:t>REG NO : 813821243044</a:t>
            </a:r>
            <a:br>
              <a:rPr lang="en-US" sz="2400" dirty="0"/>
            </a:br>
            <a:r>
              <a:rPr lang="en-US" sz="2400" dirty="0"/>
              <a:t>EMAIL ID : broshankumar4@gmail.com</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cs typeface="Trebuchet MS"/>
              </a:rPr>
              <a:t>OUTPUT</a:t>
            </a:r>
            <a:endParaRPr sz="4800" dirty="0">
              <a:latin typeface="Trebuchet MS"/>
              <a:cs typeface="Trebuchet MS"/>
            </a:endParaRPr>
          </a:p>
        </p:txBody>
      </p:sp>
      <p:pic>
        <p:nvPicPr>
          <p:cNvPr id="10" name="Picture 9">
            <a:extLst>
              <a:ext uri="{FF2B5EF4-FFF2-40B4-BE49-F238E27FC236}">
                <a16:creationId xmlns:a16="http://schemas.microsoft.com/office/drawing/2014/main" id="{5643F9D8-1814-42DC-633F-AAF2323FCF77}"/>
              </a:ext>
            </a:extLst>
          </p:cNvPr>
          <p:cNvPicPr>
            <a:picLocks noChangeAspect="1"/>
          </p:cNvPicPr>
          <p:nvPr/>
        </p:nvPicPr>
        <p:blipFill>
          <a:blip r:embed="rId3"/>
          <a:stretch>
            <a:fillRect/>
          </a:stretch>
        </p:blipFill>
        <p:spPr>
          <a:xfrm>
            <a:off x="3200402" y="431803"/>
            <a:ext cx="5791196" cy="5994396"/>
          </a:xfrm>
          <a:prstGeom prst="rect">
            <a:avLst/>
          </a:prstGeom>
        </p:spPr>
      </p:pic>
    </p:spTree>
    <p:extLst>
      <p:ext uri="{BB962C8B-B14F-4D97-AF65-F5344CB8AC3E}">
        <p14:creationId xmlns:p14="http://schemas.microsoft.com/office/powerpoint/2010/main" val="166801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83258" y="6111875"/>
            <a:ext cx="7774941" cy="232115"/>
          </a:xfrm>
          <a:prstGeom prst="rect">
            <a:avLst/>
          </a:prstGeom>
        </p:spPr>
        <p:txBody>
          <a:bodyPr vert="horz" wrap="square" lIns="0" tIns="16510" rIns="0" bIns="0" rtlCol="0">
            <a:spAutoFit/>
          </a:bodyPr>
          <a:lstStyle/>
          <a:p>
            <a:pPr marL="12700">
              <a:lnSpc>
                <a:spcPct val="100000"/>
              </a:lnSpc>
              <a:spcBef>
                <a:spcPts val="130"/>
              </a:spcBef>
            </a:pPr>
            <a:r>
              <a:rPr lang="en-IN" sz="1400" u="heavy" spc="20" dirty="0">
                <a:solidFill>
                  <a:srgbClr val="006FC0"/>
                </a:solidFill>
                <a:uFill>
                  <a:solidFill>
                    <a:srgbClr val="006FC0"/>
                  </a:solidFill>
                </a:uFill>
                <a:latin typeface="Trebuchet MS"/>
                <a:cs typeface="Trebuchet MS"/>
              </a:rPr>
              <a:t>https://github.com/Roshankumarb31/TNSDC_NAAN_MUDHALVAN_BRAIN_TUMOUR_DETECTION</a:t>
            </a:r>
            <a:endParaRPr sz="1400" dirty="0">
              <a:latin typeface="Trebuchet MS"/>
              <a:cs typeface="Trebuchet MS"/>
            </a:endParaRPr>
          </a:p>
        </p:txBody>
      </p:sp>
      <p:sp>
        <p:nvSpPr>
          <p:cNvPr id="10" name="TextBox 9">
            <a:extLst>
              <a:ext uri="{FF2B5EF4-FFF2-40B4-BE49-F238E27FC236}">
                <a16:creationId xmlns:a16="http://schemas.microsoft.com/office/drawing/2014/main" id="{38B42B6E-1577-8336-1442-1DC42EC036B6}"/>
              </a:ext>
            </a:extLst>
          </p:cNvPr>
          <p:cNvSpPr txBox="1"/>
          <p:nvPr/>
        </p:nvSpPr>
        <p:spPr>
          <a:xfrm>
            <a:off x="1066800" y="1600200"/>
            <a:ext cx="7181850" cy="1815882"/>
          </a:xfrm>
          <a:prstGeom prst="rect">
            <a:avLst/>
          </a:prstGeom>
          <a:solidFill>
            <a:schemeClr val="bg1"/>
          </a:solidFill>
        </p:spPr>
        <p:txBody>
          <a:bodyPr wrap="square" rtlCol="0">
            <a:spAutoFit/>
          </a:bodyPr>
          <a:lstStyle/>
          <a:p>
            <a:pPr algn="just"/>
            <a:r>
              <a:rPr lang="en-US" sz="2800" b="0" i="0" dirty="0">
                <a:effectLst/>
                <a:latin typeface="Söhne"/>
              </a:rPr>
              <a:t>In summary, our model shows promising accuracy and efficiency, outperforming baseline methods and demonstrating potential for real-world application.</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a:extLst>
              <a:ext uri="{FF2B5EF4-FFF2-40B4-BE49-F238E27FC236}">
                <a16:creationId xmlns:a16="http://schemas.microsoft.com/office/drawing/2014/main" id="{FAA02C33-E6EF-84E1-2AA6-1097CB1B0A6B}"/>
              </a:ext>
            </a:extLst>
          </p:cNvPr>
          <p:cNvSpPr txBox="1">
            <a:spLocks/>
          </p:cNvSpPr>
          <p:nvPr/>
        </p:nvSpPr>
        <p:spPr>
          <a:xfrm>
            <a:off x="1370710" y="2885358"/>
            <a:ext cx="8231822" cy="1124667"/>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3600" b="0" i="0" dirty="0">
                <a:effectLst/>
                <a:latin typeface="+mj-lt"/>
              </a:rPr>
              <a:t>NeuroDetect: Advanced Brain Tumor Detection System</a:t>
            </a:r>
            <a:endParaRPr lang="en-IN" sz="7200" kern="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8F522337-6428-4E79-9610-F03B7DF4DFB2}"/>
              </a:ext>
            </a:extLst>
          </p:cNvPr>
          <p:cNvSpPr txBox="1"/>
          <p:nvPr/>
        </p:nvSpPr>
        <p:spPr>
          <a:xfrm>
            <a:off x="1654928" y="1817177"/>
            <a:ext cx="8148066" cy="3108543"/>
          </a:xfrm>
          <a:prstGeom prst="rect">
            <a:avLst/>
          </a:prstGeom>
          <a:noFill/>
        </p:spPr>
        <p:txBody>
          <a:bodyPr wrap="square" rtlCol="0">
            <a:spAutoFit/>
          </a:bodyPr>
          <a:lstStyle/>
          <a:p>
            <a:pPr marL="285750" indent="-285750">
              <a:buFont typeface="Wingdings" panose="05000000000000000000" pitchFamily="2" charset="2"/>
              <a:buChar char="§"/>
            </a:pPr>
            <a:r>
              <a:rPr lang="en-IN" sz="2800" b="1" i="0" spc="-20" dirty="0">
                <a:solidFill>
                  <a:srgbClr val="000000"/>
                </a:solidFill>
                <a:effectLst/>
                <a:latin typeface="Trebuchet MS" panose="020B0603020202020204" pitchFamily="34" charset="0"/>
                <a:ea typeface="+mj-ea"/>
                <a:cs typeface="Trebuchet MS" panose="020B0603020202020204" pitchFamily="34" charset="0"/>
              </a:rPr>
              <a:t>P</a:t>
            </a:r>
            <a:r>
              <a:rPr lang="en-IN" sz="2800" b="1" i="0" spc="15" dirty="0">
                <a:solidFill>
                  <a:srgbClr val="000000"/>
                </a:solidFill>
                <a:effectLst/>
                <a:latin typeface="Trebuchet MS" panose="020B0603020202020204" pitchFamily="34" charset="0"/>
                <a:ea typeface="+mj-ea"/>
                <a:cs typeface="Trebuchet MS" panose="020B0603020202020204" pitchFamily="34" charset="0"/>
              </a:rPr>
              <a:t>ROB</a:t>
            </a:r>
            <a:r>
              <a:rPr lang="en-IN" sz="2800" b="1" i="0" spc="55" dirty="0">
                <a:solidFill>
                  <a:srgbClr val="000000"/>
                </a:solidFill>
                <a:effectLst/>
                <a:latin typeface="Trebuchet MS" panose="020B0603020202020204" pitchFamily="34" charset="0"/>
                <a:ea typeface="+mj-ea"/>
                <a:cs typeface="Trebuchet MS" panose="020B0603020202020204" pitchFamily="34" charset="0"/>
              </a:rPr>
              <a:t>L</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20" dirty="0">
                <a:solidFill>
                  <a:srgbClr val="000000"/>
                </a:solidFill>
                <a:effectLst/>
                <a:latin typeface="Trebuchet MS" panose="020B0603020202020204" pitchFamily="34" charset="0"/>
                <a:ea typeface="+mj-ea"/>
                <a:cs typeface="Trebuchet MS" panose="020B0603020202020204" pitchFamily="34" charset="0"/>
              </a:rPr>
              <a:t>M STATEMENT</a:t>
            </a:r>
            <a:endParaRPr lang="en-IN" sz="2800" b="1" i="0" spc="10" dirty="0">
              <a:solidFill>
                <a:srgbClr val="000000"/>
              </a:solidFill>
              <a:effectLst/>
              <a:latin typeface="Trebuchet MS" panose="020B0603020202020204" pitchFamily="34" charset="0"/>
              <a:ea typeface="+mj-ea"/>
              <a:cs typeface="Trebuchet MS" panose="020B0603020202020204" pitchFamily="34" charset="0"/>
            </a:endParaRPr>
          </a:p>
          <a:p>
            <a:pPr marL="285750" indent="-285750">
              <a:buFont typeface="Wingdings" panose="05000000000000000000" pitchFamily="2" charset="2"/>
              <a:buChar char="§"/>
            </a:pPr>
            <a:r>
              <a:rPr lang="en-IN" sz="2800" b="1" i="0" spc="5" dirty="0">
                <a:solidFill>
                  <a:srgbClr val="000000"/>
                </a:solidFill>
                <a:effectLst/>
                <a:latin typeface="Trebuchet MS" panose="020B0603020202020204" pitchFamily="34" charset="0"/>
                <a:ea typeface="+mj-ea"/>
                <a:cs typeface="Trebuchet MS" panose="020B0603020202020204" pitchFamily="34" charset="0"/>
              </a:rPr>
              <a:t>PROJECT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OVERVIEW</a:t>
            </a:r>
          </a:p>
          <a:p>
            <a:pPr marL="285750" indent="-285750">
              <a:buFont typeface="Wingdings" panose="05000000000000000000" pitchFamily="2" charset="2"/>
              <a:buChar char="§"/>
            </a:pPr>
            <a:r>
              <a:rPr lang="en-IN" sz="2800" b="1" i="0" spc="25" dirty="0">
                <a:solidFill>
                  <a:srgbClr val="000000"/>
                </a:solidFill>
                <a:effectLst/>
                <a:latin typeface="Trebuchet MS" panose="020B0603020202020204" pitchFamily="34" charset="0"/>
                <a:ea typeface="+mj-ea"/>
                <a:cs typeface="Trebuchet MS" panose="020B0603020202020204" pitchFamily="34" charset="0"/>
              </a:rPr>
              <a:t>W</a:t>
            </a:r>
            <a:r>
              <a:rPr lang="en-IN" sz="2800" b="1" i="0" spc="-20" dirty="0">
                <a:solidFill>
                  <a:srgbClr val="000000"/>
                </a:solidFill>
                <a:effectLst/>
                <a:latin typeface="Trebuchet MS" panose="020B0603020202020204" pitchFamily="34" charset="0"/>
                <a:ea typeface="+mj-ea"/>
                <a:cs typeface="Trebuchet MS" panose="020B0603020202020204" pitchFamily="34" charset="0"/>
              </a:rPr>
              <a:t>H</a:t>
            </a:r>
            <a:r>
              <a:rPr lang="en-IN" sz="2800" b="1" i="0" spc="20" dirty="0">
                <a:solidFill>
                  <a:srgbClr val="000000"/>
                </a:solidFill>
                <a:effectLst/>
                <a:latin typeface="Trebuchet MS" panose="020B0603020202020204" pitchFamily="34" charset="0"/>
                <a:ea typeface="+mj-ea"/>
                <a:cs typeface="Trebuchet MS" panose="020B0603020202020204" pitchFamily="34" charset="0"/>
              </a:rPr>
              <a:t>O</a:t>
            </a:r>
            <a:r>
              <a:rPr lang="en-IN" sz="2800" b="1" i="0" spc="-2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AR</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T</a:t>
            </a:r>
            <a:r>
              <a:rPr lang="en-IN" sz="2800" b="1" i="0" spc="-15" dirty="0">
                <a:solidFill>
                  <a:srgbClr val="000000"/>
                </a:solidFill>
                <a:effectLst/>
                <a:latin typeface="Trebuchet MS" panose="020B0603020202020204" pitchFamily="34" charset="0"/>
                <a:ea typeface="+mj-ea"/>
                <a:cs typeface="Trebuchet MS" panose="020B0603020202020204" pitchFamily="34" charset="0"/>
              </a:rPr>
              <a:t>H</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30" dirty="0">
                <a:solidFill>
                  <a:srgbClr val="000000"/>
                </a:solidFill>
                <a:effectLst/>
                <a:latin typeface="Trebuchet MS" panose="020B0603020202020204" pitchFamily="34" charset="0"/>
                <a:ea typeface="+mj-ea"/>
                <a:cs typeface="Trebuchet MS" panose="020B0603020202020204" pitchFamily="34" charset="0"/>
              </a:rPr>
              <a:t>N</a:t>
            </a:r>
            <a:r>
              <a:rPr lang="en-IN" sz="2800" b="1" i="0" spc="15" dirty="0">
                <a:solidFill>
                  <a:srgbClr val="000000"/>
                </a:solidFill>
                <a:effectLst/>
                <a:latin typeface="Trebuchet MS" panose="020B0603020202020204" pitchFamily="34" charset="0"/>
                <a:ea typeface="+mj-ea"/>
                <a:cs typeface="Trebuchet MS" panose="020B0603020202020204" pitchFamily="34" charset="0"/>
              </a:rPr>
              <a:t>D</a:t>
            </a:r>
            <a:r>
              <a:rPr lang="en-IN" sz="2800" b="1" i="0" spc="-45" dirty="0">
                <a:solidFill>
                  <a:srgbClr val="000000"/>
                </a:solidFill>
                <a:effectLst/>
                <a:latin typeface="Trebuchet MS" panose="020B0603020202020204" pitchFamily="34" charset="0"/>
                <a:ea typeface="+mj-ea"/>
                <a:cs typeface="Trebuchet MS" panose="020B0603020202020204" pitchFamily="34" charset="0"/>
              </a:rPr>
              <a:t> </a:t>
            </a:r>
            <a:r>
              <a:rPr lang="en-IN" sz="2800" b="1" i="0" dirty="0">
                <a:solidFill>
                  <a:srgbClr val="000000"/>
                </a:solidFill>
                <a:effectLst/>
                <a:latin typeface="Trebuchet MS" panose="020B0603020202020204" pitchFamily="34" charset="0"/>
                <a:ea typeface="+mj-ea"/>
                <a:cs typeface="Trebuchet MS" panose="020B0603020202020204" pitchFamily="34" charset="0"/>
              </a:rPr>
              <a:t>U</a:t>
            </a:r>
            <a:r>
              <a:rPr lang="en-IN" sz="2800" b="1" i="0" spc="10" dirty="0">
                <a:solidFill>
                  <a:srgbClr val="000000"/>
                </a:solidFill>
                <a:effectLst/>
                <a:latin typeface="Trebuchet MS" panose="020B0603020202020204" pitchFamily="34" charset="0"/>
                <a:ea typeface="+mj-ea"/>
                <a:cs typeface="Trebuchet MS" panose="020B0603020202020204" pitchFamily="34" charset="0"/>
              </a:rPr>
              <a:t>S</a:t>
            </a:r>
            <a:r>
              <a:rPr lang="en-IN" sz="2800" b="1" i="0" spc="-25" dirty="0">
                <a:solidFill>
                  <a:srgbClr val="000000"/>
                </a:solidFill>
                <a:effectLst/>
                <a:latin typeface="Trebuchet MS" panose="020B0603020202020204" pitchFamily="34" charset="0"/>
                <a:ea typeface="+mj-ea"/>
                <a:cs typeface="Trebuchet MS" panose="020B0603020202020204" pitchFamily="34" charset="0"/>
              </a:rPr>
              <a:t>E</a:t>
            </a:r>
            <a:r>
              <a:rPr lang="en-IN" sz="2800" b="1" i="0" spc="-1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S</a:t>
            </a:r>
          </a:p>
          <a:p>
            <a:pPr marL="285750" indent="-285750">
              <a:buFont typeface="Wingdings" panose="05000000000000000000" pitchFamily="2" charset="2"/>
              <a:buChar char="§"/>
            </a:pPr>
            <a:r>
              <a:rPr lang="en-IN" sz="2800" b="1" i="0" spc="-40" dirty="0">
                <a:solidFill>
                  <a:srgbClr val="000000"/>
                </a:solidFill>
                <a:effectLst/>
                <a:latin typeface="Trebuchet MS" panose="020B0603020202020204" pitchFamily="34" charset="0"/>
                <a:ea typeface="+mj-ea"/>
                <a:cs typeface="Trebuchet MS" panose="020B0603020202020204" pitchFamily="34" charset="0"/>
              </a:rPr>
              <a:t>Y</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U</a:t>
            </a: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LU</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r>
              <a:rPr lang="en-IN" sz="2800" b="1" i="0" spc="-345" dirty="0">
                <a:solidFill>
                  <a:srgbClr val="000000"/>
                </a:solidFill>
                <a:effectLst/>
                <a:latin typeface="Trebuchet MS" panose="020B0603020202020204" pitchFamily="34" charset="0"/>
                <a:ea typeface="+mj-ea"/>
                <a:cs typeface="Trebuchet MS" panose="020B0603020202020204" pitchFamily="34" charset="0"/>
              </a:rPr>
              <a:t> </a:t>
            </a:r>
            <a:r>
              <a:rPr lang="en-IN" sz="2800" b="1" i="0" spc="-35" dirty="0">
                <a:solidFill>
                  <a:srgbClr val="000000"/>
                </a:solidFill>
                <a:effectLst/>
                <a:latin typeface="Trebuchet MS" panose="020B0603020202020204" pitchFamily="34" charset="0"/>
                <a:ea typeface="+mj-ea"/>
                <a:cs typeface="Trebuchet MS" panose="020B0603020202020204" pitchFamily="34" charset="0"/>
              </a:rPr>
              <a:t>A</a:t>
            </a:r>
            <a:r>
              <a:rPr lang="en-IN" sz="2800" b="1" i="0" spc="-5" dirty="0">
                <a:solidFill>
                  <a:srgbClr val="000000"/>
                </a:solidFill>
                <a:effectLst/>
                <a:latin typeface="Trebuchet MS" panose="020B0603020202020204" pitchFamily="34" charset="0"/>
                <a:ea typeface="+mj-ea"/>
                <a:cs typeface="Trebuchet MS" panose="020B0603020202020204" pitchFamily="34" charset="0"/>
              </a:rPr>
              <a:t>N</a:t>
            </a:r>
            <a:r>
              <a:rPr lang="en-IN" sz="2800" b="1" i="0" dirty="0">
                <a:solidFill>
                  <a:srgbClr val="000000"/>
                </a:solidFill>
                <a:effectLst/>
                <a:latin typeface="Trebuchet MS" panose="020B0603020202020204" pitchFamily="34" charset="0"/>
                <a:ea typeface="+mj-ea"/>
                <a:cs typeface="Trebuchet MS" panose="020B0603020202020204" pitchFamily="34" charset="0"/>
              </a:rPr>
              <a:t>D</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dirty="0">
                <a:solidFill>
                  <a:srgbClr val="000000"/>
                </a:solidFill>
                <a:effectLst/>
                <a:latin typeface="Trebuchet MS" panose="020B0603020202020204" pitchFamily="34" charset="0"/>
                <a:ea typeface="+mj-ea"/>
                <a:cs typeface="Trebuchet MS" panose="020B0603020202020204" pitchFamily="34" charset="0"/>
              </a:rPr>
              <a:t>S</a:t>
            </a:r>
            <a:r>
              <a:rPr lang="en-IN" sz="2800" b="1" i="0" spc="6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VALUE</a:t>
            </a:r>
            <a:r>
              <a:rPr lang="en-IN" sz="2800" b="1" i="0" spc="-6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30" dirty="0">
                <a:solidFill>
                  <a:srgbClr val="000000"/>
                </a:solidFill>
                <a:effectLst/>
                <a:latin typeface="Trebuchet MS" panose="020B0603020202020204" pitchFamily="34" charset="0"/>
                <a:ea typeface="+mj-ea"/>
                <a:cs typeface="Trebuchet MS" panose="020B0603020202020204" pitchFamily="34" charset="0"/>
              </a:rPr>
              <a:t>R</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p>
          <a:p>
            <a:pPr marL="285750" indent="-285750">
              <a:buFont typeface="Wingdings" panose="05000000000000000000" pitchFamily="2" charset="2"/>
              <a:buChar char="§"/>
            </a:pPr>
            <a:r>
              <a:rPr lang="en-IN" sz="2800" b="1" i="0" spc="15" dirty="0">
                <a:solidFill>
                  <a:srgbClr val="000000"/>
                </a:solidFill>
                <a:effectLst/>
                <a:latin typeface="Trebuchet MS" panose="020B0603020202020204" pitchFamily="34" charset="0"/>
                <a:ea typeface="+mj-ea"/>
                <a:cs typeface="Trebuchet MS" panose="020B0603020202020204" pitchFamily="34" charset="0"/>
              </a:rPr>
              <a:t>THE</a:t>
            </a:r>
            <a:r>
              <a:rPr lang="en-IN" sz="2800" b="1" i="0" spc="20"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WOW</a:t>
            </a:r>
            <a:r>
              <a:rPr lang="en-IN" sz="2800" b="1" i="0" spc="8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IN</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YOUR</a:t>
            </a:r>
            <a:r>
              <a:rPr lang="en-IN" sz="2800" b="1" i="0" spc="-1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SOLUTION</a:t>
            </a:r>
          </a:p>
          <a:p>
            <a:pPr marL="285750" indent="-285750">
              <a:buFont typeface="Wingdings" panose="05000000000000000000" pitchFamily="2" charset="2"/>
              <a:buChar char="§"/>
            </a:pP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M</a:t>
            </a:r>
            <a:r>
              <a:rPr lang="en-IN" sz="2800" b="1" kern="1200" dirty="0">
                <a:solidFill>
                  <a:srgbClr val="000000"/>
                </a:solidFill>
                <a:effectLst/>
                <a:latin typeface="Trebuchet MS" panose="020B0603020202020204" pitchFamily="34" charset="0"/>
                <a:ea typeface="+mn-ea"/>
                <a:cs typeface="Trebuchet MS" panose="020B0603020202020204" pitchFamily="34" charset="0"/>
              </a:rPr>
              <a:t>O</a:t>
            </a: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D</a:t>
            </a:r>
            <a:r>
              <a:rPr lang="en-IN" sz="2800" b="1" kern="1200" spc="-35" dirty="0">
                <a:solidFill>
                  <a:srgbClr val="000000"/>
                </a:solidFill>
                <a:effectLst/>
                <a:latin typeface="Trebuchet MS" panose="020B0603020202020204" pitchFamily="34" charset="0"/>
                <a:ea typeface="+mn-ea"/>
                <a:cs typeface="Trebuchet MS" panose="020B0603020202020204" pitchFamily="34" charset="0"/>
              </a:rPr>
              <a:t>E</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LL</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I</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N</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G</a:t>
            </a:r>
            <a:endParaRPr lang="en-IN" sz="2800" dirty="0">
              <a:effectLst/>
            </a:endParaRPr>
          </a:p>
          <a:p>
            <a:pPr marL="285750" indent="-285750">
              <a:buFont typeface="Wingdings" panose="05000000000000000000" pitchFamily="2" charset="2"/>
              <a:buChar char="§"/>
            </a:pP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40" dirty="0">
                <a:solidFill>
                  <a:srgbClr val="000000"/>
                </a:solidFill>
                <a:effectLst/>
                <a:latin typeface="Trebuchet MS" panose="020B0603020202020204" pitchFamily="34" charset="0"/>
                <a:ea typeface="+mj-ea"/>
                <a:cs typeface="Trebuchet MS" panose="020B0603020202020204" pitchFamily="34" charset="0"/>
              </a:rPr>
              <a:t>E</a:t>
            </a:r>
            <a:r>
              <a:rPr lang="en-IN" sz="2800" b="1" i="0" spc="1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U</a:t>
            </a:r>
            <a:r>
              <a:rPr lang="en-IN" sz="2800" b="1" i="0" spc="-405" dirty="0">
                <a:solidFill>
                  <a:srgbClr val="000000"/>
                </a:solidFill>
                <a:effectLst/>
                <a:latin typeface="Trebuchet MS" panose="020B0603020202020204" pitchFamily="34" charset="0"/>
                <a:ea typeface="+mj-ea"/>
                <a:cs typeface="Trebuchet MS" panose="020B0603020202020204" pitchFamily="34" charset="0"/>
              </a:rPr>
              <a:t>L</a:t>
            </a:r>
            <a:r>
              <a:rPr lang="en-IN" sz="2800" b="1" i="0" dirty="0">
                <a:solidFill>
                  <a:srgbClr val="000000"/>
                </a:solidFill>
                <a:effectLst/>
                <a:latin typeface="Trebuchet MS" panose="020B0603020202020204" pitchFamily="34" charset="0"/>
                <a:ea typeface="+mj-ea"/>
                <a:cs typeface="Trebuchet MS" panose="020B0603020202020204" pitchFamily="34" charset="0"/>
              </a:rPr>
              <a:t>TS</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F22861B-FF28-6537-11D1-9B95AFB7910D}"/>
              </a:ext>
            </a:extLst>
          </p:cNvPr>
          <p:cNvSpPr txBox="1"/>
          <p:nvPr/>
        </p:nvSpPr>
        <p:spPr>
          <a:xfrm>
            <a:off x="1143000" y="2362199"/>
            <a:ext cx="6096000" cy="2677656"/>
          </a:xfrm>
          <a:prstGeom prst="rect">
            <a:avLst/>
          </a:prstGeom>
          <a:noFill/>
        </p:spPr>
        <p:txBody>
          <a:bodyPr wrap="square" rtlCol="0">
            <a:spAutoFit/>
          </a:bodyPr>
          <a:lstStyle/>
          <a:p>
            <a:pPr algn="just"/>
            <a:r>
              <a:rPr lang="en-US" sz="2400" dirty="0"/>
              <a:t>Existing MRI-based brain tumor detection methods are inefficient and error-prone, causing delays in diagnosis and impacting patient well-being. A solution is urgently needed for automated, precise detection to ensure timely interventions and improved treatment outcomes.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E9E3E7B-B172-7BDD-1642-2B2886231240}"/>
              </a:ext>
            </a:extLst>
          </p:cNvPr>
          <p:cNvSpPr txBox="1"/>
          <p:nvPr/>
        </p:nvSpPr>
        <p:spPr>
          <a:xfrm>
            <a:off x="1143000" y="2362199"/>
            <a:ext cx="6096000" cy="3046988"/>
          </a:xfrm>
          <a:prstGeom prst="rect">
            <a:avLst/>
          </a:prstGeom>
          <a:noFill/>
        </p:spPr>
        <p:txBody>
          <a:bodyPr wrap="square" rtlCol="0">
            <a:spAutoFit/>
          </a:bodyPr>
          <a:lstStyle/>
          <a:p>
            <a:pPr algn="just"/>
            <a:r>
              <a:rPr lang="en-US" sz="2400" dirty="0"/>
              <a:t>Our project focuses on leveraging advanced machine learning techniques to revolutionize the detection of brain tumors using MRI scans. By harnessing the power of convolutional neural networks (CNNs), we aim to address the shortcomings of traditional methods and provide a robust solution for accurate and timely diagnosis.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681E8DFD-C0C4-07B8-0273-D31FE23D972F}"/>
              </a:ext>
            </a:extLst>
          </p:cNvPr>
          <p:cNvSpPr txBox="1"/>
          <p:nvPr/>
        </p:nvSpPr>
        <p:spPr>
          <a:xfrm>
            <a:off x="1143000" y="2362199"/>
            <a:ext cx="7162800" cy="2062103"/>
          </a:xfrm>
          <a:prstGeom prst="rect">
            <a:avLst/>
          </a:prstGeom>
          <a:noFill/>
        </p:spPr>
        <p:txBody>
          <a:bodyPr wrap="square" rtlCol="0">
            <a:spAutoFit/>
          </a:bodyPr>
          <a:lstStyle/>
          <a:p>
            <a:pPr marL="457200" indent="-457200" algn="just">
              <a:buAutoNum type="arabicPeriod"/>
            </a:pPr>
            <a:r>
              <a:rPr lang="en-US" sz="3200" dirty="0"/>
              <a:t>Radiologists and Medical Professionals</a:t>
            </a:r>
          </a:p>
          <a:p>
            <a:pPr marL="457200" indent="-457200" algn="just">
              <a:buAutoNum type="arabicPeriod"/>
            </a:pPr>
            <a:r>
              <a:rPr lang="en-US" sz="3200" dirty="0"/>
              <a:t>Hospitals and Healthcare Facilities</a:t>
            </a:r>
          </a:p>
          <a:p>
            <a:pPr marL="457200" indent="-457200" algn="just">
              <a:buAutoNum type="arabicPeriod"/>
            </a:pPr>
            <a:r>
              <a:rPr lang="en-US" sz="3200" dirty="0"/>
              <a:t>Patients</a:t>
            </a:r>
          </a:p>
          <a:p>
            <a:pPr marL="457200" indent="-457200" algn="just">
              <a:buAutoNum type="arabicPeriod"/>
            </a:pPr>
            <a:r>
              <a:rPr lang="en-US" sz="3200" dirty="0"/>
              <a:t>Healthcare Administrators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E414F81-F35B-CF36-6C19-453B82A1354E}"/>
              </a:ext>
            </a:extLst>
          </p:cNvPr>
          <p:cNvSpPr txBox="1"/>
          <p:nvPr/>
        </p:nvSpPr>
        <p:spPr>
          <a:xfrm>
            <a:off x="2695574" y="2095500"/>
            <a:ext cx="7181850" cy="3416320"/>
          </a:xfrm>
          <a:prstGeom prst="rect">
            <a:avLst/>
          </a:prstGeom>
          <a:noFill/>
        </p:spPr>
        <p:txBody>
          <a:bodyPr wrap="square" rtlCol="0">
            <a:spAutoFit/>
          </a:bodyPr>
          <a:lstStyle/>
          <a:p>
            <a:pPr algn="just"/>
            <a:r>
              <a:rPr lang="en-US" sz="2400" dirty="0"/>
              <a:t>Our solution utilizes advanced machine learning, particularly convolutional neural networks (CNNs), to analyze MRI scans accurately and efficiently for brain tumor detection.</a:t>
            </a:r>
          </a:p>
          <a:p>
            <a:pPr algn="just"/>
            <a:r>
              <a:rPr lang="en-US" sz="2400" dirty="0"/>
              <a:t>Key Features:</a:t>
            </a:r>
          </a:p>
          <a:p>
            <a:pPr marL="342900" indent="-342900" algn="just">
              <a:buFont typeface="Wingdings" panose="05000000000000000000" pitchFamily="2" charset="2"/>
              <a:buChar char="v"/>
            </a:pPr>
            <a:r>
              <a:rPr lang="en-US" sz="2400" dirty="0"/>
              <a:t>Precision and Efficiency</a:t>
            </a:r>
          </a:p>
          <a:p>
            <a:pPr marL="342900" indent="-342900" algn="just">
              <a:buFont typeface="Wingdings" panose="05000000000000000000" pitchFamily="2" charset="2"/>
              <a:buChar char="v"/>
            </a:pPr>
            <a:r>
              <a:rPr lang="en-US" sz="2400" dirty="0"/>
              <a:t>Timely Interventions</a:t>
            </a:r>
          </a:p>
          <a:p>
            <a:pPr marL="342900" indent="-342900" algn="just">
              <a:buFont typeface="Wingdings" panose="05000000000000000000" pitchFamily="2" charset="2"/>
              <a:buChar char="v"/>
            </a:pPr>
            <a:r>
              <a:rPr lang="en-US" sz="2400" dirty="0"/>
              <a:t>Cost-Effectiveness</a:t>
            </a:r>
          </a:p>
          <a:p>
            <a:pPr marL="342900" indent="-342900" algn="just">
              <a:buFont typeface="Wingdings" panose="05000000000000000000" pitchFamily="2" charset="2"/>
              <a:buChar char="v"/>
            </a:pPr>
            <a:r>
              <a:rPr lang="en-US" sz="2400" dirty="0"/>
              <a:t>Enhanced Patient Care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E598ACEE-7DC3-0ED4-17EE-7A37D007A434}"/>
              </a:ext>
            </a:extLst>
          </p:cNvPr>
          <p:cNvSpPr txBox="1"/>
          <p:nvPr/>
        </p:nvSpPr>
        <p:spPr>
          <a:xfrm>
            <a:off x="2362200" y="2576793"/>
            <a:ext cx="8048626" cy="2554545"/>
          </a:xfrm>
          <a:prstGeom prst="rect">
            <a:avLst/>
          </a:prstGeom>
          <a:noFill/>
        </p:spPr>
        <p:txBody>
          <a:bodyPr wrap="square" rtlCol="0">
            <a:spAutoFit/>
          </a:bodyPr>
          <a:lstStyle/>
          <a:p>
            <a:pPr marL="457200" indent="-457200" algn="just">
              <a:buAutoNum type="arabicPeriod"/>
            </a:pPr>
            <a:r>
              <a:rPr lang="en-US" sz="3200" dirty="0"/>
              <a:t>Advanced Technology Integration</a:t>
            </a:r>
          </a:p>
          <a:p>
            <a:pPr marL="457200" indent="-457200" algn="just">
              <a:buAutoNum type="arabicPeriod"/>
            </a:pPr>
            <a:r>
              <a:rPr lang="en-US" sz="3200" dirty="0"/>
              <a:t>Automation and Efficiency</a:t>
            </a:r>
          </a:p>
          <a:p>
            <a:pPr marL="457200" indent="-457200" algn="just">
              <a:buAutoNum type="arabicPeriod"/>
            </a:pPr>
            <a:r>
              <a:rPr lang="en-US" sz="3200" dirty="0"/>
              <a:t>Real-Time Analysis and Prompt Interventions</a:t>
            </a:r>
          </a:p>
          <a:p>
            <a:pPr marL="457200" indent="-457200" algn="just">
              <a:buAutoNum type="arabicPeriod"/>
            </a:pPr>
            <a:r>
              <a:rPr lang="en-US" sz="3200" dirty="0"/>
              <a:t>Tailored Performance for MRI Scans</a:t>
            </a:r>
          </a:p>
          <a:p>
            <a:pPr marL="457200" indent="-457200" algn="just">
              <a:buAutoNum type="arabicPeriod"/>
            </a:pPr>
            <a:r>
              <a:rPr lang="en-US" sz="3200" dirty="0"/>
              <a:t>Cost-Effectiveness and Accessibility</a:t>
            </a:r>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03745F66-48F2-D981-F7F0-41E2595FF30C}"/>
              </a:ext>
            </a:extLst>
          </p:cNvPr>
          <p:cNvSpPr txBox="1"/>
          <p:nvPr/>
        </p:nvSpPr>
        <p:spPr>
          <a:xfrm>
            <a:off x="685800" y="1061621"/>
            <a:ext cx="10591800" cy="5262979"/>
          </a:xfrm>
          <a:prstGeom prst="rect">
            <a:avLst/>
          </a:prstGeom>
          <a:solidFill>
            <a:schemeClr val="bg1"/>
          </a:solidFill>
        </p:spPr>
        <p:txBody>
          <a:bodyPr wrap="square" rtlCol="0">
            <a:spAutoFit/>
          </a:bodyPr>
          <a:lstStyle/>
          <a:p>
            <a:pPr algn="just"/>
            <a:r>
              <a:rPr lang="en-US" sz="2400" b="0" i="0" dirty="0">
                <a:effectLst/>
                <a:latin typeface="Söhne"/>
              </a:rPr>
              <a:t>1. </a:t>
            </a:r>
            <a:r>
              <a:rPr lang="en-US" sz="2400" b="1" i="0" dirty="0">
                <a:effectLst/>
                <a:latin typeface="Söhne"/>
              </a:rPr>
              <a:t>CNN Architecture</a:t>
            </a:r>
            <a:r>
              <a:rPr lang="en-US" sz="2400" b="0" i="0" dirty="0">
                <a:effectLst/>
                <a:latin typeface="Söhne"/>
              </a:rPr>
              <a:t>: Utilizes convolutional neural networks for precise feature extraction from MRI images.</a:t>
            </a:r>
          </a:p>
          <a:p>
            <a:pPr algn="just"/>
            <a:r>
              <a:rPr lang="en-US" sz="2400" b="0" i="0" dirty="0">
                <a:effectLst/>
                <a:latin typeface="Söhne"/>
              </a:rPr>
              <a:t>2. </a:t>
            </a:r>
            <a:r>
              <a:rPr lang="en-US" sz="2400" b="1" i="0" dirty="0">
                <a:effectLst/>
                <a:latin typeface="Söhne"/>
              </a:rPr>
              <a:t>Pooling and Dropout</a:t>
            </a:r>
            <a:r>
              <a:rPr lang="en-US" sz="2400" b="0" i="0" dirty="0">
                <a:effectLst/>
                <a:latin typeface="Söhne"/>
              </a:rPr>
              <a:t>: Integrates max pooling for </a:t>
            </a:r>
            <a:r>
              <a:rPr lang="en-US" sz="2400" b="0" i="0" dirty="0" err="1">
                <a:effectLst/>
                <a:latin typeface="Söhne"/>
              </a:rPr>
              <a:t>downsampling</a:t>
            </a:r>
            <a:r>
              <a:rPr lang="en-US" sz="2400" b="0" i="0" dirty="0">
                <a:effectLst/>
                <a:latin typeface="Söhne"/>
              </a:rPr>
              <a:t> and dropout regularization to prevent overfitting.</a:t>
            </a:r>
          </a:p>
          <a:p>
            <a:pPr algn="just"/>
            <a:r>
              <a:rPr lang="en-US" sz="2400" b="0" i="0" dirty="0">
                <a:effectLst/>
                <a:latin typeface="Söhne"/>
              </a:rPr>
              <a:t>3. </a:t>
            </a:r>
            <a:r>
              <a:rPr lang="en-US" sz="2400" b="1" i="0" dirty="0">
                <a:effectLst/>
                <a:latin typeface="Söhne"/>
              </a:rPr>
              <a:t>Fully Connected Layers</a:t>
            </a:r>
            <a:r>
              <a:rPr lang="en-US" sz="2400" b="0" i="0" dirty="0">
                <a:effectLst/>
                <a:latin typeface="Söhne"/>
              </a:rPr>
              <a:t>: Processes extracted features for classification into tumor classes.</a:t>
            </a:r>
          </a:p>
          <a:p>
            <a:pPr algn="just"/>
            <a:r>
              <a:rPr lang="en-US" sz="2400" b="0" i="0" dirty="0">
                <a:effectLst/>
                <a:latin typeface="Söhne"/>
              </a:rPr>
              <a:t>4. </a:t>
            </a:r>
            <a:r>
              <a:rPr lang="en-US" sz="2400" b="1" i="0" dirty="0">
                <a:effectLst/>
                <a:latin typeface="Söhne"/>
              </a:rPr>
              <a:t>Activation Functions</a:t>
            </a:r>
            <a:r>
              <a:rPr lang="en-US" sz="2400" b="0" i="0" dirty="0">
                <a:effectLst/>
                <a:latin typeface="Söhne"/>
              </a:rPr>
              <a:t>: Utilizes ReLU activation for non-linearity and model training.</a:t>
            </a:r>
          </a:p>
          <a:p>
            <a:pPr algn="just"/>
            <a:r>
              <a:rPr lang="en-US" sz="2400" b="0" i="0" dirty="0">
                <a:effectLst/>
                <a:latin typeface="Söhne"/>
              </a:rPr>
              <a:t>5. </a:t>
            </a:r>
            <a:r>
              <a:rPr lang="en-US" sz="2400" b="1" i="0" dirty="0">
                <a:effectLst/>
                <a:latin typeface="Söhne"/>
              </a:rPr>
              <a:t>Optimization</a:t>
            </a:r>
            <a:r>
              <a:rPr lang="en-US" sz="2400" b="0" i="0" dirty="0">
                <a:effectLst/>
                <a:latin typeface="Söhne"/>
              </a:rPr>
              <a:t>: Compiles model with categorical cross-entropy loss and Adam optimizer for training.</a:t>
            </a:r>
          </a:p>
          <a:p>
            <a:pPr algn="just"/>
            <a:r>
              <a:rPr lang="en-US" sz="2400" dirty="0">
                <a:latin typeface="Söhne"/>
              </a:rPr>
              <a:t>6. </a:t>
            </a:r>
            <a:r>
              <a:rPr lang="en-US" sz="2400" b="1" dirty="0"/>
              <a:t>Training</a:t>
            </a:r>
            <a:r>
              <a:rPr lang="en-US" sz="2400" dirty="0"/>
              <a:t>: The model is trained using the training data, with hyperparameters such as batch size and number of epochs chosen to optimize performance.</a:t>
            </a:r>
          </a:p>
          <a:p>
            <a:pPr algn="just"/>
            <a:r>
              <a:rPr lang="en-US" sz="2400" dirty="0"/>
              <a:t>7. </a:t>
            </a:r>
            <a:r>
              <a:rPr lang="en-US" sz="2400" b="1" dirty="0"/>
              <a:t>Evaluation</a:t>
            </a:r>
            <a:r>
              <a:rPr lang="en-US" sz="2400" dirty="0"/>
              <a:t>: Following training, the model is evaluated on a separate validation set to assess its performance metrics such as accuracy, precision, recall, and F1 score.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TotalTime>
  <Words>494</Words>
  <Application>Microsoft Office PowerPoint</Application>
  <PresentationFormat>Widescreen</PresentationFormat>
  <Paragraphs>69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Söhne</vt:lpstr>
      <vt:lpstr>Trebuchet MS</vt:lpstr>
      <vt:lpstr>Wingdings</vt:lpstr>
      <vt:lpstr>Office Theme</vt:lpstr>
      <vt:lpstr>Name : ROSHAN KUMAR B COLLEGE : SARANATHAN COLLEGE OF ENGINEERING BRANCH : ARTIFICIAL INTELLIGENCE AND DATA SCIENCE YEAR : THIRD YEAR NM ID : au813821243044 REG NO : 813821243044 EMAIL ID : broshankumar4@gmail.com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Roshan Kumar B</dc:title>
  <dc:creator>Roshan_Kumar</dc:creator>
  <cp:lastModifiedBy>Roshan Kumar B</cp:lastModifiedBy>
  <cp:revision>8</cp:revision>
  <dcterms:created xsi:type="dcterms:W3CDTF">2024-04-04T05:03:58Z</dcterms:created>
  <dcterms:modified xsi:type="dcterms:W3CDTF">2024-04-05T06:38:45Z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