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94" r:id="rId3"/>
    <p:sldId id="257" r:id="rId4"/>
    <p:sldId id="292" r:id="rId5"/>
    <p:sldId id="329" r:id="rId6"/>
    <p:sldId id="331" r:id="rId7"/>
    <p:sldId id="295" r:id="rId8"/>
    <p:sldId id="315" r:id="rId9"/>
    <p:sldId id="320" r:id="rId10"/>
    <p:sldId id="300" r:id="rId11"/>
    <p:sldId id="319" r:id="rId12"/>
    <p:sldId id="321" r:id="rId13"/>
    <p:sldId id="322" r:id="rId14"/>
    <p:sldId id="334" r:id="rId15"/>
    <p:sldId id="328" r:id="rId16"/>
    <p:sldId id="312" r:id="rId17"/>
    <p:sldId id="316" r:id="rId18"/>
    <p:sldId id="332" r:id="rId19"/>
    <p:sldId id="324" r:id="rId20"/>
    <p:sldId id="293" r:id="rId21"/>
  </p:sldIdLst>
  <p:sldSz cx="9144000" cy="5143500" type="screen16x9"/>
  <p:notesSz cx="6858000" cy="9144000"/>
  <p:embeddedFontLst>
    <p:embeddedFont>
      <p:font typeface="Lora" panose="020B060402020202020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Playfair Display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E"/>
    <a:srgbClr val="99CC00"/>
    <a:srgbClr val="FFCC00"/>
    <a:srgbClr val="FF0000"/>
    <a:srgbClr val="1E90FF"/>
    <a:srgbClr val="FFFFFF"/>
    <a:srgbClr val="A34949"/>
    <a:srgbClr val="FF9393"/>
    <a:srgbClr val="8EE2AA"/>
    <a:srgbClr val="D8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44DF39-7E89-48A3-AF00-AA8AE8C9775B}">
  <a:tblStyle styleId="{7944DF39-7E89-48A3-AF00-AA8AE8C977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2" autoAdjust="0"/>
    <p:restoredTop sz="73905" autoAdjust="0"/>
  </p:normalViewPr>
  <p:slideViewPr>
    <p:cSldViewPr snapToGrid="0">
      <p:cViewPr varScale="1">
        <p:scale>
          <a:sx n="111" d="100"/>
          <a:sy n="111" d="100"/>
        </p:scale>
        <p:origin x="12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ROSHAN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PHILIP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3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PHILIP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0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PHILIP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405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4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GIDO</a:t>
            </a:r>
          </a:p>
        </p:txBody>
      </p:sp>
    </p:spTree>
    <p:extLst>
      <p:ext uri="{BB962C8B-B14F-4D97-AF65-F5344CB8AC3E}">
        <p14:creationId xmlns:p14="http://schemas.microsoft.com/office/powerpoint/2010/main" val="182924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GIDO</a:t>
            </a:r>
          </a:p>
        </p:txBody>
      </p:sp>
    </p:spTree>
    <p:extLst>
      <p:ext uri="{BB962C8B-B14F-4D97-AF65-F5344CB8AC3E}">
        <p14:creationId xmlns:p14="http://schemas.microsoft.com/office/powerpoint/2010/main" val="391798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8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GIDO &amp; ROSHAN =&gt; Gelijk door naar de volgende slide!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236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trike="noStrike" dirty="0"/>
              <a:t>ROSHAN</a:t>
            </a:r>
          </a:p>
          <a:p>
            <a:r>
              <a:rPr lang="nl-NL" strike="sngStrike" dirty="0"/>
              <a:t>Wat valt er op?</a:t>
            </a:r>
          </a:p>
          <a:p>
            <a:r>
              <a:rPr lang="nl-NL" strike="sngStrike" dirty="0"/>
              <a:t>-   Lege lokalen: Maandag 0, Dinsdag 2, Woensdag 5, Donderdag 3, Vrijdag 1</a:t>
            </a:r>
          </a:p>
          <a:p>
            <a:pPr marL="171450" indent="-171450">
              <a:buFontTx/>
              <a:buChar char="-"/>
            </a:pPr>
            <a:r>
              <a:rPr lang="nl-NL" strike="sngStrike" dirty="0"/>
              <a:t>Grootste twee zalen worden altijd gebruikt, tussenuren per zaal: 4 | 1 | 1 | 3 | 2</a:t>
            </a:r>
          </a:p>
          <a:p>
            <a:pPr marL="171450" indent="-171450">
              <a:buFontTx/>
              <a:buChar char="-"/>
            </a:pPr>
            <a:r>
              <a:rPr lang="nl-NL" strike="sngStrike" dirty="0"/>
              <a:t>Maximaal 49 problemen, max. 40 maluspunten bij configuratie</a:t>
            </a:r>
          </a:p>
          <a:p>
            <a:pPr marL="171450" indent="-171450">
              <a:buFontTx/>
              <a:buChar char="-"/>
            </a:pPr>
            <a:r>
              <a:rPr lang="nl-NL" strike="noStrike" dirty="0"/>
              <a:t>GEEN TIJD</a:t>
            </a:r>
            <a:endParaRPr 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2980857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ROSHAN</a:t>
            </a:r>
          </a:p>
        </p:txBody>
      </p:sp>
    </p:spTree>
    <p:extLst>
      <p:ext uri="{BB962C8B-B14F-4D97-AF65-F5344CB8AC3E}">
        <p14:creationId xmlns:p14="http://schemas.microsoft.com/office/powerpoint/2010/main" val="3009004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ROSHAN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52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ROSHAN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ROSHAN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ROSHAN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ROSHAN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ROSHAN</a:t>
            </a:r>
          </a:p>
          <a:p>
            <a:pPr marL="171450" indent="-171450">
              <a:buFontTx/>
              <a:buChar char="-"/>
            </a:pPr>
            <a:r>
              <a:rPr lang="nl-NL" dirty="0"/>
              <a:t>Ook vertellen: Wat betekent dit??</a:t>
            </a:r>
          </a:p>
          <a:p>
            <a:pPr marL="171450" indent="-171450">
              <a:buFontTx/>
              <a:buChar char="-"/>
            </a:pPr>
            <a:r>
              <a:rPr lang="nl-NL" dirty="0"/>
              <a:t>Doorrekenen niet handig, nl. te groot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8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ROSHAN</a:t>
            </a:r>
          </a:p>
          <a:p>
            <a:r>
              <a:rPr lang="nl-NL" dirty="0"/>
              <a:t>- Avondslot mag elke dag gebruikt worden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4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ROSHAN</a:t>
            </a:r>
          </a:p>
        </p:txBody>
      </p:sp>
    </p:spTree>
    <p:extLst>
      <p:ext uri="{BB962C8B-B14F-4D97-AF65-F5344CB8AC3E}">
        <p14:creationId xmlns:p14="http://schemas.microsoft.com/office/powerpoint/2010/main" val="284889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PHILIP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199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239977" y="-11"/>
            <a:ext cx="2664078" cy="1326979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250326" y="1471725"/>
            <a:ext cx="2579099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961652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top decora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6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8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0000"/>
              </a:buClr>
              <a:buSzPct val="1000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0" r:id="rId5"/>
    <p:sldLayoutId id="2147483661" r:id="rId6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0" y="1981233"/>
            <a:ext cx="9144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Lectures &amp; </a:t>
            </a:r>
            <a:r>
              <a:rPr lang="en-US" dirty="0" err="1"/>
              <a:t>Lesroosters</a:t>
            </a:r>
            <a:endParaRPr lang="en" dirty="0"/>
          </a:p>
        </p:txBody>
      </p:sp>
      <p:pic>
        <p:nvPicPr>
          <p:cNvPr id="1026" name="Picture 2" descr="https://cdn0.iconfinder.com/data/icons/cosmo-work/40/calendar_6-512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06" y="422867"/>
            <a:ext cx="520747" cy="5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63"/>
          <p:cNvSpPr txBox="1">
            <a:spLocks/>
          </p:cNvSpPr>
          <p:nvPr/>
        </p:nvSpPr>
        <p:spPr>
          <a:xfrm>
            <a:off x="1194425" y="4634344"/>
            <a:ext cx="6755100" cy="343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nl-NL" sz="1200" dirty="0">
                <a:solidFill>
                  <a:srgbClr val="D6D6D6"/>
                </a:solidFill>
              </a:rPr>
              <a:t>G</a:t>
            </a:r>
            <a:r>
              <a:rPr lang="en-US" sz="1200" dirty="0" err="1">
                <a:solidFill>
                  <a:srgbClr val="D6D6D6"/>
                </a:solidFill>
              </a:rPr>
              <a:t>ido</a:t>
            </a:r>
            <a:r>
              <a:rPr lang="en-US" sz="1200" dirty="0">
                <a:solidFill>
                  <a:srgbClr val="D6D6D6"/>
                </a:solidFill>
              </a:rPr>
              <a:t> </a:t>
            </a:r>
            <a:r>
              <a:rPr lang="en-US" sz="1200" dirty="0" err="1">
                <a:solidFill>
                  <a:srgbClr val="D6D6D6"/>
                </a:solidFill>
              </a:rPr>
              <a:t>Limperg</a:t>
            </a:r>
            <a:r>
              <a:rPr lang="en-US" sz="1200" dirty="0">
                <a:solidFill>
                  <a:srgbClr val="D6D6D6"/>
                </a:solidFill>
              </a:rPr>
              <a:t>, Philip </a:t>
            </a:r>
            <a:r>
              <a:rPr lang="en-US" sz="1200" dirty="0" err="1">
                <a:solidFill>
                  <a:srgbClr val="D6D6D6"/>
                </a:solidFill>
              </a:rPr>
              <a:t>Roeleveld</a:t>
            </a:r>
            <a:r>
              <a:rPr lang="en-US" sz="1200" dirty="0">
                <a:solidFill>
                  <a:srgbClr val="D6D6D6"/>
                </a:solidFill>
              </a:rPr>
              <a:t>, Roshan Mahes</a:t>
            </a:r>
            <a:endParaRPr lang="en" sz="1200" dirty="0">
              <a:solidFill>
                <a:srgbClr val="D6D6D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2" y="1289250"/>
            <a:ext cx="3600000" cy="3600000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852" y="1289250"/>
            <a:ext cx="3600000" cy="3600000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852" y="1289250"/>
            <a:ext cx="3600000" cy="360000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52" y="1289250"/>
            <a:ext cx="3600000" cy="360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Resultaten: Random Sampling</a:t>
            </a:r>
            <a:endParaRPr lang="en-US" sz="2400" dirty="0"/>
          </a:p>
        </p:txBody>
      </p:sp>
      <p:grpSp>
        <p:nvGrpSpPr>
          <p:cNvPr id="13" name="Shape 513"/>
          <p:cNvGrpSpPr/>
          <p:nvPr/>
        </p:nvGrpSpPr>
        <p:grpSpPr>
          <a:xfrm>
            <a:off x="4397125" y="126416"/>
            <a:ext cx="349799" cy="256472"/>
            <a:chOff x="3936375" y="3703750"/>
            <a:chExt cx="453050" cy="332175"/>
          </a:xfrm>
        </p:grpSpPr>
        <p:sp>
          <p:nvSpPr>
            <p:cNvPr id="14" name="Shape 51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1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1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231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Methoden: Hill Climbing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600" dirty="0"/>
              <a:t> Beginrooster (Random Sampling of Random Fit)</a:t>
            </a:r>
          </a:p>
          <a:p>
            <a:endParaRPr lang="nl-NL" sz="1600" dirty="0"/>
          </a:p>
          <a:p>
            <a:r>
              <a:rPr lang="nl-NL" sz="1600" dirty="0"/>
              <a:t> Kleine wijziging</a:t>
            </a:r>
          </a:p>
          <a:p>
            <a:pPr lvl="1"/>
            <a:r>
              <a:rPr lang="nl-NL" sz="1200" dirty="0"/>
              <a:t> </a:t>
            </a:r>
            <a:r>
              <a:rPr lang="nl-NL" sz="1200" dirty="0" err="1"/>
              <a:t>first_student_swap</a:t>
            </a:r>
            <a:endParaRPr lang="nl-NL" sz="1200" dirty="0"/>
          </a:p>
          <a:p>
            <a:pPr lvl="1"/>
            <a:r>
              <a:rPr lang="nl-NL" sz="1200" dirty="0"/>
              <a:t> </a:t>
            </a:r>
            <a:r>
              <a:rPr lang="nl-NL" sz="1200" dirty="0" err="1"/>
              <a:t>best_teaching_swap</a:t>
            </a:r>
            <a:endParaRPr lang="nl-NL" sz="1200" dirty="0"/>
          </a:p>
          <a:p>
            <a:endParaRPr lang="nl-NL" sz="1600" dirty="0"/>
          </a:p>
          <a:p>
            <a:r>
              <a:rPr lang="nl-NL" sz="1600" dirty="0"/>
              <a:t> Herhaal proces</a:t>
            </a:r>
          </a:p>
        </p:txBody>
      </p:sp>
      <p:grpSp>
        <p:nvGrpSpPr>
          <p:cNvPr id="4" name="Shape 522"/>
          <p:cNvGrpSpPr/>
          <p:nvPr/>
        </p:nvGrpSpPr>
        <p:grpSpPr>
          <a:xfrm>
            <a:off x="4409382" y="120763"/>
            <a:ext cx="325285" cy="308318"/>
            <a:chOff x="5300400" y="3670175"/>
            <a:chExt cx="421300" cy="399325"/>
          </a:xfrm>
        </p:grpSpPr>
        <p:sp>
          <p:nvSpPr>
            <p:cNvPr id="5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" name="Rechte verbindingslijn met pijl 2"/>
          <p:cNvCxnSpPr/>
          <p:nvPr/>
        </p:nvCxnSpPr>
        <p:spPr>
          <a:xfrm flipV="1">
            <a:off x="4460283" y="206734"/>
            <a:ext cx="223484" cy="795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5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685800" y="8765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CC0000"/>
                </a:solidFill>
              </a:rPr>
              <a:t>1400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685800" y="1487508"/>
            <a:ext cx="7772400" cy="46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Th</a:t>
            </a:r>
            <a:r>
              <a:rPr lang="en-US" sz="1800" dirty="0" err="1"/>
              <a:t>eoretisch</a:t>
            </a:r>
            <a:r>
              <a:rPr lang="en-US" sz="1800" dirty="0"/>
              <a:t> maximum </a:t>
            </a:r>
            <a:r>
              <a:rPr lang="en-US" sz="1800" dirty="0" err="1"/>
              <a:t>scorefunctie</a:t>
            </a:r>
            <a:endParaRPr lang="en" sz="1800" dirty="0"/>
          </a:p>
        </p:txBody>
      </p:sp>
      <p:sp>
        <p:nvSpPr>
          <p:cNvPr id="217" name="Shape 21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4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CC0000"/>
                </a:solidFill>
              </a:rPr>
              <a:t>1183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4294967295"/>
          </p:nvPr>
        </p:nvSpPr>
        <p:spPr>
          <a:xfrm>
            <a:off x="685800" y="28019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 err="1"/>
              <a:t>Highscore</a:t>
            </a:r>
            <a:r>
              <a:rPr lang="en-US" sz="1800" dirty="0"/>
              <a:t> Hill Climbing</a:t>
            </a:r>
            <a:endParaRPr lang="en" sz="1800" dirty="0"/>
          </a:p>
        </p:txBody>
      </p:sp>
      <p:grpSp>
        <p:nvGrpSpPr>
          <p:cNvPr id="11" name="Shape 431"/>
          <p:cNvGrpSpPr/>
          <p:nvPr/>
        </p:nvGrpSpPr>
        <p:grpSpPr>
          <a:xfrm>
            <a:off x="4407465" y="130340"/>
            <a:ext cx="329069" cy="332852"/>
            <a:chOff x="5297950" y="1632050"/>
            <a:chExt cx="426200" cy="431100"/>
          </a:xfrm>
        </p:grpSpPr>
        <p:sp>
          <p:nvSpPr>
            <p:cNvPr id="12" name="Shape 43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3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1688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 build="p"/>
      <p:bldP spid="217" grpId="0"/>
      <p:bldP spid="2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Methoden: </a:t>
            </a:r>
            <a:r>
              <a:rPr lang="nl-NL" sz="2400" dirty="0" err="1"/>
              <a:t>Simulated</a:t>
            </a:r>
            <a:r>
              <a:rPr lang="nl-NL" sz="2400" dirty="0"/>
              <a:t> </a:t>
            </a:r>
            <a:r>
              <a:rPr lang="nl-NL" sz="2400" dirty="0" err="1"/>
              <a:t>Annealing</a:t>
            </a:r>
            <a:endParaRPr lang="nl-N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NL" sz="1600" dirty="0"/>
                  <a:t> Beginrooster (random),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endParaRPr lang="nl-NL" sz="1600" dirty="0"/>
              </a:p>
              <a:p>
                <a:pPr>
                  <a:buNone/>
                </a:pPr>
                <a:endParaRPr lang="nl-NL" sz="1600" dirty="0"/>
              </a:p>
              <a:p>
                <a:r>
                  <a:rPr lang="nl-NL" sz="1600" dirty="0"/>
                  <a:t> Kleine wijziging</a:t>
                </a:r>
              </a:p>
              <a:p>
                <a:pPr lvl="1"/>
                <a:r>
                  <a:rPr lang="nl-NL" sz="1200" dirty="0"/>
                  <a:t> </a:t>
                </a:r>
                <a:r>
                  <a:rPr lang="nl-NL" sz="1200" dirty="0" err="1"/>
                  <a:t>random_student_swap</a:t>
                </a:r>
                <a:endParaRPr lang="nl-NL" sz="1200" dirty="0"/>
              </a:p>
              <a:p>
                <a:pPr lvl="1"/>
                <a:r>
                  <a:rPr lang="nl-NL" sz="1200" dirty="0"/>
                  <a:t> </a:t>
                </a:r>
                <a:r>
                  <a:rPr lang="nl-NL" sz="1200" dirty="0" err="1"/>
                  <a:t>random_teaching_swap</a:t>
                </a:r>
                <a:endParaRPr lang="nl-NL" sz="1600" dirty="0"/>
              </a:p>
              <a:p>
                <a:endParaRPr lang="nl-NL" sz="1600" dirty="0"/>
              </a:p>
              <a:p>
                <a:r>
                  <a:rPr lang="nl-NL" sz="1600" dirty="0"/>
                  <a:t> Accepteer met kans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𝑎𝑐𝑐𝑒𝑝𝑡𝑎𝑡𝑖𝑒</m:t>
                        </m:r>
                      </m:sub>
                    </m:sSub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nl-NL" sz="16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nl-NL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nl-NL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nl-NL" sz="1600" i="1">
                                            <a:latin typeface="Cambria Math" panose="02040503050406030204" pitchFamily="18" charset="0"/>
                                          </a:rPr>
                                          <m:t>𝑛𝑖𝑒𝑢𝑤</m:t>
                                        </m:r>
                                      </m:sub>
                                    </m:sSub>
                                    <m:r>
                                      <a:rPr lang="nl-NL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nl-NL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nl-NL" sz="1600" i="1">
                                            <a:latin typeface="Cambria Math" panose="02040503050406030204" pitchFamily="18" charset="0"/>
                                          </a:rPr>
                                          <m:t>𝑜𝑢𝑑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sup>
                    </m:sSup>
                  </m:oMath>
                </a14:m>
                <a:endParaRPr lang="nl-NL" sz="1600" dirty="0"/>
              </a:p>
              <a:p>
                <a:endParaRPr lang="nl-NL" sz="1600" dirty="0"/>
              </a:p>
              <a:p>
                <a:r>
                  <a:rPr lang="nl-NL" sz="1600" dirty="0"/>
                  <a:t> Verlaag de temperatuur volgens temperatuurfunctie</a:t>
                </a:r>
              </a:p>
              <a:p>
                <a:endParaRPr lang="nl-NL" sz="1600" dirty="0"/>
              </a:p>
              <a:p>
                <a:r>
                  <a:rPr lang="nl-NL" sz="1600" dirty="0"/>
                  <a:t> Herhaal proces tot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𝑒𝑖𝑛𝑑</m:t>
                        </m:r>
                      </m:sub>
                    </m:sSub>
                  </m:oMath>
                </a14:m>
                <a:endParaRPr lang="nl-NL" sz="1600" dirty="0"/>
              </a:p>
              <a:p>
                <a:endParaRPr lang="nl-NL" sz="1600" dirty="0"/>
              </a:p>
            </p:txBody>
          </p:sp>
        </mc:Choice>
        <mc:Fallback xmlns="">
          <p:sp>
            <p:nvSpPr>
              <p:cNvPr id="3" name="Tijdelijke aanduiding voor teks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Shape 522"/>
          <p:cNvGrpSpPr/>
          <p:nvPr/>
        </p:nvGrpSpPr>
        <p:grpSpPr>
          <a:xfrm>
            <a:off x="4409382" y="120763"/>
            <a:ext cx="325285" cy="308318"/>
            <a:chOff x="5300400" y="3670175"/>
            <a:chExt cx="421300" cy="399325"/>
          </a:xfrm>
        </p:grpSpPr>
        <p:sp>
          <p:nvSpPr>
            <p:cNvPr id="5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801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5" y="1321054"/>
            <a:ext cx="3600000" cy="36000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82" y="1322697"/>
            <a:ext cx="3600000" cy="36000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39" y="1321054"/>
            <a:ext cx="3600000" cy="3600000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93" y="1321054"/>
            <a:ext cx="3600000" cy="360000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793" y="1321054"/>
            <a:ext cx="3600000" cy="36000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</p:spPr>
        <p:txBody>
          <a:bodyPr/>
          <a:lstStyle/>
          <a:p>
            <a:r>
              <a:rPr lang="nl-NL" sz="2400" dirty="0" err="1"/>
              <a:t>Simulated</a:t>
            </a:r>
            <a:r>
              <a:rPr lang="nl-NL" sz="2400" dirty="0"/>
              <a:t> </a:t>
            </a:r>
            <a:r>
              <a:rPr lang="nl-NL" sz="2400" dirty="0" err="1"/>
              <a:t>Annealing</a:t>
            </a:r>
            <a:r>
              <a:rPr lang="nl-NL" sz="2400" dirty="0"/>
              <a:t>: Temperatuurfuncties</a:t>
            </a:r>
          </a:p>
        </p:txBody>
      </p:sp>
      <p:grpSp>
        <p:nvGrpSpPr>
          <p:cNvPr id="20" name="Shape 522"/>
          <p:cNvGrpSpPr/>
          <p:nvPr/>
        </p:nvGrpSpPr>
        <p:grpSpPr>
          <a:xfrm>
            <a:off x="4409382" y="120763"/>
            <a:ext cx="325285" cy="308318"/>
            <a:chOff x="5300400" y="3670175"/>
            <a:chExt cx="421300" cy="399325"/>
          </a:xfrm>
        </p:grpSpPr>
        <p:sp>
          <p:nvSpPr>
            <p:cNvPr id="21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" name="Afbeelding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667" y="1321054"/>
            <a:ext cx="3600000" cy="360000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4667" y="1321054"/>
            <a:ext cx="3600000" cy="360000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4667" y="1321054"/>
            <a:ext cx="3600000" cy="3600000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4667" y="1321054"/>
            <a:ext cx="3600000" cy="3600000"/>
          </a:xfrm>
          <a:prstGeom prst="rect">
            <a:avLst/>
          </a:prstGeom>
        </p:spPr>
      </p:pic>
      <p:pic>
        <p:nvPicPr>
          <p:cNvPr id="36" name="Afbeelding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34667" y="132105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44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 err="1"/>
              <a:t>Simulated</a:t>
            </a:r>
            <a:r>
              <a:rPr lang="nl-NL" sz="2400" dirty="0"/>
              <a:t> </a:t>
            </a:r>
            <a:r>
              <a:rPr lang="nl-NL" sz="2400" dirty="0" err="1"/>
              <a:t>Annealing</a:t>
            </a:r>
            <a:r>
              <a:rPr lang="nl-NL" sz="2400" dirty="0"/>
              <a:t>: Swapverhoudingen</a:t>
            </a:r>
          </a:p>
        </p:txBody>
      </p:sp>
      <p:grpSp>
        <p:nvGrpSpPr>
          <p:cNvPr id="20" name="Shape 522"/>
          <p:cNvGrpSpPr/>
          <p:nvPr/>
        </p:nvGrpSpPr>
        <p:grpSpPr>
          <a:xfrm>
            <a:off x="4409382" y="120763"/>
            <a:ext cx="325285" cy="308318"/>
            <a:chOff x="5300400" y="3670175"/>
            <a:chExt cx="421300" cy="399325"/>
          </a:xfrm>
        </p:grpSpPr>
        <p:sp>
          <p:nvSpPr>
            <p:cNvPr id="21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297133"/>
            <a:ext cx="3854250" cy="38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40" y="1289250"/>
            <a:ext cx="3600000" cy="3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640" y="1289250"/>
            <a:ext cx="3600000" cy="3600000"/>
          </a:xfrm>
          <a:prstGeom prst="rect">
            <a:avLst/>
          </a:prstGeom>
        </p:spPr>
      </p:pic>
      <p:grpSp>
        <p:nvGrpSpPr>
          <p:cNvPr id="11" name="Shape 519"/>
          <p:cNvGrpSpPr/>
          <p:nvPr/>
        </p:nvGrpSpPr>
        <p:grpSpPr>
          <a:xfrm>
            <a:off x="4392741" y="134257"/>
            <a:ext cx="349799" cy="256472"/>
            <a:chOff x="4610450" y="3703750"/>
            <a:chExt cx="453050" cy="332175"/>
          </a:xfrm>
        </p:grpSpPr>
        <p:sp>
          <p:nvSpPr>
            <p:cNvPr id="12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</p:spPr>
        <p:txBody>
          <a:bodyPr/>
          <a:lstStyle/>
          <a:p>
            <a:r>
              <a:rPr lang="nl-NL" sz="2400" dirty="0"/>
              <a:t>Resultaten: Hill Climbing vs. </a:t>
            </a:r>
            <a:r>
              <a:rPr lang="nl-NL" sz="2400" dirty="0" err="1"/>
              <a:t>Simulated</a:t>
            </a:r>
            <a:r>
              <a:rPr lang="nl-NL" sz="2400" dirty="0"/>
              <a:t> </a:t>
            </a:r>
            <a:r>
              <a:rPr lang="nl-NL" sz="2400" dirty="0" err="1"/>
              <a:t>Annealing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5255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15"/>
          <p:cNvSpPr txBox="1">
            <a:spLocks/>
          </p:cNvSpPr>
          <p:nvPr/>
        </p:nvSpPr>
        <p:spPr>
          <a:xfrm>
            <a:off x="750737" y="35056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4800" dirty="0">
                <a:solidFill>
                  <a:srgbClr val="CC0000"/>
                </a:solidFill>
              </a:rPr>
              <a:t>1351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685800" y="8765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CC0000"/>
                </a:solidFill>
              </a:rPr>
              <a:t>1400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685800" y="1487508"/>
            <a:ext cx="7772400" cy="46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Th</a:t>
            </a:r>
            <a:r>
              <a:rPr lang="en-US" sz="1800" dirty="0" err="1"/>
              <a:t>eoretisch</a:t>
            </a:r>
            <a:r>
              <a:rPr lang="en-US" sz="1800" dirty="0"/>
              <a:t> maximum </a:t>
            </a:r>
            <a:r>
              <a:rPr lang="en-US" sz="1800" dirty="0" err="1"/>
              <a:t>scorefunctie</a:t>
            </a:r>
            <a:endParaRPr lang="en" sz="1800" dirty="0"/>
          </a:p>
        </p:txBody>
      </p:sp>
      <p:sp>
        <p:nvSpPr>
          <p:cNvPr id="216" name="Shape 21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err="1"/>
              <a:t>Highscore</a:t>
            </a:r>
            <a:r>
              <a:rPr lang="en-US" sz="1800" dirty="0"/>
              <a:t> Simulated Annealing</a:t>
            </a:r>
            <a:endParaRPr lang="en" sz="1800" dirty="0"/>
          </a:p>
        </p:txBody>
      </p:sp>
      <p:sp>
        <p:nvSpPr>
          <p:cNvPr id="217" name="Shape 21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4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CC0000"/>
                </a:solidFill>
              </a:rPr>
              <a:t>1183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4294967295"/>
          </p:nvPr>
        </p:nvSpPr>
        <p:spPr>
          <a:xfrm>
            <a:off x="685800" y="28019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 err="1"/>
              <a:t>Highscore</a:t>
            </a:r>
            <a:r>
              <a:rPr lang="en-US" sz="1800" dirty="0"/>
              <a:t> Hill Climbing</a:t>
            </a:r>
            <a:endParaRPr lang="en" sz="1800" dirty="0"/>
          </a:p>
        </p:txBody>
      </p:sp>
      <p:grpSp>
        <p:nvGrpSpPr>
          <p:cNvPr id="11" name="Shape 431"/>
          <p:cNvGrpSpPr/>
          <p:nvPr/>
        </p:nvGrpSpPr>
        <p:grpSpPr>
          <a:xfrm>
            <a:off x="4407465" y="130340"/>
            <a:ext cx="329069" cy="332852"/>
            <a:chOff x="5297950" y="1632050"/>
            <a:chExt cx="426200" cy="431100"/>
          </a:xfrm>
        </p:grpSpPr>
        <p:sp>
          <p:nvSpPr>
            <p:cNvPr id="12" name="Shape 43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3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94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3" grpId="0"/>
      <p:bldP spid="214" grpId="0" build="p"/>
      <p:bldP spid="216" grpId="0" build="p"/>
      <p:bldP spid="217" grpId="0"/>
      <p:bldP spid="2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Highscore (1351/1400)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00" t="11359" r="2000" b="11590"/>
          <a:stretch/>
        </p:blipFill>
        <p:spPr>
          <a:xfrm>
            <a:off x="-1" y="1753831"/>
            <a:ext cx="9138995" cy="2417198"/>
          </a:xfrm>
          <a:prstGeom prst="rect">
            <a:avLst/>
          </a:prstGeom>
        </p:spPr>
      </p:pic>
      <p:grpSp>
        <p:nvGrpSpPr>
          <p:cNvPr id="6" name="Shape 431"/>
          <p:cNvGrpSpPr/>
          <p:nvPr/>
        </p:nvGrpSpPr>
        <p:grpSpPr>
          <a:xfrm>
            <a:off x="4407465" y="130340"/>
            <a:ext cx="329069" cy="332852"/>
            <a:chOff x="5297950" y="1632050"/>
            <a:chExt cx="426200" cy="431100"/>
          </a:xfrm>
        </p:grpSpPr>
        <p:sp>
          <p:nvSpPr>
            <p:cNvPr id="7" name="Shape 43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3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243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Conclusies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600" dirty="0"/>
              <a:t> </a:t>
            </a:r>
            <a:r>
              <a:rPr lang="nl-NL" sz="1600" dirty="0" err="1"/>
              <a:t>Simulated</a:t>
            </a:r>
            <a:r>
              <a:rPr lang="nl-NL" sz="1600" dirty="0"/>
              <a:t> </a:t>
            </a:r>
            <a:r>
              <a:rPr lang="nl-NL" sz="1600" dirty="0" err="1"/>
              <a:t>Annealing</a:t>
            </a:r>
            <a:r>
              <a:rPr lang="nl-NL" sz="1600" dirty="0"/>
              <a:t>, lineair, 1:5 werkt het beste</a:t>
            </a:r>
          </a:p>
          <a:p>
            <a:endParaRPr lang="nl-NL" sz="1600" dirty="0"/>
          </a:p>
          <a:p>
            <a:r>
              <a:rPr lang="nl-NL" sz="1600" dirty="0"/>
              <a:t> Verbeteringen:</a:t>
            </a:r>
          </a:p>
          <a:p>
            <a:pPr lvl="1"/>
            <a:r>
              <a:rPr lang="nl-NL" sz="1200" dirty="0"/>
              <a:t> Andere algoritmes</a:t>
            </a:r>
          </a:p>
          <a:p>
            <a:pPr lvl="2"/>
            <a:r>
              <a:rPr lang="nl-NL" sz="1200" dirty="0"/>
              <a:t> </a:t>
            </a:r>
            <a:r>
              <a:rPr lang="nl-NL" sz="1200" dirty="0" err="1"/>
              <a:t>Fireworks</a:t>
            </a:r>
            <a:r>
              <a:rPr lang="nl-NL" sz="1200" dirty="0"/>
              <a:t> algoritme</a:t>
            </a:r>
          </a:p>
          <a:p>
            <a:pPr lvl="2"/>
            <a:r>
              <a:rPr lang="nl-NL" sz="1200" dirty="0"/>
              <a:t> Genetisch algoritme</a:t>
            </a:r>
          </a:p>
          <a:p>
            <a:pPr lvl="2"/>
            <a:endParaRPr lang="nl-NL" sz="1200" dirty="0"/>
          </a:p>
          <a:p>
            <a:pPr lvl="1"/>
            <a:r>
              <a:rPr lang="nl-NL" sz="1200" dirty="0"/>
              <a:t> Vaker testen</a:t>
            </a:r>
          </a:p>
          <a:p>
            <a:pPr lvl="2"/>
            <a:endParaRPr lang="nl-NL" sz="1200" dirty="0"/>
          </a:p>
        </p:txBody>
      </p:sp>
      <p:grpSp>
        <p:nvGrpSpPr>
          <p:cNvPr id="7" name="Shape 422"/>
          <p:cNvGrpSpPr/>
          <p:nvPr/>
        </p:nvGrpSpPr>
        <p:grpSpPr>
          <a:xfrm>
            <a:off x="4468531" y="63983"/>
            <a:ext cx="276257" cy="391300"/>
            <a:chOff x="3984000" y="1594200"/>
            <a:chExt cx="357800" cy="506800"/>
          </a:xfrm>
        </p:grpSpPr>
        <p:sp>
          <p:nvSpPr>
            <p:cNvPr id="8" name="Shape 42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2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687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installect.nl/wp-content/uploads/2016/04/uva1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hape 7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69754" y="-629291"/>
            <a:ext cx="1804341" cy="1845598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3" name="Shape 76"/>
          <p:cNvSpPr txBox="1">
            <a:spLocks/>
          </p:cNvSpPr>
          <p:nvPr/>
        </p:nvSpPr>
        <p:spPr>
          <a:xfrm>
            <a:off x="1275150" y="2140418"/>
            <a:ext cx="6593700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Lectures &amp; </a:t>
            </a:r>
            <a:r>
              <a:rPr lang="en-US" sz="2400" dirty="0" err="1">
                <a:solidFill>
                  <a:schemeClr val="tx1"/>
                </a:solidFill>
              </a:rPr>
              <a:t>Lesroosters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29" name="Shape 77"/>
          <p:cNvSpPr txBox="1">
            <a:spLocks/>
          </p:cNvSpPr>
          <p:nvPr/>
        </p:nvSpPr>
        <p:spPr>
          <a:xfrm>
            <a:off x="847275" y="3081757"/>
            <a:ext cx="7449300" cy="1099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◈"/>
              <a:defRPr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⬥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⬦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ora"/>
              <a:buNone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ora"/>
              <a:buNone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l-NL" sz="1400" dirty="0">
                <a:solidFill>
                  <a:srgbClr val="666666"/>
                </a:solidFill>
              </a:rPr>
              <a:t>T</a:t>
            </a:r>
            <a:r>
              <a:rPr lang="en-US" sz="1400" dirty="0" err="1">
                <a:solidFill>
                  <a:srgbClr val="666666"/>
                </a:solidFill>
              </a:rPr>
              <a:t>weedejaars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wiskundestudenten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nl-NL" sz="1400" dirty="0">
                <a:solidFill>
                  <a:srgbClr val="666666"/>
                </a:solidFill>
              </a:rPr>
              <a:t>aan de UvA, </a:t>
            </a:r>
            <a:r>
              <a:rPr lang="nl-NL" sz="1400" dirty="0" err="1">
                <a:solidFill>
                  <a:srgbClr val="666666"/>
                </a:solidFill>
              </a:rPr>
              <a:t>Science</a:t>
            </a:r>
            <a:r>
              <a:rPr lang="nl-NL" sz="1400" dirty="0">
                <a:solidFill>
                  <a:srgbClr val="666666"/>
                </a:solidFill>
              </a:rPr>
              <a:t> Park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sz="1400" dirty="0">
              <a:solidFill>
                <a:srgbClr val="666666"/>
              </a:solidFill>
            </a:endParaRPr>
          </a:p>
        </p:txBody>
      </p:sp>
      <p:sp>
        <p:nvSpPr>
          <p:cNvPr id="6" name="Shape 63"/>
          <p:cNvSpPr txBox="1">
            <a:spLocks/>
          </p:cNvSpPr>
          <p:nvPr/>
        </p:nvSpPr>
        <p:spPr>
          <a:xfrm>
            <a:off x="1194374" y="2710175"/>
            <a:ext cx="6755100" cy="343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nl-NL" sz="1800" dirty="0">
                <a:solidFill>
                  <a:srgbClr val="CC0000"/>
                </a:solidFill>
                <a:latin typeface="Lora" panose="020B0604020202020204" charset="0"/>
              </a:rPr>
              <a:t>Gido Limperg, Philip </a:t>
            </a:r>
            <a:r>
              <a:rPr lang="nl-NL" sz="1800" dirty="0" err="1">
                <a:solidFill>
                  <a:srgbClr val="CC0000"/>
                </a:solidFill>
                <a:latin typeface="Lora" panose="020B0604020202020204" charset="0"/>
              </a:rPr>
              <a:t>Roeleveld</a:t>
            </a:r>
            <a:r>
              <a:rPr lang="nl-NL" sz="1800" dirty="0">
                <a:solidFill>
                  <a:srgbClr val="CC0000"/>
                </a:solidFill>
                <a:latin typeface="Lora" panose="020B0604020202020204" charset="0"/>
              </a:rPr>
              <a:t>, </a:t>
            </a:r>
            <a:r>
              <a:rPr lang="nl-NL" sz="1800" dirty="0" err="1">
                <a:solidFill>
                  <a:srgbClr val="CC0000"/>
                </a:solidFill>
                <a:latin typeface="Lora" panose="020B0604020202020204" charset="0"/>
              </a:rPr>
              <a:t>Roshan</a:t>
            </a:r>
            <a:r>
              <a:rPr lang="nl-NL" sz="1800" dirty="0">
                <a:solidFill>
                  <a:srgbClr val="CC0000"/>
                </a:solidFill>
                <a:latin typeface="Lora" panose="020B0604020202020204" charset="0"/>
              </a:rPr>
              <a:t> </a:t>
            </a:r>
            <a:r>
              <a:rPr lang="nl-NL" sz="1800" dirty="0" err="1">
                <a:solidFill>
                  <a:srgbClr val="CC0000"/>
                </a:solidFill>
                <a:latin typeface="Lora" panose="020B0604020202020204" charset="0"/>
              </a:rPr>
              <a:t>Mahes</a:t>
            </a:r>
            <a:endParaRPr lang="en" sz="1800" dirty="0">
              <a:solidFill>
                <a:srgbClr val="CC0000"/>
              </a:solidFill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1038" y="0"/>
            <a:ext cx="44790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err="1"/>
              <a:t>Introductie</a:t>
            </a:r>
            <a:r>
              <a:rPr lang="en-US" sz="2400" dirty="0"/>
              <a:t>: </a:t>
            </a:r>
            <a:r>
              <a:rPr lang="en-US" sz="2400" dirty="0" err="1"/>
              <a:t>Instructies</a:t>
            </a:r>
            <a:endParaRPr lang="en" sz="2400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/>
            <a:r>
              <a:rPr lang="en-US" sz="1600" dirty="0"/>
              <a:t>Rooster </a:t>
            </a:r>
            <a:r>
              <a:rPr lang="en-US" sz="1600" dirty="0" err="1"/>
              <a:t>maken</a:t>
            </a:r>
            <a:endParaRPr lang="en-US" sz="1600" dirty="0"/>
          </a:p>
          <a:p>
            <a:pPr marL="171450" indent="-171450"/>
            <a:r>
              <a:rPr lang="en" sz="1600" dirty="0"/>
              <a:t>609 </a:t>
            </a:r>
            <a:r>
              <a:rPr lang="en-US" sz="1600" dirty="0" err="1"/>
              <a:t>studenten</a:t>
            </a:r>
            <a:r>
              <a:rPr lang="en-US" sz="1600" dirty="0"/>
              <a:t>, 29 </a:t>
            </a:r>
            <a:r>
              <a:rPr lang="en-US" sz="1600" dirty="0" err="1"/>
              <a:t>vakken</a:t>
            </a:r>
            <a:r>
              <a:rPr lang="en-US" sz="1600" dirty="0"/>
              <a:t>, 7 </a:t>
            </a:r>
            <a:r>
              <a:rPr lang="en-US" sz="1600" dirty="0" err="1"/>
              <a:t>zalen</a:t>
            </a:r>
            <a:endParaRPr lang="en-US" sz="1600" dirty="0"/>
          </a:p>
          <a:p>
            <a:pPr marL="171450" indent="-171450"/>
            <a:endParaRPr lang="en-US" sz="1600" dirty="0"/>
          </a:p>
          <a:p>
            <a:pPr marL="171450" indent="-171450"/>
            <a:r>
              <a:rPr lang="nl-NL" sz="1600" dirty="0"/>
              <a:t>Elke student volgt tussen de één en vijf vakken</a:t>
            </a:r>
          </a:p>
          <a:p>
            <a:pPr marL="171450" indent="-171450"/>
            <a:endParaRPr lang="nl-NL" sz="1600" dirty="0"/>
          </a:p>
          <a:p>
            <a:pPr marL="171450" indent="-171450"/>
            <a:r>
              <a:rPr lang="en" sz="1600" dirty="0"/>
              <a:t>Elk vak heeft bepaalde aantallen colleges</a:t>
            </a:r>
          </a:p>
          <a:p>
            <a:pPr marL="171450" indent="-171450"/>
            <a:r>
              <a:rPr lang="en" sz="1600" dirty="0"/>
              <a:t>Werkcolleges/practica hebben een capaciteit</a:t>
            </a:r>
          </a:p>
          <a:p>
            <a:pPr marL="171450" indent="-171450"/>
            <a:endParaRPr lang="en" sz="1600" dirty="0"/>
          </a:p>
          <a:p>
            <a:pPr marL="171450" indent="-171450"/>
            <a:r>
              <a:rPr lang="en" sz="1600" dirty="0"/>
              <a:t>Elke zaal heeft een capaciteit</a:t>
            </a:r>
          </a:p>
        </p:txBody>
      </p:sp>
      <p:grpSp>
        <p:nvGrpSpPr>
          <p:cNvPr id="67" name="Shape 67"/>
          <p:cNvGrpSpPr/>
          <p:nvPr/>
        </p:nvGrpSpPr>
        <p:grpSpPr>
          <a:xfrm>
            <a:off x="4406517" y="170260"/>
            <a:ext cx="330960" cy="275330"/>
            <a:chOff x="1926350" y="995225"/>
            <a:chExt cx="428650" cy="356600"/>
          </a:xfrm>
        </p:grpSpPr>
        <p:sp>
          <p:nvSpPr>
            <p:cNvPr id="68" name="Shape 6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Introductie: Criteria</a:t>
            </a:r>
            <a:endParaRPr lang="en-US" sz="2400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3"/>
          </p:nvPr>
        </p:nvSpPr>
        <p:spPr>
          <a:xfrm>
            <a:off x="1031425" y="1336875"/>
            <a:ext cx="7081200" cy="2235000"/>
          </a:xfrm>
        </p:spPr>
        <p:txBody>
          <a:bodyPr/>
          <a:lstStyle/>
          <a:p>
            <a:r>
              <a:rPr lang="nl-NL" dirty="0"/>
              <a:t> Alle vakken inroosteren</a:t>
            </a:r>
          </a:p>
          <a:p>
            <a:endParaRPr lang="nl-NL" dirty="0"/>
          </a:p>
          <a:p>
            <a:r>
              <a:rPr lang="nl-NL" dirty="0"/>
              <a:t> Alle studenten indelen</a:t>
            </a:r>
          </a:p>
          <a:p>
            <a:endParaRPr lang="nl-NL" dirty="0"/>
          </a:p>
          <a:p>
            <a:r>
              <a:rPr lang="nl-NL" dirty="0"/>
              <a:t> Tijdssloten: ma t/m vr </a:t>
            </a:r>
          </a:p>
          <a:p>
            <a:pPr lvl="5">
              <a:buNone/>
            </a:pPr>
            <a:r>
              <a:rPr lang="nl-NL" dirty="0"/>
              <a:t>	09:00-11:00 | 11:00-13:00 | 13:00-15:00 | 15:00-17:00</a:t>
            </a:r>
          </a:p>
          <a:p>
            <a:endParaRPr lang="nl-NL" dirty="0"/>
          </a:p>
          <a:p>
            <a:r>
              <a:rPr lang="nl-NL" dirty="0"/>
              <a:t> Elke zaal is geschikt voor elk type college</a:t>
            </a:r>
          </a:p>
          <a:p>
            <a:endParaRPr lang="nl-NL" dirty="0"/>
          </a:p>
          <a:p>
            <a:r>
              <a:rPr lang="nl-NL" dirty="0"/>
              <a:t> Studenten in zo min mogelijk werkgroepen opdelen</a:t>
            </a:r>
          </a:p>
        </p:txBody>
      </p:sp>
      <p:sp>
        <p:nvSpPr>
          <p:cNvPr id="33" name="Shape 546"/>
          <p:cNvSpPr/>
          <p:nvPr/>
        </p:nvSpPr>
        <p:spPr>
          <a:xfrm>
            <a:off x="4415038" y="147938"/>
            <a:ext cx="313974" cy="3139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0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Een geldig rooster</a:t>
            </a:r>
            <a:endParaRPr lang="en-US" sz="2400" dirty="0"/>
          </a:p>
        </p:txBody>
      </p:sp>
      <p:sp>
        <p:nvSpPr>
          <p:cNvPr id="8" name="Shape 546"/>
          <p:cNvSpPr/>
          <p:nvPr/>
        </p:nvSpPr>
        <p:spPr>
          <a:xfrm>
            <a:off x="4415038" y="147938"/>
            <a:ext cx="313974" cy="3139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26" t="11096" r="5739" b="11854"/>
          <a:stretch/>
        </p:blipFill>
        <p:spPr>
          <a:xfrm>
            <a:off x="25" y="1717482"/>
            <a:ext cx="9144000" cy="26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hape 90"/>
              <p:cNvSpPr txBox="1">
                <a:spLocks/>
              </p:cNvSpPr>
              <p:nvPr/>
            </p:nvSpPr>
            <p:spPr>
              <a:xfrm>
                <a:off x="1096028" y="3034464"/>
                <a:ext cx="6941576" cy="904517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nl-NL" sz="1800" i="1" dirty="0">
                    <a:latin typeface="Lora" panose="020B0604020202020204" charset="0"/>
                  </a:rPr>
                  <a:t>Manieren om colleges in zalen in te delen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" sz="1800" dirty="0">
                  <a:solidFill>
                    <a:srgbClr val="CC0000"/>
                  </a:solidFill>
                  <a:latin typeface="Lora" panose="020B0604020202020204" charset="0"/>
                </a:endParaRPr>
              </a:p>
              <a:p>
                <a:pPr algn="ctr"/>
                <a:r>
                  <a:rPr lang="nl-NL" sz="1800" i="1" dirty="0">
                    <a:latin typeface="Lora" panose="020B0604020202020204" charset="0"/>
                  </a:rPr>
                  <a:t>Manieren</a:t>
                </a:r>
                <a:r>
                  <a:rPr lang="en-US" sz="1800" i="1" dirty="0">
                    <a:latin typeface="Lora" panose="020B0604020202020204" charset="0"/>
                  </a:rPr>
                  <a:t> om </a:t>
                </a:r>
                <a:r>
                  <a:rPr lang="nl-NL" sz="1800" i="1" dirty="0">
                    <a:latin typeface="Lora" panose="020B0604020202020204" charset="0"/>
                  </a:rPr>
                  <a:t>studenten</a:t>
                </a:r>
                <a:r>
                  <a:rPr lang="en-US" sz="1800" i="1" dirty="0">
                    <a:latin typeface="Lora" panose="020B0604020202020204" charset="0"/>
                  </a:rPr>
                  <a:t> in </a:t>
                </a:r>
                <a:r>
                  <a:rPr lang="nl-NL" sz="1800" i="1" dirty="0">
                    <a:latin typeface="Lora" panose="020B0604020202020204" charset="0"/>
                  </a:rPr>
                  <a:t>groepen</a:t>
                </a:r>
                <a:r>
                  <a:rPr lang="en-US" sz="1800" i="1" dirty="0">
                    <a:latin typeface="Lora" panose="020B0604020202020204" charset="0"/>
                  </a:rPr>
                  <a:t> in </a:t>
                </a:r>
                <a:r>
                  <a:rPr lang="nl-NL" sz="1800" i="1" dirty="0">
                    <a:latin typeface="Lora" panose="020B0604020202020204" charset="0"/>
                  </a:rPr>
                  <a:t>te</a:t>
                </a:r>
                <a:r>
                  <a:rPr lang="en-US" sz="1800" i="1" dirty="0">
                    <a:latin typeface="Lora" panose="020B0604020202020204" charset="0"/>
                  </a:rPr>
                  <a:t> </a:t>
                </a:r>
                <a:r>
                  <a:rPr lang="nl-NL" sz="1800" i="1" dirty="0">
                    <a:latin typeface="Lora" panose="020B0604020202020204" charset="0"/>
                  </a:rPr>
                  <a:t>delen</a:t>
                </a:r>
              </a:p>
            </p:txBody>
          </p:sp>
        </mc:Choice>
        <mc:Fallback xmlns="">
          <p:sp>
            <p:nvSpPr>
              <p:cNvPr id="15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28" y="3034464"/>
                <a:ext cx="6941576" cy="904517"/>
              </a:xfrm>
              <a:prstGeom prst="rect">
                <a:avLst/>
              </a:prstGeom>
              <a:blipFill>
                <a:blip r:embed="rId3"/>
                <a:stretch>
                  <a:fillRect b="-16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State Space</a:t>
            </a:r>
            <a:endParaRPr lang="en-US" sz="2400" dirty="0"/>
          </a:p>
        </p:txBody>
      </p:sp>
      <p:sp>
        <p:nvSpPr>
          <p:cNvPr id="5" name="Rechthoek 4"/>
          <p:cNvSpPr/>
          <p:nvPr/>
        </p:nvSpPr>
        <p:spPr>
          <a:xfrm>
            <a:off x="2756064" y="4123325"/>
            <a:ext cx="36199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i="1" dirty="0">
                <a:solidFill>
                  <a:srgbClr val="CC0000"/>
                </a:solidFill>
                <a:latin typeface="Playfair Display"/>
                <a:sym typeface="Playfair Display"/>
              </a:rPr>
              <a:t>2,0674 ·</a:t>
            </a:r>
            <a:r>
              <a:rPr lang="en" sz="4000" i="1" dirty="0">
                <a:solidFill>
                  <a:srgbClr val="CC0000"/>
                </a:solidFill>
                <a:latin typeface="Playfair Display"/>
                <a:sym typeface="Playfair Display"/>
              </a:rPr>
              <a:t> </a:t>
            </a:r>
            <a:r>
              <a:rPr lang="en" sz="4800" i="1" dirty="0">
                <a:solidFill>
                  <a:srgbClr val="CC0000"/>
                </a:solidFill>
                <a:latin typeface="Playfair Display"/>
                <a:sym typeface="Playfair Display"/>
              </a:rPr>
              <a:t>10</a:t>
            </a:r>
            <a:r>
              <a:rPr lang="en" sz="2000" i="1" dirty="0">
                <a:solidFill>
                  <a:srgbClr val="CC0000"/>
                </a:solidFill>
                <a:latin typeface="Playfair Display"/>
                <a:sym typeface="Playfair Display"/>
              </a:rPr>
              <a:t> </a:t>
            </a:r>
            <a:r>
              <a:rPr lang="en" sz="4800" i="1" baseline="30000" dirty="0">
                <a:solidFill>
                  <a:srgbClr val="CC0000"/>
                </a:solidFill>
                <a:latin typeface="Playfair Display"/>
                <a:sym typeface="Playfair Display"/>
              </a:rPr>
              <a:t>940</a:t>
            </a:r>
            <a:endParaRPr lang="nl-NL" sz="3600" dirty="0"/>
          </a:p>
        </p:txBody>
      </p:sp>
      <p:sp>
        <p:nvSpPr>
          <p:cNvPr id="10" name="Shape 108"/>
          <p:cNvSpPr/>
          <p:nvPr/>
        </p:nvSpPr>
        <p:spPr>
          <a:xfrm>
            <a:off x="4748201" y="2506480"/>
            <a:ext cx="195774" cy="18693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09"/>
          <p:cNvGrpSpPr/>
          <p:nvPr/>
        </p:nvGrpSpPr>
        <p:grpSpPr>
          <a:xfrm>
            <a:off x="4505213" y="1456725"/>
            <a:ext cx="838736" cy="838951"/>
            <a:chOff x="6654650" y="3665275"/>
            <a:chExt cx="409100" cy="409125"/>
          </a:xfrm>
        </p:grpSpPr>
        <p:sp>
          <p:nvSpPr>
            <p:cNvPr id="12" name="Shape 11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1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17"/>
          <p:cNvSpPr/>
          <p:nvPr/>
        </p:nvSpPr>
        <p:spPr>
          <a:xfrm rot="2466699">
            <a:off x="3759072" y="1619336"/>
            <a:ext cx="272004" cy="25971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18"/>
          <p:cNvSpPr/>
          <p:nvPr/>
        </p:nvSpPr>
        <p:spPr>
          <a:xfrm rot="-1609366">
            <a:off x="4156870" y="1782754"/>
            <a:ext cx="195747" cy="1869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19"/>
          <p:cNvSpPr/>
          <p:nvPr/>
        </p:nvSpPr>
        <p:spPr>
          <a:xfrm rot="2926172">
            <a:off x="5343753" y="1930823"/>
            <a:ext cx="146594" cy="13997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20"/>
          <p:cNvSpPr/>
          <p:nvPr/>
        </p:nvSpPr>
        <p:spPr>
          <a:xfrm rot="-1609329">
            <a:off x="4594798" y="1307608"/>
            <a:ext cx="132067" cy="12610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112"/>
          <p:cNvGrpSpPr/>
          <p:nvPr/>
        </p:nvGrpSpPr>
        <p:grpSpPr>
          <a:xfrm rot="1056959">
            <a:off x="3744755" y="2163045"/>
            <a:ext cx="554132" cy="554193"/>
            <a:chOff x="570875" y="4322250"/>
            <a:chExt cx="443300" cy="443325"/>
          </a:xfrm>
        </p:grpSpPr>
        <p:sp>
          <p:nvSpPr>
            <p:cNvPr id="26" name="Shape 11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27" name="Shape 1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28" name="Shape 11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29" name="Shape 11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CC0000"/>
                </a:solidFill>
              </a:endParaRPr>
            </a:p>
          </p:txBody>
        </p:sp>
      </p:grpSp>
      <p:sp>
        <p:nvSpPr>
          <p:cNvPr id="30" name="Shape 121"/>
          <p:cNvSpPr/>
          <p:nvPr/>
        </p:nvSpPr>
        <p:spPr>
          <a:xfrm>
            <a:off x="4474114" y="169597"/>
            <a:ext cx="195774" cy="18693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1605E-6 L 0.76024 -0.640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3" y="-3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6692" y="2346870"/>
            <a:ext cx="3406901" cy="2095821"/>
          </a:xfrm>
        </p:spPr>
        <p:txBody>
          <a:bodyPr/>
          <a:lstStyle/>
          <a:p>
            <a:r>
              <a:rPr lang="nl-NL" dirty="0"/>
              <a:t> Activiteiten maximaal verdeeld over de week</a:t>
            </a:r>
            <a:endParaRPr lang="en-US" dirty="0"/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4953000" y="2357581"/>
            <a:ext cx="3406817" cy="1615632"/>
          </a:xfrm>
        </p:spPr>
        <p:txBody>
          <a:bodyPr/>
          <a:lstStyle/>
          <a:p>
            <a:r>
              <a:rPr lang="nl-NL" dirty="0"/>
              <a:t> Twee colleges van één vak op dezelfde dag</a:t>
            </a:r>
          </a:p>
          <a:p>
            <a:r>
              <a:rPr lang="nl-NL" dirty="0"/>
              <a:t> Meer studenten dan stoelen</a:t>
            </a:r>
          </a:p>
          <a:p>
            <a:r>
              <a:rPr lang="nl-NL" dirty="0"/>
              <a:t> Roosterconflict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Scorefunctie</a:t>
            </a:r>
            <a:endParaRPr lang="en-US" sz="24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763317" y="1818481"/>
            <a:ext cx="3677100" cy="5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nl-NL" sz="2400" dirty="0"/>
              <a:t>Bonus</a:t>
            </a:r>
            <a:endParaRPr lang="en-US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82717" y="1818481"/>
            <a:ext cx="3677100" cy="5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nl-NL" sz="2400" dirty="0"/>
              <a:t>Malus</a:t>
            </a:r>
            <a:endParaRPr lang="en-US" sz="2400" dirty="0"/>
          </a:p>
        </p:txBody>
      </p:sp>
      <p:sp>
        <p:nvSpPr>
          <p:cNvPr id="13" name="Tijdelijke aanduiding voor tekst 11"/>
          <p:cNvSpPr txBox="1">
            <a:spLocks/>
          </p:cNvSpPr>
          <p:nvPr/>
        </p:nvSpPr>
        <p:spPr>
          <a:xfrm>
            <a:off x="1211045" y="3962502"/>
            <a:ext cx="6901580" cy="599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◈"/>
              <a:defRPr sz="1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⬥"/>
              <a:defRPr sz="1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⬦"/>
              <a:defRPr sz="1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1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1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1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1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1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1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>
              <a:buNone/>
            </a:pPr>
            <a:r>
              <a:rPr lang="nl-NL" sz="2400" i="1" dirty="0">
                <a:latin typeface="Playfair Display"/>
                <a:cs typeface="Arial"/>
                <a:sym typeface="Arial"/>
              </a:rPr>
              <a:t>Escape </a:t>
            </a:r>
            <a:r>
              <a:rPr lang="nl-NL" dirty="0"/>
              <a:t> C0.110 heeft een avondslot, 17:00-19:00 (malus)</a:t>
            </a:r>
            <a:endParaRPr lang="en-US" dirty="0"/>
          </a:p>
        </p:txBody>
      </p:sp>
      <p:pic>
        <p:nvPicPr>
          <p:cNvPr id="11266" name="Picture 2" descr="http://www194.lunapic.com/editor/working/149262065637228?74233698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000" y="46215"/>
            <a:ext cx="422051" cy="42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6581411" y="1418170"/>
                <a:ext cx="16061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𝑐𝑜𝑛𝑓𝑙𝑖𝑐𝑡𝑝𝑢𝑛𝑡𝑒𝑛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411" y="1418170"/>
                <a:ext cx="1606164" cy="215444"/>
              </a:xfrm>
              <a:prstGeom prst="rect">
                <a:avLst/>
              </a:prstGeom>
              <a:blipFill>
                <a:blip r:embed="rId4"/>
                <a:stretch>
                  <a:fillRect l="-3802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/>
              <p:cNvSpPr txBox="1"/>
              <p:nvPr/>
            </p:nvSpPr>
            <p:spPr>
              <a:xfrm>
                <a:off x="1777283" y="1419699"/>
                <a:ext cx="176523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𝑏𝑒𝑔𝑖𝑛𝑤𝑎𝑎𝑟𝑑𝑒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kstvak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83" y="1419699"/>
                <a:ext cx="1765238" cy="215444"/>
              </a:xfrm>
              <a:prstGeom prst="rect">
                <a:avLst/>
              </a:prstGeom>
              <a:blipFill>
                <a:blip r:embed="rId5"/>
                <a:stretch>
                  <a:fillRect l="-2422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vak 17"/>
              <p:cNvSpPr txBox="1"/>
              <p:nvPr/>
            </p:nvSpPr>
            <p:spPr>
              <a:xfrm>
                <a:off x="4918092" y="1416641"/>
                <a:ext cx="14861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𝑐𝑎𝑝𝑎𝑐𝑖𝑡𝑒𝑖𝑡𝑠𝑝𝑢𝑛𝑡𝑒𝑛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kstvak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2" y="1416641"/>
                <a:ext cx="1486191" cy="215444"/>
              </a:xfrm>
              <a:prstGeom prst="rect">
                <a:avLst/>
              </a:prstGeom>
              <a:blipFill>
                <a:blip r:embed="rId6"/>
                <a:stretch>
                  <a:fillRect l="-4098" r="-135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vak 20"/>
              <p:cNvSpPr txBox="1"/>
              <p:nvPr/>
            </p:nvSpPr>
            <p:spPr>
              <a:xfrm>
                <a:off x="3078882" y="1412883"/>
                <a:ext cx="19047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𝑐𝑜𝑛𝑓𝑖𝑔𝑢𝑟𝑎𝑡𝑖𝑒𝑝𝑢𝑛𝑡𝑒𝑛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kstvak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882" y="1412883"/>
                <a:ext cx="1904709" cy="215444"/>
              </a:xfrm>
              <a:prstGeom prst="rect">
                <a:avLst/>
              </a:prstGeom>
              <a:blipFill>
                <a:blip r:embed="rId7"/>
                <a:stretch>
                  <a:fillRect l="-287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vak 21"/>
              <p:cNvSpPr txBox="1"/>
              <p:nvPr/>
            </p:nvSpPr>
            <p:spPr>
              <a:xfrm>
                <a:off x="1285995" y="1419251"/>
                <a:ext cx="4912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kstvak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95" y="1419251"/>
                <a:ext cx="491288" cy="215444"/>
              </a:xfrm>
              <a:prstGeom prst="rect">
                <a:avLst/>
              </a:prstGeom>
              <a:blipFill>
                <a:blip r:embed="rId8"/>
                <a:stretch>
                  <a:fillRect l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3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05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3" grpId="0"/>
      <p:bldP spid="13" grpId="1"/>
      <p:bldP spid="13" grpId="2"/>
      <p:bldP spid="13" grpId="3"/>
      <p:bldP spid="11" grpId="0"/>
      <p:bldP spid="17" grpId="0"/>
      <p:bldP spid="18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685800" y="8765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CC0000"/>
                </a:solidFill>
              </a:rPr>
              <a:t>1400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685800" y="1487508"/>
            <a:ext cx="7772400" cy="46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Th</a:t>
            </a:r>
            <a:r>
              <a:rPr lang="en-US" sz="1800" dirty="0" err="1"/>
              <a:t>eoretisch</a:t>
            </a:r>
            <a:r>
              <a:rPr lang="en-US" sz="1800" dirty="0"/>
              <a:t> maximum </a:t>
            </a:r>
            <a:r>
              <a:rPr lang="en-US" sz="1800" dirty="0" err="1"/>
              <a:t>scorefunctie</a:t>
            </a:r>
            <a:endParaRPr lang="en" sz="1800" dirty="0"/>
          </a:p>
        </p:txBody>
      </p:sp>
      <p:grpSp>
        <p:nvGrpSpPr>
          <p:cNvPr id="11" name="Shape 431"/>
          <p:cNvGrpSpPr/>
          <p:nvPr/>
        </p:nvGrpSpPr>
        <p:grpSpPr>
          <a:xfrm>
            <a:off x="4407465" y="115350"/>
            <a:ext cx="329069" cy="332852"/>
            <a:chOff x="5297950" y="1632050"/>
            <a:chExt cx="426200" cy="431100"/>
          </a:xfrm>
        </p:grpSpPr>
        <p:sp>
          <p:nvSpPr>
            <p:cNvPr id="12" name="Shape 43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3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213"/>
          <p:cNvSpPr txBox="1">
            <a:spLocks/>
          </p:cNvSpPr>
          <p:nvPr/>
        </p:nvSpPr>
        <p:spPr>
          <a:xfrm>
            <a:off x="685799" y="2176009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4800" dirty="0">
                <a:solidFill>
                  <a:srgbClr val="CC0000"/>
                </a:solidFill>
              </a:rPr>
              <a:t>1350</a:t>
            </a:r>
          </a:p>
        </p:txBody>
      </p:sp>
      <p:sp>
        <p:nvSpPr>
          <p:cNvPr id="9" name="Shape 214"/>
          <p:cNvSpPr txBox="1">
            <a:spLocks/>
          </p:cNvSpPr>
          <p:nvPr/>
        </p:nvSpPr>
        <p:spPr>
          <a:xfrm>
            <a:off x="685799" y="2786918"/>
            <a:ext cx="7772400" cy="46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◈"/>
              <a:defRPr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⬥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⬦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ora"/>
              <a:buNone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ora"/>
              <a:buNone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>
              <a:spcBef>
                <a:spcPts val="0"/>
              </a:spcBef>
              <a:buFont typeface="Lora"/>
              <a:buNone/>
            </a:pPr>
            <a:r>
              <a:rPr lang="nl-NL" sz="1800" dirty="0"/>
              <a:t>Maximum </a:t>
            </a:r>
            <a:r>
              <a:rPr lang="en-US" sz="1800" dirty="0"/>
              <a:t>met </a:t>
            </a:r>
            <a:r>
              <a:rPr lang="en-US" sz="1800" dirty="0" err="1"/>
              <a:t>één</a:t>
            </a:r>
            <a:r>
              <a:rPr lang="en-US" sz="1800" dirty="0"/>
              <a:t> </a:t>
            </a:r>
            <a:r>
              <a:rPr lang="en-US" sz="1800" dirty="0" err="1"/>
              <a:t>avondslot</a:t>
            </a:r>
            <a:endParaRPr lang="en" sz="1800" dirty="0"/>
          </a:p>
        </p:txBody>
      </p:sp>
      <p:sp>
        <p:nvSpPr>
          <p:cNvPr id="10" name="Shape 213"/>
          <p:cNvSpPr txBox="1">
            <a:spLocks/>
          </p:cNvSpPr>
          <p:nvPr/>
        </p:nvSpPr>
        <p:spPr>
          <a:xfrm>
            <a:off x="685799" y="3607764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4800" dirty="0">
                <a:solidFill>
                  <a:srgbClr val="CC0000"/>
                </a:solidFill>
              </a:rPr>
              <a:t>???</a:t>
            </a:r>
          </a:p>
        </p:txBody>
      </p:sp>
      <p:sp>
        <p:nvSpPr>
          <p:cNvPr id="14" name="Shape 214"/>
          <p:cNvSpPr txBox="1">
            <a:spLocks/>
          </p:cNvSpPr>
          <p:nvPr/>
        </p:nvSpPr>
        <p:spPr>
          <a:xfrm>
            <a:off x="685799" y="4218673"/>
            <a:ext cx="7772400" cy="46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◈"/>
              <a:defRPr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⬥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⬦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ora"/>
              <a:buNone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ora"/>
              <a:buNone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>
              <a:spcBef>
                <a:spcPts val="0"/>
              </a:spcBef>
              <a:buFont typeface="Lora"/>
              <a:buNone/>
            </a:pPr>
            <a:r>
              <a:rPr lang="nl-NL" sz="1800" dirty="0"/>
              <a:t>Onze highscore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37819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 build="p"/>
      <p:bldP spid="8" grpId="0"/>
      <p:bldP spid="9" grpId="0" build="p"/>
      <p:bldP spid="10" grpId="0"/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Methoden: Random Sampling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 sz="1600" dirty="0"/>
          </a:p>
          <a:p>
            <a:r>
              <a:rPr lang="nl-NL" sz="1600" dirty="0"/>
              <a:t> Willekeurig per activiteit studenten in groepen plaatsen</a:t>
            </a:r>
          </a:p>
          <a:p>
            <a:endParaRPr lang="nl-NL" sz="1600" dirty="0"/>
          </a:p>
          <a:p>
            <a:r>
              <a:rPr lang="nl-NL" sz="1600" dirty="0"/>
              <a:t> Willekeurig de 129 lessen in rooster plaatsen</a:t>
            </a:r>
            <a:endParaRPr lang="nl-NL" sz="1200" dirty="0"/>
          </a:p>
          <a:p>
            <a:pPr marL="171450" indent="-171450"/>
            <a:endParaRPr lang="nl-NL" sz="1600" dirty="0"/>
          </a:p>
        </p:txBody>
      </p:sp>
      <p:pic>
        <p:nvPicPr>
          <p:cNvPr id="1028" name="Picture 4" descr="http://www140.lunapic.com/editor/working/149590917157024?9423634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25" y="947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2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449</Words>
  <Application>Microsoft Office PowerPoint</Application>
  <PresentationFormat>Diavoorstelling (16:9)</PresentationFormat>
  <Paragraphs>128</Paragraphs>
  <Slides>20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Lora</vt:lpstr>
      <vt:lpstr>Arial</vt:lpstr>
      <vt:lpstr>Cambria Math</vt:lpstr>
      <vt:lpstr>Playfair Display</vt:lpstr>
      <vt:lpstr>Yorick template</vt:lpstr>
      <vt:lpstr>Lectures &amp; Lesroosters</vt:lpstr>
      <vt:lpstr>PowerPoint-presentatie</vt:lpstr>
      <vt:lpstr>Introductie: Instructies</vt:lpstr>
      <vt:lpstr>Introductie: Criteria</vt:lpstr>
      <vt:lpstr>Een geldig rooster</vt:lpstr>
      <vt:lpstr>State Space</vt:lpstr>
      <vt:lpstr>Scorefunctie</vt:lpstr>
      <vt:lpstr>1400</vt:lpstr>
      <vt:lpstr>Methoden: Random Sampling</vt:lpstr>
      <vt:lpstr>Resultaten: Random Sampling</vt:lpstr>
      <vt:lpstr>Methoden: Hill Climbing</vt:lpstr>
      <vt:lpstr>1400</vt:lpstr>
      <vt:lpstr>Methoden: Simulated Annealing</vt:lpstr>
      <vt:lpstr>Simulated Annealing: Temperatuurfuncties</vt:lpstr>
      <vt:lpstr>Simulated Annealing: Swapverhoudingen</vt:lpstr>
      <vt:lpstr>Resultaten: Hill Climbing vs. Simulated Annealing</vt:lpstr>
      <vt:lpstr>1400</vt:lpstr>
      <vt:lpstr>Highscore (1351/1400)</vt:lpstr>
      <vt:lpstr>Conclusies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&amp; Lesroosters</dc:title>
  <dc:creator>Gebruiker;Roshan Mahes;Gido Limperg;Philip Roeleveld</dc:creator>
  <cp:lastModifiedBy>Roshan Mahes</cp:lastModifiedBy>
  <cp:revision>194</cp:revision>
  <dcterms:modified xsi:type="dcterms:W3CDTF">2017-06-02T10:06:23Z</dcterms:modified>
</cp:coreProperties>
</file>