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798" y="108"/>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iharan%20Venkatesh\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overlay val="0"/>
      <c:spPr>
        <a:noFill/>
        <a:ln>
          <a:noFill/>
        </a:ln>
        <a:effectLst/>
      </c:spPr>
      <c:txPr>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1-F2F2-429B-BF17-E5EEAA432A6D}"/>
            </c:ext>
          </c:extLst>
        </c:ser>
        <c:ser>
          <c:idx val="1"/>
          <c:order val="1"/>
          <c:tx>
            <c:strRef>
              <c:f>[employee_data.csv]Sheet1!$C$4:$C$5</c:f>
              <c:strCache>
                <c:ptCount val="1"/>
                <c:pt idx="0">
                  <c:v>2</c:v>
                </c:pt>
              </c:strCache>
            </c:strRef>
          </c:tx>
          <c:spPr>
            <a:solidFill>
              <a:schemeClr val="accent2"/>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2-F2F2-429B-BF17-E5EEAA432A6D}"/>
            </c:ext>
          </c:extLst>
        </c:ser>
        <c:ser>
          <c:idx val="2"/>
          <c:order val="2"/>
          <c:tx>
            <c:strRef>
              <c:f>[employee_data.csv]Sheet1!$D$4:$D$5</c:f>
              <c:strCache>
                <c:ptCount val="1"/>
                <c:pt idx="0">
                  <c:v>3</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4-F2F2-429B-BF17-E5EEAA432A6D}"/>
            </c:ext>
          </c:extLst>
        </c:ser>
        <c:ser>
          <c:idx val="3"/>
          <c:order val="3"/>
          <c:tx>
            <c:strRef>
              <c:f>[employee_data.csv]Sheet1!$E$4:$E$5</c:f>
              <c:strCache>
                <c:ptCount val="1"/>
                <c:pt idx="0">
                  <c:v>4</c:v>
                </c:pt>
              </c:strCache>
            </c:strRef>
          </c:tx>
          <c:spPr>
            <a:solidFill>
              <a:schemeClr val="accent4"/>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5-F2F2-429B-BF17-E5EEAA432A6D}"/>
            </c:ext>
          </c:extLst>
        </c:ser>
        <c:ser>
          <c:idx val="4"/>
          <c:order val="4"/>
          <c:tx>
            <c:strRef>
              <c:f>[employee_data.csv]Sheet1!$F$4:$F$5</c:f>
              <c:strCache>
                <c:ptCount val="1"/>
                <c:pt idx="0">
                  <c:v>5</c:v>
                </c:pt>
              </c:strCache>
            </c:strRef>
          </c:tx>
          <c:spPr>
            <a:solidFill>
              <a:schemeClr val="accent5"/>
            </a:solidFill>
            <a:ln>
              <a:noFill/>
            </a:ln>
            <a:effectLst/>
          </c:spPr>
          <c:invertIfNegative val="0"/>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6-F2F2-429B-BF17-E5EEAA432A6D}"/>
            </c:ext>
          </c:extLst>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0097466"/>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 ROSHAN</a:t>
            </a:r>
          </a:p>
          <a:p>
            <a:r>
              <a:rPr lang="en-US" sz="2400" dirty="0"/>
              <a:t>REGISTER NO</a:t>
            </a:r>
            <a:r>
              <a:rPr lang="en-US" sz="2400"/>
              <a:t>: 45DD2CA6D935F77B4E747D4A9DBE8F41</a:t>
            </a:r>
          </a:p>
          <a:p>
            <a:r>
              <a:rPr lang="en-US" sz="2400"/>
              <a:t>DEPARTMENT</a:t>
            </a:r>
            <a:r>
              <a:rPr lang="en-US" sz="2400" dirty="0"/>
              <a:t>: BCOM(GENERAL)</a:t>
            </a:r>
          </a:p>
          <a:p>
            <a:r>
              <a:rPr lang="en-US" sz="2400" dirty="0"/>
              <a:t>COLLEGE: DON BOSCO ARTS &amp;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1581785" y="1724025"/>
            <a:ext cx="6013450" cy="2576195"/>
          </a:xfrm>
          <a:prstGeom prst="rect">
            <a:avLst/>
          </a:prstGeom>
          <a:noFill/>
        </p:spPr>
        <p:txBody>
          <a:bodyPr wrap="square" rtlCol="0">
            <a:noAutofit/>
          </a:bodyPr>
          <a:lstStyle/>
          <a:p>
            <a:pPr marL="342900" indent="-342900">
              <a:buAutoNum type="arabicPeriod"/>
            </a:pPr>
            <a:r>
              <a:rPr lang="en-US" sz="2400" b="1">
                <a:latin typeface="Times New Roman" panose="02020603050405020304" pitchFamily="18" charset="0"/>
                <a:cs typeface="Times New Roman" panose="02020603050405020304" pitchFamily="18" charset="0"/>
              </a:rPr>
              <a:t>Descriptive Analytics</a:t>
            </a:r>
          </a:p>
          <a:p>
            <a:pPr marL="342900" indent="-342900">
              <a:buAutoNum type="arabicPeriod"/>
            </a:pPr>
            <a:r>
              <a:rPr lang="en-US" sz="2400" b="1">
                <a:latin typeface="Times New Roman" panose="02020603050405020304" pitchFamily="18" charset="0"/>
                <a:cs typeface="Times New Roman" panose="02020603050405020304" pitchFamily="18" charset="0"/>
              </a:rPr>
              <a:t>Predictive Modeling</a:t>
            </a:r>
          </a:p>
          <a:p>
            <a:pPr marL="342900" indent="-342900">
              <a:buAutoNum type="arabicPeriod"/>
            </a:pPr>
            <a:r>
              <a:rPr lang="en-US" sz="2400" b="1">
                <a:latin typeface="Times New Roman" panose="02020603050405020304" pitchFamily="18" charset="0"/>
                <a:cs typeface="Times New Roman" panose="02020603050405020304" pitchFamily="18" charset="0"/>
              </a:rPr>
              <a:t>Regression Analysis</a:t>
            </a:r>
          </a:p>
          <a:p>
            <a:pPr marL="342900" indent="-342900">
              <a:buAutoNum type="arabicPeriod"/>
            </a:pPr>
            <a:r>
              <a:rPr lang="en-US" sz="2400" b="1">
                <a:latin typeface="Times New Roman" panose="02020603050405020304" pitchFamily="18" charset="0"/>
                <a:cs typeface="Times New Roman" panose="02020603050405020304" pitchFamily="18" charset="0"/>
              </a:rPr>
              <a:t>Clustering</a:t>
            </a:r>
          </a:p>
          <a:p>
            <a:pPr marL="342900" indent="-342900">
              <a:buAutoNum type="arabicPeriod"/>
            </a:pPr>
            <a:r>
              <a:rPr lang="en-US" sz="2400" b="1">
                <a:latin typeface="Times New Roman" panose="02020603050405020304" pitchFamily="18" charset="0"/>
                <a:cs typeface="Times New Roman" panose="02020603050405020304" pitchFamily="18" charset="0"/>
              </a:rPr>
              <a:t>Classification</a:t>
            </a:r>
          </a:p>
          <a:p>
            <a:pPr marL="342900" indent="-342900">
              <a:buAutoNum type="arabicPeriod"/>
            </a:pPr>
            <a:r>
              <a:rPr lang="en-US" sz="2400" b="1">
                <a:latin typeface="Times New Roman" panose="02020603050405020304" pitchFamily="18" charset="0"/>
                <a:cs typeface="Times New Roman" panose="02020603050405020304" pitchFamily="18" charset="0"/>
              </a:rPr>
              <a:t>Time Series Analysis</a:t>
            </a:r>
          </a:p>
          <a:p>
            <a:pPr marL="342900" indent="-342900">
              <a:buAutoNum type="arabicPeriod"/>
            </a:pPr>
            <a:r>
              <a:rPr lang="en-US" sz="2400" b="1">
                <a:latin typeface="Times New Roman" panose="02020603050405020304" pitchFamily="18" charset="0"/>
                <a:cs typeface="Times New Roman" panose="02020603050405020304" pitchFamily="18" charset="0"/>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dirty="0"/>
            </a:br>
            <a:br>
              <a:rPr dirty="0"/>
            </a:b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2" name="Content Placeholder 1"/>
          <p:cNvGraphicFramePr>
            <a:graphicFrameLocks noGrp="1"/>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784985" y="1873250"/>
            <a:ext cx="4064000" cy="4246245"/>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378650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sz="4250" spc="10" dirty="0"/>
            </a:br>
            <a:br>
              <a:rPr sz="4250" spc="10" dirty="0"/>
            </a:br>
            <a:r>
              <a:rPr sz="2000" b="0" spc="10" dirty="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90600" y="2133600"/>
            <a:ext cx="7924800" cy="267652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Top and Bottom Units:</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Highest Average Rating: SVG (3.03)</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Lowest Average Rating: TNS (2.79)</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135" y="891540"/>
            <a:ext cx="4989830" cy="5965825"/>
          </a:xfrm>
          <a:prstGeom prst="rect">
            <a:avLst/>
          </a:prstGeom>
        </p:spPr>
        <p:txBody>
          <a:bodyPr vert="horz" wrap="square" lIns="0" tIns="16510" rIns="0" bIns="0" rtlCol="0">
            <a:noAutofit/>
          </a:bodyPr>
          <a:lstStyle/>
          <a:p>
            <a:pPr marL="12700" indent="0">
              <a:lnSpc>
                <a:spcPct val="100000"/>
              </a:lnSpc>
              <a:spcBef>
                <a:spcPts val="130"/>
              </a:spcBef>
              <a:buNone/>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sz="3200" spc="5" dirty="0"/>
            </a:br>
            <a:br>
              <a:rPr sz="3200" spc="5" dirty="0"/>
            </a:br>
            <a:r>
              <a:rPr lang="en-US" sz="1800" spc="5" dirty="0">
                <a:latin typeface="Times New Roman" panose="02020603050405020304" pitchFamily="18" charset="0"/>
                <a:cs typeface="Times New Roman" panose="02020603050405020304" pitchFamily="18" charset="0"/>
              </a:rPr>
              <a:t>1. </a:t>
            </a:r>
            <a:r>
              <a:rPr lang="en-US" sz="1800" b="0" spc="5" dirty="0">
                <a:latin typeface="Times New Roman" panose="02020603050405020304" pitchFamily="18" charset="0"/>
                <a:cs typeface="Times New Roman" panose="02020603050405020304" pitchFamily="18" charset="0"/>
              </a:rPr>
              <a:t>Human Resources (HR).</a:t>
            </a:r>
            <a:br>
              <a:rPr lang="en-US" sz="1800" b="0" spc="5" dirty="0">
                <a:latin typeface="Times New Roman" panose="02020603050405020304" pitchFamily="18" charset="0"/>
                <a:cs typeface="Times New Roman" panose="02020603050405020304" pitchFamily="18" charset="0"/>
              </a:rPr>
            </a:br>
            <a:r>
              <a:rPr lang="en-US" sz="1800" spc="5" dirty="0">
                <a:latin typeface="Times New Roman" panose="02020603050405020304" pitchFamily="18" charset="0"/>
                <a:cs typeface="Times New Roman" panose="02020603050405020304" pitchFamily="18" charset="0"/>
              </a:rPr>
              <a:t>2. </a:t>
            </a:r>
            <a:r>
              <a:rPr lang="en-US" sz="1800" b="0" spc="5" dirty="0">
                <a:latin typeface="Times New Roman" panose="02020603050405020304" pitchFamily="18" charset="0"/>
                <a:cs typeface="Times New Roman" panose="02020603050405020304" pitchFamily="18" charset="0"/>
              </a:rPr>
              <a:t>Management and Leadership.</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3. Employee Development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4. Business Unit Heads.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5. Analytics and Strategy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6. Compensation and Benefits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7. Employee Engagement Committees.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8. Talent Acquisition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9. Legal and Compliance Departments.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10. Board of Directors or Executive Committee.</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11. Financial Planning and Analysis (FP&amp;A)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12. IT and Data Analytics Teams.</a:t>
            </a:r>
            <a:br>
              <a:rPr lang="en-US" sz="1800" b="0" spc="5" dirty="0">
                <a:latin typeface="Times New Roman" panose="02020603050405020304" pitchFamily="18" charset="0"/>
                <a:cs typeface="Times New Roman" panose="02020603050405020304" pitchFamily="18" charset="0"/>
              </a:rPr>
            </a:br>
            <a:r>
              <a:rPr lang="en-US" sz="1800" b="0" spc="5" dirty="0">
                <a:latin typeface="Times New Roman" panose="02020603050405020304" pitchFamily="18" charset="0"/>
                <a:cs typeface="Times New Roman" panose="02020603050405020304" pitchFamily="18" charset="0"/>
              </a:rPr>
              <a:t>13. Firms and Industry.</a:t>
            </a: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b="0" spc="5" dirty="0">
                <a:latin typeface="Times New Roman" panose="02020603050405020304" pitchFamily="18" charset="0"/>
                <a:cs typeface="Times New Roman" panose="02020603050405020304" pitchFamily="18" charset="0"/>
              </a:rPr>
            </a:br>
            <a:br>
              <a:rPr lang="en-US" sz="1800" spc="5" dirty="0"/>
            </a:br>
            <a:br>
              <a:rPr lang="en-US" sz="1800" spc="5" dirty="0"/>
            </a:br>
            <a:br>
              <a:rPr lang="en-US" sz="1800" spc="5" dirty="0"/>
            </a:br>
            <a:br>
              <a:rPr lang="en-US" sz="1800" spc="5" dirty="0"/>
            </a:br>
            <a:br>
              <a:rPr sz="3200" spc="5" dirty="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077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 Box 9"/>
          <p:cNvSpPr txBox="1"/>
          <p:nvPr/>
        </p:nvSpPr>
        <p:spPr>
          <a:xfrm>
            <a:off x="3916680" y="2157730"/>
            <a:ext cx="4064000" cy="5077460"/>
          </a:xfrm>
          <a:prstGeom prst="rect">
            <a:avLst/>
          </a:prstGeom>
          <a:noFill/>
        </p:spPr>
        <p:txBody>
          <a:bodyPr wrap="square" rtlCol="0">
            <a:spAutoFit/>
          </a:bodyPr>
          <a:lstStyle/>
          <a:p>
            <a:pPr marL="342900" indent="-342900">
              <a:buAutoNum type="arabicPeriod"/>
            </a:pPr>
            <a:r>
              <a:rPr lang="en-US" b="1"/>
              <a:t>Filtering: </a:t>
            </a:r>
            <a:r>
              <a:rPr lang="en-US"/>
              <a:t>To focus on targeted analysis, remove error reduction,customization etc.</a:t>
            </a:r>
          </a:p>
          <a:p>
            <a:pPr marL="342900" indent="-342900">
              <a:buAutoNum type="arabicPeriod"/>
            </a:pPr>
            <a:r>
              <a:rPr lang="en-US" b="1"/>
              <a:t>Conditional formatting:</a:t>
            </a:r>
            <a:r>
              <a:rPr lang="en-US"/>
              <a:t> To visual insights,quick analysis,error detection,focus on priorities.</a:t>
            </a:r>
          </a:p>
          <a:p>
            <a:pPr marL="342900" indent="-342900">
              <a:buAutoNum type="arabicPeriod"/>
            </a:pPr>
            <a:r>
              <a:rPr lang="en-US" b="1"/>
              <a:t>Pivot Table &amp; Graphs:</a:t>
            </a:r>
            <a:r>
              <a:rPr lang="en-US"/>
              <a:t> Data Summarization,Filtering and Sorting,CrossTabulation,Flexibility,Data Visualization,Interactive Analysis,Multiple Chart Types,Enhanced Communication.</a:t>
            </a:r>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a:p>
            <a:pPr marL="342900" indent="-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246880"/>
          </a:xfrm>
        </p:spPr>
        <p:txBody>
          <a:bodyPr/>
          <a:lstStyle/>
          <a:p>
            <a:pPr marL="0" indent="0">
              <a:buNone/>
            </a:pPr>
            <a:r>
              <a:rPr lang="en-IN" dirty="0"/>
              <a:t>Dataset Description</a:t>
            </a:r>
            <a:br>
              <a:rPr lang="en-IN" dirty="0"/>
            </a:br>
            <a:br>
              <a:rPr lang="en-IN" dirty="0"/>
            </a:br>
            <a:r>
              <a:rPr lang="en-US" altLang="en-IN" sz="1800" b="0" dirty="0">
                <a:latin typeface="Times New Roman" panose="02020603050405020304" pitchFamily="18" charset="0"/>
                <a:cs typeface="Times New Roman" panose="02020603050405020304" pitchFamily="18" charset="0"/>
              </a:rPr>
              <a:t>Employee data set- Kaggle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Features: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Employment ID</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Gender- male,female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Performance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Busniess Unit</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Name</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Rating</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Graphs</a:t>
            </a:r>
            <a:br>
              <a:rPr lang="en-US" altLang="en-IN" sz="1800" b="0" dirty="0">
                <a:latin typeface="Times New Roman" panose="02020603050405020304" pitchFamily="18" charset="0"/>
                <a:cs typeface="Times New Roman" panose="02020603050405020304" pitchFamily="18" charset="0"/>
              </a:rPr>
            </a:br>
            <a:r>
              <a:rPr lang="en-US" altLang="en-IN" sz="1800" b="0" dirty="0">
                <a:latin typeface="Times New Roman" panose="02020603050405020304" pitchFamily="18" charset="0"/>
                <a:cs typeface="Times New Roman" panose="02020603050405020304" pitchFamily="18" charset="0"/>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346960"/>
            <a:ext cx="4064000" cy="1753235"/>
          </a:xfrm>
          <a:prstGeom prst="rect">
            <a:avLst/>
          </a:prstGeom>
          <a:noFill/>
        </p:spPr>
        <p:txBody>
          <a:bodyPr wrap="square" rtlCol="0">
            <a:spAutoFit/>
          </a:bodyPr>
          <a:lstStyle/>
          <a:p>
            <a:r>
              <a:rPr lang="en-US" b="1"/>
              <a:t>Features and Functionality in my Dataset:</a:t>
            </a:r>
          </a:p>
          <a:p>
            <a:r>
              <a:rPr lang="en-US"/>
              <a:t>1. Data Summarization</a:t>
            </a:r>
          </a:p>
          <a:p>
            <a:r>
              <a:rPr lang="en-US"/>
              <a:t>2. Aggregation</a:t>
            </a:r>
          </a:p>
          <a:p>
            <a:r>
              <a:rPr lang="en-US"/>
              <a:t>3. Category Breakdown</a:t>
            </a:r>
          </a:p>
          <a:p>
            <a:r>
              <a:rPr lang="en-US"/>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554</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vt:lpstr>
      <vt:lpstr>PROJECT OVERVIEW</vt:lpstr>
      <vt:lpstr>WHO ARE THE END USERS?  1. Human Resources (HR). 2. Management and Leadership. 3. Employee Development Teams. 4. Business Unit Heads. 5. Analytics and Strategy Teams. 6. Compensation and Benefits Teams. 7. Employee Engagement Committees. 8. Talent Acquisition Teams. 9. Legal and Compliance Departments. 10. Board of Directors or Executive Committee. 11. Financial Planning and Analysis (FP&amp;A) Teams. 12. IT and Data Analytics Teams. 13. Firms and Industry.           </vt:lpstr>
      <vt:lpstr>OUR SOLUTION AND ITS VALUE PROPOSITION </vt:lpstr>
      <vt:lpstr>Dataset Description  Employee data set- Kaggle Features:  Employment ID  Gender- male,female  Performance  Busniess Unit  Name  Rating  Graphs  Chart</vt:lpstr>
      <vt:lpstr>THE "WOW" IN OUR SOLUTION</vt:lpstr>
      <vt:lpstr>PowerPoint Presentation</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Don Bosco</cp:lastModifiedBy>
  <cp:revision>14</cp:revision>
  <dcterms:created xsi:type="dcterms:W3CDTF">2024-03-29T15:07:00Z</dcterms:created>
  <dcterms:modified xsi:type="dcterms:W3CDTF">2024-09-30T06:16:25Z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2BD9429C41E74AE2B5E17FA9E1681790_13</vt:lpwstr>
  </property>
  <property fmtid="{D5CDD505-2E9C-101B-9397-08002B2CF9AE}" pid="5" name="KSOProductBuildVer">
    <vt:lpwstr>1033-12.2.0.18165</vt:lpwstr>
  </property>
</Properties>
</file>