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19.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 Id="rId2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marker>
              <c:symbol val="dot"/>
              <c:size val="5"/>
            </c:marker>
            <c:invertIfNegative val="0"/>
            <c:bubble3D val="0"/>
            <c:spPr>
              <a:solidFill>
                <a:srgbClr val="4F81BD"/>
              </a:solidFill>
              <a:ln w="12700">
                <a:solidFill>
                  <a:srgbClr val="FFFFFF"/>
                </a:solidFill>
                <a:prstDash val="solid"/>
              </a:ln>
            </c:spPr>
          </c:dPt>
          <c:dPt>
            <c:idx val="1"/>
            <c:marker>
              <c:symbol val="dash"/>
              <c:size val="5"/>
            </c:marker>
            <c:invertIfNegative val="0"/>
            <c:bubble3D val="0"/>
            <c:spPr>
              <a:solidFill>
                <a:srgbClr val="C0504D"/>
              </a:solidFill>
              <a:ln w="12700">
                <a:solidFill>
                  <a:srgbClr val="FFFFFF"/>
                </a:solidFill>
                <a:prstDash val="solid"/>
              </a:ln>
            </c:spPr>
          </c:dPt>
          <c:dPt>
            <c:idx val="2"/>
            <c:marker>
              <c:symbol val="diamond"/>
              <c:size val="5"/>
            </c:marker>
            <c:invertIfNegative val="0"/>
            <c:bubble3D val="0"/>
            <c:spPr>
              <a:solidFill>
                <a:srgbClr val="9BBB59"/>
              </a:solidFill>
              <a:ln w="12700">
                <a:solidFill>
                  <a:srgbClr val="FFFFFF"/>
                </a:solidFill>
                <a:prstDash val="solid"/>
              </a:ln>
            </c:spPr>
          </c:dPt>
          <c:dPt>
            <c:idx val="3"/>
            <c:marker>
              <c:symbol val="square"/>
              <c:size val="5"/>
            </c:marker>
            <c:invertIfNegative val="0"/>
            <c:bubble3D val="0"/>
            <c:spPr>
              <a:solidFill>
                <a:srgbClr val="8064A2"/>
              </a:solidFill>
              <a:ln w="12700">
                <a:solidFill>
                  <a:srgbClr val="FFFFFF"/>
                </a:solidFill>
                <a:prstDash val="solid"/>
              </a:ln>
            </c:spPr>
          </c:dPt>
          <c:dPt>
            <c:idx val="4"/>
            <c:marker>
              <c:symbol val="triangle"/>
              <c:size val="5"/>
            </c:marker>
            <c:invertIfNegative val="0"/>
            <c:bubble3D val="0"/>
            <c:spPr>
              <a:solidFill>
                <a:srgbClr val="4BACC6"/>
              </a:solidFill>
              <a:ln w="12700">
                <a:solidFill>
                  <a:srgbClr val="FFFFFF"/>
                </a:solidFill>
                <a:prstDash val="solid"/>
              </a:ln>
            </c:spPr>
          </c:dPt>
          <c:dPt>
            <c:idx val="5"/>
            <c:marker>
              <c:symbol val="x"/>
              <c:size val="5"/>
            </c:marker>
            <c:invertIfNegative val="0"/>
            <c:bubble3D val="0"/>
            <c:spPr>
              <a:solidFill>
                <a:srgbClr val="F79646"/>
              </a:solidFill>
              <a:ln w="12700">
                <a:solidFill>
                  <a:srgbClr val="FFFFFF"/>
                </a:solidFill>
                <a:prstDash val="solid"/>
              </a:ln>
            </c:spPr>
          </c:dPt>
          <c:dPt>
            <c:idx val="6"/>
            <c:marker>
              <c:symbol val="star"/>
              <c:size val="5"/>
            </c:marker>
            <c:invertIfNegative val="0"/>
            <c:bubble3D val="0"/>
            <c:spPr>
              <a:solidFill>
                <a:srgbClr val="2C4D74"/>
              </a:solidFill>
              <a:ln w="12700">
                <a:solidFill>
                  <a:srgbClr val="FFFFFF"/>
                </a:solidFill>
                <a:prstDash val="solid"/>
              </a:ln>
            </c:spPr>
          </c:dPt>
          <c:dPt>
            <c:idx val="7"/>
            <c:marker>
              <c:symbol val="circle"/>
              <c:size val="5"/>
            </c:marker>
            <c:invertIfNegative val="0"/>
            <c:bubble3D val="0"/>
            <c:spPr>
              <a:solidFill>
                <a:srgbClr val="782C2A"/>
              </a:solidFill>
              <a:ln w="12700">
                <a:solidFill>
                  <a:srgbClr val="FFFFFF"/>
                </a:solidFill>
                <a:prstDash val="solid"/>
              </a:ln>
            </c:spPr>
          </c:dPt>
          <c:dPt>
            <c:idx val="8"/>
            <c:marker>
              <c:symbol val="plus"/>
              <c:size val="5"/>
            </c:marker>
            <c:invertIfNegative val="0"/>
            <c:bubble3D val="0"/>
            <c:spPr>
              <a:solidFill>
                <a:srgbClr val="5D7430"/>
              </a:solidFill>
              <a:ln w="12700">
                <a:solidFill>
                  <a:srgbClr val="FFFFFF"/>
                </a:solidFill>
                <a:prstDash val="solid"/>
              </a:ln>
            </c:spPr>
          </c:dPt>
          <c:dPt>
            <c:idx val="9"/>
            <c:marker>
              <c:symbol val="dot"/>
              <c:size val="5"/>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marker>
              <c:symbol val="circle"/>
              <c:size val="5"/>
            </c:marker>
            <c:invertIfNegative val="0"/>
            <c:bubble3D val="0"/>
            <c:spPr>
              <a:solidFill>
                <a:srgbClr val="4F81BD"/>
              </a:solidFill>
              <a:ln w="12700">
                <a:solidFill>
                  <a:srgbClr val="FFFFFF"/>
                </a:solidFill>
                <a:prstDash val="solid"/>
              </a:ln>
            </c:spPr>
          </c:dPt>
          <c:dPt>
            <c:idx val="1"/>
            <c:marker>
              <c:symbol val="plus"/>
              <c:size val="5"/>
            </c:marker>
            <c:invertIfNegative val="0"/>
            <c:bubble3D val="0"/>
            <c:spPr>
              <a:solidFill>
                <a:srgbClr val="C0504D"/>
              </a:solidFill>
              <a:ln w="12700">
                <a:solidFill>
                  <a:srgbClr val="FFFFFF"/>
                </a:solidFill>
                <a:prstDash val="solid"/>
              </a:ln>
            </c:spPr>
          </c:dPt>
          <c:dPt>
            <c:idx val="2"/>
            <c:marker>
              <c:symbol val="dot"/>
              <c:size val="5"/>
            </c:marker>
            <c:invertIfNegative val="0"/>
            <c:bubble3D val="0"/>
            <c:spPr>
              <a:solidFill>
                <a:srgbClr val="9BBB59"/>
              </a:solidFill>
              <a:ln w="12700">
                <a:solidFill>
                  <a:srgbClr val="FFFFFF"/>
                </a:solidFill>
                <a:prstDash val="solid"/>
              </a:ln>
            </c:spPr>
          </c:dPt>
          <c:dPt>
            <c:idx val="3"/>
            <c:marker>
              <c:symbol val="dash"/>
              <c:size val="5"/>
            </c:marker>
            <c:invertIfNegative val="0"/>
            <c:bubble3D val="0"/>
            <c:spPr>
              <a:solidFill>
                <a:srgbClr val="8064A2"/>
              </a:solidFill>
              <a:ln w="12700">
                <a:solidFill>
                  <a:srgbClr val="FFFFFF"/>
                </a:solidFill>
                <a:prstDash val="solid"/>
              </a:ln>
            </c:spPr>
          </c:dPt>
          <c:dPt>
            <c:idx val="4"/>
            <c:marker>
              <c:symbol val="diamond"/>
              <c:size val="5"/>
            </c:marker>
            <c:invertIfNegative val="0"/>
            <c:bubble3D val="0"/>
            <c:spPr>
              <a:solidFill>
                <a:srgbClr val="4BACC6"/>
              </a:solidFill>
              <a:ln w="12700">
                <a:solidFill>
                  <a:srgbClr val="FFFFFF"/>
                </a:solidFill>
                <a:prstDash val="solid"/>
              </a:ln>
            </c:spPr>
          </c:dPt>
          <c:dPt>
            <c:idx val="5"/>
            <c:marker>
              <c:symbol val="square"/>
              <c:size val="5"/>
            </c:marker>
            <c:invertIfNegative val="0"/>
            <c:bubble3D val="0"/>
            <c:spPr>
              <a:solidFill>
                <a:srgbClr val="F79646"/>
              </a:solidFill>
              <a:ln w="12700">
                <a:solidFill>
                  <a:srgbClr val="FFFFFF"/>
                </a:solidFill>
                <a:prstDash val="solid"/>
              </a:ln>
            </c:spPr>
          </c:dPt>
          <c:dPt>
            <c:idx val="6"/>
            <c:marker>
              <c:symbol val="triangle"/>
              <c:size val="5"/>
            </c:marker>
            <c:invertIfNegative val="0"/>
            <c:bubble3D val="0"/>
            <c:spPr>
              <a:solidFill>
                <a:srgbClr val="2C4D74"/>
              </a:solidFill>
              <a:ln w="12700">
                <a:solidFill>
                  <a:srgbClr val="FFFFFF"/>
                </a:solidFill>
                <a:prstDash val="solid"/>
              </a:ln>
            </c:spPr>
          </c:dPt>
          <c:dPt>
            <c:idx val="7"/>
            <c:marker>
              <c:symbol val="x"/>
              <c:size val="5"/>
            </c:marker>
            <c:invertIfNegative val="0"/>
            <c:bubble3D val="0"/>
            <c:spPr>
              <a:solidFill>
                <a:srgbClr val="782C2A"/>
              </a:solidFill>
              <a:ln w="12700">
                <a:solidFill>
                  <a:srgbClr val="FFFFFF"/>
                </a:solidFill>
                <a:prstDash val="solid"/>
              </a:ln>
            </c:spPr>
          </c:dPt>
          <c:dPt>
            <c:idx val="8"/>
            <c:marker>
              <c:symbol val="star"/>
              <c:size val="5"/>
            </c:marker>
            <c:invertIfNegative val="0"/>
            <c:bubble3D val="0"/>
            <c:spPr>
              <a:solidFill>
                <a:srgbClr val="5D7430"/>
              </a:solidFill>
              <a:ln w="12700">
                <a:solidFill>
                  <a:srgbClr val="FFFFFF"/>
                </a:solidFill>
                <a:prstDash val="solid"/>
              </a:ln>
            </c:spPr>
          </c:dPt>
          <c:dPt>
            <c:idx val="9"/>
            <c:marker>
              <c:symbol val="circle"/>
              <c:size val="5"/>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marker>
              <c:symbol val="x"/>
              <c:size val="5"/>
            </c:marker>
            <c:invertIfNegative val="0"/>
            <c:bubble3D val="0"/>
            <c:spPr>
              <a:solidFill>
                <a:srgbClr val="4F81BD"/>
              </a:solidFill>
              <a:ln w="12700">
                <a:solidFill>
                  <a:srgbClr val="FFFFFF"/>
                </a:solidFill>
                <a:prstDash val="solid"/>
              </a:ln>
            </c:spPr>
          </c:dPt>
          <c:dPt>
            <c:idx val="1"/>
            <c:marker>
              <c:symbol val="star"/>
              <c:size val="5"/>
            </c:marker>
            <c:invertIfNegative val="0"/>
            <c:bubble3D val="0"/>
            <c:spPr>
              <a:solidFill>
                <a:srgbClr val="C0504D"/>
              </a:solidFill>
              <a:ln w="12700">
                <a:solidFill>
                  <a:srgbClr val="FFFFFF"/>
                </a:solidFill>
                <a:prstDash val="solid"/>
              </a:ln>
            </c:spPr>
          </c:dPt>
          <c:dPt>
            <c:idx val="2"/>
            <c:marker>
              <c:symbol val="circle"/>
              <c:size val="5"/>
            </c:marker>
            <c:invertIfNegative val="0"/>
            <c:bubble3D val="0"/>
            <c:spPr>
              <a:solidFill>
                <a:srgbClr val="9BBB59"/>
              </a:solidFill>
              <a:ln w="12700">
                <a:solidFill>
                  <a:srgbClr val="FFFFFF"/>
                </a:solidFill>
                <a:prstDash val="solid"/>
              </a:ln>
            </c:spPr>
          </c:dPt>
          <c:dPt>
            <c:idx val="3"/>
            <c:marker>
              <c:symbol val="plus"/>
              <c:size val="5"/>
            </c:marker>
            <c:invertIfNegative val="0"/>
            <c:bubble3D val="0"/>
            <c:spPr>
              <a:solidFill>
                <a:srgbClr val="8064A2"/>
              </a:solidFill>
              <a:ln w="12700">
                <a:solidFill>
                  <a:srgbClr val="FFFFFF"/>
                </a:solidFill>
                <a:prstDash val="solid"/>
              </a:ln>
            </c:spPr>
          </c:dPt>
          <c:dPt>
            <c:idx val="4"/>
            <c:marker>
              <c:symbol val="dot"/>
              <c:size val="5"/>
            </c:marker>
            <c:invertIfNegative val="0"/>
            <c:bubble3D val="0"/>
            <c:spPr>
              <a:solidFill>
                <a:srgbClr val="4BACC6"/>
              </a:solidFill>
              <a:ln w="12700">
                <a:solidFill>
                  <a:srgbClr val="FFFFFF"/>
                </a:solidFill>
                <a:prstDash val="solid"/>
              </a:ln>
            </c:spPr>
          </c:dPt>
          <c:dPt>
            <c:idx val="5"/>
            <c:marker>
              <c:symbol val="dash"/>
              <c:size val="5"/>
            </c:marker>
            <c:invertIfNegative val="0"/>
            <c:bubble3D val="0"/>
            <c:spPr>
              <a:solidFill>
                <a:srgbClr val="F79646"/>
              </a:solidFill>
              <a:ln w="12700">
                <a:solidFill>
                  <a:srgbClr val="FFFFFF"/>
                </a:solidFill>
                <a:prstDash val="solid"/>
              </a:ln>
            </c:spPr>
          </c:dPt>
          <c:dPt>
            <c:idx val="6"/>
            <c:marker>
              <c:symbol val="diamond"/>
              <c:size val="5"/>
            </c:marker>
            <c:invertIfNegative val="0"/>
            <c:bubble3D val="0"/>
            <c:spPr>
              <a:solidFill>
                <a:srgbClr val="2C4D74"/>
              </a:solidFill>
              <a:ln w="12700">
                <a:solidFill>
                  <a:srgbClr val="FFFFFF"/>
                </a:solidFill>
                <a:prstDash val="solid"/>
              </a:ln>
            </c:spPr>
          </c:dPt>
          <c:dPt>
            <c:idx val="7"/>
            <c:marker>
              <c:symbol val="square"/>
              <c:size val="5"/>
            </c:marker>
            <c:invertIfNegative val="0"/>
            <c:bubble3D val="0"/>
            <c:spPr>
              <a:solidFill>
                <a:srgbClr val="782C2A"/>
              </a:solidFill>
              <a:ln w="12700">
                <a:solidFill>
                  <a:srgbClr val="FFFFFF"/>
                </a:solidFill>
                <a:prstDash val="solid"/>
              </a:ln>
            </c:spPr>
          </c:dPt>
          <c:dPt>
            <c:idx val="8"/>
            <c:marker>
              <c:symbol val="triangle"/>
              <c:size val="5"/>
            </c:marker>
            <c:invertIfNegative val="0"/>
            <c:bubble3D val="0"/>
            <c:spPr>
              <a:solidFill>
                <a:srgbClr val="5D7430"/>
              </a:solidFill>
              <a:ln w="12700">
                <a:solidFill>
                  <a:srgbClr val="FFFFFF"/>
                </a:solidFill>
                <a:prstDash val="solid"/>
              </a:ln>
            </c:spPr>
          </c:dPt>
          <c:dPt>
            <c:idx val="9"/>
            <c:marker>
              <c:symbol val="x"/>
              <c:size val="5"/>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data analysis</a:t>
            </a:r>
          </a:p>
        </c:rich>
      </c:tx>
      <c:layout/>
      <c:overlay val="1"/>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55388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779524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565244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18075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091949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548016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4319457"/>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456338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9192240"/>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0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140821"/>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5267292"/>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677114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2831127"/>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8086382"/>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018812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971940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621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546449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181539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986670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96521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449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8969522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543531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7455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4944505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133477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8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8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8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8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8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8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3"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7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7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7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2287463"/>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2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22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2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2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2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2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1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1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1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1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1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3512876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18016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677435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590637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406631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101514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54468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340846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184632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603370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ROSHANKARTHICK 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22CCA</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59(</a:t>
            </a:r>
            <a:r>
              <a:rPr lang="en-US" altLang="zh-CN" sz="2400" b="0" i="0" u="none" strike="noStrike" kern="1200" cap="none" spc="0" baseline="0">
                <a:solidFill>
                  <a:srgbClr val="000000"/>
                </a:solidFill>
                <a:latin typeface="Plus Jakarta Display" pitchFamily="0" charset="0"/>
                <a:ea typeface="宋体" pitchFamily="0" charset="0"/>
                <a:cs typeface="Calibri" pitchFamily="0" charset="0"/>
              </a:rPr>
              <a:t>asunm123312202233)</a:t>
            </a:r>
            <a:endParaRPr lang="en-US" altLang="zh-CN" sz="2400" b="0" i="0" u="none" strike="noStrike" kern="1200" cap="none" spc="0" baseline="0">
              <a:solidFill>
                <a:srgbClr val="000000"/>
              </a:solidFill>
              <a:latin typeface="Plus Jakarta Display"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MOHAMED SATHAK COLLEGE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0672310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矩形"/>
          <p:cNvSpPr>
            <a:spLocks/>
          </p:cNvSpPr>
          <p:nvPr/>
        </p:nvSpPr>
        <p:spPr>
          <a:xfrm rot="0">
            <a:off x="1163522" y="387062"/>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Graph</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48" name="矩形"/>
          <p:cNvSpPr>
            <a:spLocks/>
          </p:cNvSpPr>
          <p:nvPr/>
        </p:nvSpPr>
        <p:spPr>
          <a:xfrm rot="0">
            <a:off x="1163522" y="1097683"/>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9" name="矩形"/>
          <p:cNvSpPr>
            <a:spLocks/>
          </p:cNvSpPr>
          <p:nvPr/>
        </p:nvSpPr>
        <p:spPr>
          <a:xfrm rot="0">
            <a:off x="1163522" y="1869859"/>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0" name="矩形"/>
          <p:cNvSpPr>
            <a:spLocks/>
          </p:cNvSpPr>
          <p:nvPr/>
        </p:nvSpPr>
        <p:spPr>
          <a:xfrm rot="0">
            <a:off x="1163522" y="2642035"/>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1" name="矩形"/>
          <p:cNvSpPr>
            <a:spLocks/>
          </p:cNvSpPr>
          <p:nvPr/>
        </p:nvSpPr>
        <p:spPr>
          <a:xfrm rot="0">
            <a:off x="1163522" y="3477990"/>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2" name="矩形"/>
          <p:cNvSpPr>
            <a:spLocks/>
          </p:cNvSpPr>
          <p:nvPr/>
        </p:nvSpPr>
        <p:spPr>
          <a:xfrm rot="0">
            <a:off x="1163522" y="4250166"/>
            <a:ext cx="8842249" cy="36933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5: Finalize- Review and adjust your graph as needed.- Save your workbook.</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885167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00B050"/>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rgbClr val="00B050"/>
              </a:solidFill>
              <a:latin typeface="Trebuchet MS" pitchFamily="0" charset="0"/>
              <a:ea typeface="宋体" pitchFamily="0" charset="0"/>
              <a:cs typeface="Trebuchet MS" pitchFamily="0" charset="0"/>
            </a:endParaRPr>
          </a:p>
        </p:txBody>
      </p:sp>
      <p:sp>
        <p:nvSpPr>
          <p:cNvPr id="154" name="矩形"/>
          <p:cNvSpPr>
            <a:spLocks/>
          </p:cNvSpPr>
          <p:nvPr/>
        </p:nvSpPr>
        <p:spPr>
          <a:xfrm rot="0">
            <a:off x="910190" y="1399032"/>
            <a:ext cx="8365535" cy="267765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 (unique identifier)</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Name( First name ,last name)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Job Title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5.  Hire Date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6.  Performance Ratings (e.g., 1-5 scale, low to very high)</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7.  Gender</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858054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0" name="文本框"/>
          <p:cNvSpPr>
            <a:spLocks noGrp="1"/>
          </p:cNvSpPr>
          <p:nvPr>
            <p:ph type="title"/>
          </p:nvPr>
        </p:nvSpPr>
        <p:spPr>
          <a:xfrm rot="0">
            <a:off x="580330" y="293051"/>
            <a:ext cx="8480425" cy="67069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495642" y="1433839"/>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Calibri" pitchFamily="0" charset="0"/>
                <a:ea typeface="宋体" pitchFamily="0" charset="0"/>
                <a:cs typeface="Calibri" pitchFamily="0" charset="0"/>
              </a:rPr>
              <a:t>Performance analysis formula</a:t>
            </a:r>
            <a:endParaRPr lang="zh-CN" altLang="en-US" sz="2800" b="1" i="0" u="none" strike="noStrike" kern="1200" cap="none" spc="0" baseline="0">
              <a:solidFill>
                <a:srgbClr val="FF0000"/>
              </a:solidFill>
              <a:latin typeface="Calibri" pitchFamily="0" charset="0"/>
              <a:ea typeface="宋体" pitchFamily="0" charset="0"/>
              <a:cs typeface="Calibri" pitchFamily="0" charset="0"/>
            </a:endParaRPr>
          </a:p>
        </p:txBody>
      </p:sp>
      <p:sp>
        <p:nvSpPr>
          <p:cNvPr id="163" name="矩形"/>
          <p:cNvSpPr>
            <a:spLocks/>
          </p:cNvSpPr>
          <p:nvPr/>
        </p:nvSpPr>
        <p:spPr>
          <a:xfrm rot="0">
            <a:off x="3045256" y="2280910"/>
            <a:ext cx="610148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=IFS(G5&gt;=5,"VERY HIGH",G5&gt;=4,"HEIGH",G5&gt;=3,"MED",TRUE,"LOW")</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0389622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矩形"/>
          <p:cNvSpPr>
            <a:spLocks/>
          </p:cNvSpPr>
          <p:nvPr/>
        </p:nvSpPr>
        <p:spPr>
          <a:xfrm rot="0">
            <a:off x="1445330" y="1136544"/>
            <a:ext cx="6096914"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Data collection *</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70" name="矩形"/>
          <p:cNvSpPr>
            <a:spLocks/>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lang="zh-CN" altLang="en-US" sz="2800" b="1"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171" name="矩形"/>
          <p:cNvSpPr>
            <a:spLocks/>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Step 2: Choose a Dataset- Search for relevant employee datasets on </a:t>
            </a:r>
            <a:r>
              <a:rPr lang="en-US" altLang="zh-CN" sz="2800" b="1" i="0" u="none" strike="noStrike" kern="1200" cap="none" spc="0" baseline="0">
                <a:solidFill>
                  <a:schemeClr val="tx1"/>
                </a:solidFill>
                <a:latin typeface="Calibri" pitchFamily="0" charset="0"/>
                <a:ea typeface="宋体" pitchFamily="0" charset="0"/>
                <a:cs typeface="Calibri" pitchFamily="0" charset="0"/>
              </a:rPr>
              <a:t>Kaggle</a:t>
            </a:r>
            <a:r>
              <a:rPr lang="en-US" altLang="zh-CN" sz="2800" b="1" i="0" u="none" strike="noStrike" kern="1200" cap="none" spc="0" baseline="0">
                <a:solidFill>
                  <a:schemeClr val="tx1"/>
                </a:solidFill>
                <a:latin typeface="Calibri" pitchFamily="0" charset="0"/>
                <a:ea typeface="宋体" pitchFamily="0" charset="0"/>
                <a:cs typeface="Calibri" pitchFamily="0" charset="0"/>
              </a:rPr>
              <a:t> (e.g., HR Analytics, Employee Attrition)- Select a dataset that aligns with your objectives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063970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Calibri" pitchFamily="0" charset="0"/>
                <a:ea typeface="宋体" pitchFamily="0" charset="0"/>
                <a:cs typeface="Calibri" pitchFamily="0" charset="0"/>
              </a:rPr>
              <a:t>Step 3: Import and Explore the Data- Import the dataset into a </a:t>
            </a:r>
            <a:r>
              <a:rPr lang="en-US" altLang="zh-CN" sz="2800" b="1" i="0" u="none" strike="noStrike" kern="0" cap="none" spc="0" baseline="0">
                <a:solidFill>
                  <a:schemeClr val="tx1"/>
                </a:solidFill>
                <a:latin typeface="Calibri" pitchFamily="0" charset="0"/>
                <a:ea typeface="宋体" pitchFamily="0" charset="0"/>
                <a:cs typeface="Calibri" pitchFamily="0" charset="0"/>
              </a:rPr>
              <a:t>Kaggle</a:t>
            </a:r>
            <a:r>
              <a:rPr lang="en-US" altLang="zh-CN" sz="2800" b="1" i="0" u="none" strike="noStrike" kern="0" cap="none" spc="0" baseline="0">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lang="zh-CN" altLang="en-US" sz="2800" b="1" i="0" u="none" strike="noStrike" kern="0" cap="none" spc="0" baseline="0">
              <a:solidFill>
                <a:schemeClr val="tx1"/>
              </a:solidFill>
              <a:latin typeface="Calibri" pitchFamily="0" charset="0"/>
              <a:ea typeface="宋体" pitchFamily="0" charset="0"/>
              <a:cs typeface="Calibri" pitchFamily="0" charset="0"/>
            </a:endParaRPr>
          </a:p>
        </p:txBody>
      </p:sp>
      <p:sp>
        <p:nvSpPr>
          <p:cNvPr id="188" name="矩形"/>
          <p:cNvSpPr>
            <a:spLocks/>
          </p:cNvSpPr>
          <p:nvPr/>
        </p:nvSpPr>
        <p:spPr>
          <a:xfrm rot="0">
            <a:off x="554715" y="2302174"/>
            <a:ext cx="569441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Feature collection</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89" name="矩形"/>
          <p:cNvSpPr>
            <a:spLocks/>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mpd="sng" cap="flat">
            <a:solidFill>
              <a:srgbClr val="BF4B48"/>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HR systems (e.g., Workday, </a:t>
            </a:r>
            <a:r>
              <a:rPr lang="en-US" altLang="zh-CN" sz="2800" b="1" i="0" u="none" strike="noStrike" kern="1200" cap="none" spc="0" baseline="0">
                <a:solidFill>
                  <a:schemeClr val="tx1"/>
                </a:solidFill>
                <a:latin typeface="Calibri" pitchFamily="0" charset="0"/>
                <a:ea typeface="宋体" pitchFamily="0" charset="0"/>
                <a:cs typeface="Calibri" pitchFamily="0" charset="0"/>
              </a:rPr>
              <a:t>BambooHR</a:t>
            </a:r>
            <a:r>
              <a:rPr lang="en-US" altLang="zh-CN" sz="2800" b="1" i="0" u="none" strike="noStrike" kern="1200" cap="none" spc="0" baseline="0">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lang="en-US" altLang="zh-CN" sz="2800" b="1" i="0" u="none" strike="noStrike" kern="1200" cap="none" spc="0" baseline="0">
                <a:solidFill>
                  <a:schemeClr val="tx1"/>
                </a:solidFill>
                <a:latin typeface="Calibri" pitchFamily="0" charset="0"/>
                <a:ea typeface="宋体" pitchFamily="0" charset="0"/>
                <a:cs typeface="Calibri" pitchFamily="0" charset="0"/>
              </a:rPr>
              <a:t>SurveyMonkey</a:t>
            </a:r>
            <a:r>
              <a:rPr lang="en-US" altLang="zh-CN" sz="2800" b="1" i="0" u="none" strike="noStrike" kern="1200" cap="none" spc="0" baseline="0">
                <a:solidFill>
                  <a:schemeClr val="tx1"/>
                </a:solidFill>
                <a:latin typeface="Calibri" pitchFamily="0" charset="0"/>
                <a:ea typeface="宋体" pitchFamily="0" charset="0"/>
                <a:cs typeface="Calibri" pitchFamily="0" charset="0"/>
              </a:rPr>
              <a:t>)- Time-off and attendance systems (e.g., ADP, Namely)- Training and development platforms (e.g., </a:t>
            </a:r>
            <a:r>
              <a:rPr lang="en-US" altLang="zh-CN" sz="2800" b="1" i="0" u="none" strike="noStrike" kern="1200" cap="none" spc="0" baseline="0">
                <a:solidFill>
                  <a:schemeClr val="tx1"/>
                </a:solidFill>
                <a:latin typeface="Calibri" pitchFamily="0" charset="0"/>
                <a:ea typeface="宋体" pitchFamily="0" charset="0"/>
                <a:cs typeface="Calibri" pitchFamily="0" charset="0"/>
              </a:rPr>
              <a:t>Udemy</a:t>
            </a:r>
            <a:r>
              <a:rPr lang="en-US" altLang="zh-CN" sz="2800" b="1" i="0" u="none" strike="noStrike" kern="1200" cap="none" spc="0" baseline="0">
                <a:solidFill>
                  <a:schemeClr val="tx1"/>
                </a:solidFill>
                <a:latin typeface="Calibri" pitchFamily="0" charset="0"/>
                <a:ea typeface="宋体" pitchFamily="0" charset="0"/>
                <a:cs typeface="Calibri" pitchFamily="0" charset="0"/>
              </a:rPr>
              <a:t>, LinkedIn Learning)</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9215371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body" idx="1"/>
          </p:nvPr>
        </p:nvSpPr>
        <p:spPr>
          <a:xfrm rot="0">
            <a:off x="335170" y="260077"/>
            <a:ext cx="10972800" cy="9144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B050"/>
                </a:solidFill>
                <a:latin typeface="Calibri" pitchFamily="0" charset="0"/>
                <a:ea typeface="宋体" pitchFamily="0" charset="0"/>
                <a:cs typeface="Calibri" pitchFamily="0" charset="0"/>
              </a:rPr>
              <a:t>Data cleaning</a:t>
            </a:r>
            <a:endParaRPr lang="zh-CN" altLang="en-US" sz="2400" b="1" i="0" u="none" strike="noStrike" kern="0" cap="none" spc="0" baseline="0">
              <a:solidFill>
                <a:srgbClr val="00B050"/>
              </a:solidFill>
              <a:latin typeface="Calibri" pitchFamily="0" charset="0"/>
              <a:ea typeface="宋体" pitchFamily="0" charset="0"/>
              <a:cs typeface="Calibri" pitchFamily="0" charset="0"/>
            </a:endParaRPr>
          </a:p>
        </p:txBody>
      </p:sp>
      <p:sp>
        <p:nvSpPr>
          <p:cNvPr id="191" name="矩形"/>
          <p:cNvSpPr>
            <a:spLocks/>
          </p:cNvSpPr>
          <p:nvPr/>
        </p:nvSpPr>
        <p:spPr>
          <a:xfrm rot="0">
            <a:off x="2245750" y="1059416"/>
            <a:ext cx="6101487" cy="52322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Remove irrelevant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92" name="矩形"/>
          <p:cNvSpPr>
            <a:spLocks/>
          </p:cNvSpPr>
          <p:nvPr/>
        </p:nvSpPr>
        <p:spPr>
          <a:xfrm rot="0">
            <a:off x="2245750" y="1582636"/>
            <a:ext cx="6101487" cy="95410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Eliminate columns or rows unrelated to performance analysis.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93" name="矩形"/>
          <p:cNvSpPr>
            <a:spLocks/>
          </p:cNvSpPr>
          <p:nvPr/>
        </p:nvSpPr>
        <p:spPr>
          <a:xfrm rot="0">
            <a:off x="2245750" y="2536742"/>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Handle missing values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94" name="矩形"/>
          <p:cNvSpPr>
            <a:spLocks/>
          </p:cNvSpPr>
          <p:nvPr/>
        </p:nvSpPr>
        <p:spPr>
          <a:xfrm rot="0">
            <a:off x="2245750" y="3105540"/>
            <a:ext cx="610148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Decide on a strategy for missing performance ratings, feedback, or other 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8740779"/>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矩形"/>
          <p:cNvSpPr>
            <a:spLocks/>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196" name="矩形"/>
          <p:cNvSpPr>
            <a:spLocks/>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197" name="矩形"/>
          <p:cNvSpPr>
            <a:spLocks/>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198" name="矩形"/>
          <p:cNvSpPr>
            <a:spLocks/>
          </p:cNvSpPr>
          <p:nvPr/>
        </p:nvSpPr>
        <p:spPr>
          <a:xfrm rot="0">
            <a:off x="1385872" y="138352"/>
            <a:ext cx="610148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Performance level</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03994261"/>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矩形"/>
          <p:cNvSpPr>
            <a:spLocks/>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0" name="矩形"/>
          <p:cNvSpPr>
            <a:spLocks/>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1. Data Aggregation: Summarize data by sum, average, count, or other functions.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1" name="矩形"/>
          <p:cNvSpPr>
            <a:spLocks/>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2" name="矩形"/>
          <p:cNvSpPr>
            <a:spLocks/>
          </p:cNvSpPr>
          <p:nvPr/>
        </p:nvSpPr>
        <p:spPr>
          <a:xfrm rot="0">
            <a:off x="965076" y="2494024"/>
            <a:ext cx="6101487"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Pivot summary</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9592986"/>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矩形"/>
          <p:cNvSpPr>
            <a:spLocks/>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4. Drill-Down Capability: Double-click to view detailed data behind summary values.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6" name="矩形"/>
          <p:cNvSpPr>
            <a:spLocks/>
          </p:cNvSpPr>
          <p:nvPr/>
        </p:nvSpPr>
        <p:spPr>
          <a:xfrm flipV="1" rot="10800000">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16454948"/>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1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1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13" name="图表"/>
          <p:cNvGraphicFramePr/>
          <p:nvPr/>
        </p:nvGraphicFramePr>
        <p:xfrm>
          <a:off x="1666874" y="1549111"/>
          <a:ext cx="4835236" cy="354676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226334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72096477"/>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227" name="图表"/>
          <p:cNvGraphicFramePr/>
          <p:nvPr/>
        </p:nvGraphicFramePr>
        <p:xfrm>
          <a:off x="2054802" y="1355148"/>
          <a:ext cx="5652654" cy="459970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2019523325"/>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29" name="矩形"/>
          <p:cNvSpPr>
            <a:spLocks/>
          </p:cNvSpPr>
          <p:nvPr/>
        </p:nvSpPr>
        <p:spPr>
          <a:xfrm rot="0">
            <a:off x="2538475" y="1323413"/>
            <a:ext cx="6101487" cy="18158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843527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6195006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459105" y="-70007"/>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187088" y="2525119"/>
            <a:ext cx="1828800" cy="1828800"/>
          </a:xfrm>
          <a:prstGeom prst="rect"/>
          <a:noFill/>
          <a:ln w="12700" cmpd="sng" cap="flat">
            <a:noFill/>
            <a:prstDash val="solid"/>
            <a:miter/>
          </a:ln>
        </p:spPr>
      </p:sp>
      <p:sp>
        <p:nvSpPr>
          <p:cNvPr id="115" name="矩形"/>
          <p:cNvSpPr>
            <a:spLocks/>
          </p:cNvSpPr>
          <p:nvPr/>
        </p:nvSpPr>
        <p:spPr>
          <a:xfrm rot="0">
            <a:off x="1023722" y="930334"/>
            <a:ext cx="6369833" cy="4815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458348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5" name="矩形"/>
          <p:cNvSpPr>
            <a:spLocks/>
          </p:cNvSpPr>
          <p:nvPr/>
        </p:nvSpPr>
        <p:spPr>
          <a:xfrm rot="0">
            <a:off x="1312688" y="2134760"/>
            <a:ext cx="8842248"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79222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flipV="1" rot="10800000">
            <a:off x="555617" y="-29112"/>
            <a:ext cx="3910967"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2246494" y="505777"/>
            <a:ext cx="5279115" cy="5692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Decision-Making: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Targeted Training and Development: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Enhanced Employee Engagement: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Optimized Compensation and Rewards: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Organizational Improvement and Growth:</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034003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3" name="图片"/>
          <p:cNvPicPr>
            <a:picLocks noChangeAspect="1"/>
          </p:cNvPicPr>
          <p:nvPr/>
        </p:nvPicPr>
        <p:blipFill>
          <a:blip r:embed="rId1" cstate="print"/>
          <a:stretch>
            <a:fillRect/>
          </a:stretch>
        </p:blipFill>
        <p:spPr>
          <a:xfrm rot="0">
            <a:off x="-450392" y="245614"/>
            <a:ext cx="9949320" cy="6366771"/>
          </a:xfrm>
          <a:prstGeom prst="rect"/>
          <a:noFill/>
          <a:ln w="12700" cmpd="sng" cap="flat">
            <a:noFill/>
            <a:prstDash val="solid"/>
            <a:miter/>
          </a:ln>
        </p:spPr>
      </p:pic>
    </p:spTree>
    <p:extLst>
      <p:ext uri="{BB962C8B-B14F-4D97-AF65-F5344CB8AC3E}">
        <p14:creationId xmlns:p14="http://schemas.microsoft.com/office/powerpoint/2010/main" val="119277837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050743" y="3254854"/>
            <a:ext cx="6101487" cy="369332"/>
          </a:xfrm>
          <a:prstGeom prst="rect"/>
          <a:noFill/>
          <a:ln w="12700" cmpd="sng" cap="flat">
            <a:noFill/>
            <a:prstDash val="solid"/>
            <a:miter/>
          </a:ln>
        </p:spPr>
      </p:sp>
      <p:sp>
        <p:nvSpPr>
          <p:cNvPr id="142" name="矩形"/>
          <p:cNvSpPr>
            <a:spLocks/>
          </p:cNvSpPr>
          <p:nvPr/>
        </p:nvSpPr>
        <p:spPr>
          <a:xfrm rot="0">
            <a:off x="3041073" y="1673840"/>
            <a:ext cx="5877371"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Conditional formatting =  missing the values</a:t>
            </a:r>
            <a:endParaRPr lang="en-US" altLang="zh-CN" sz="2000" b="1" i="0" u="none" strike="noStrike" kern="1200" cap="none" spc="0" baseline="0">
              <a:solidFill>
                <a:srgbClr val="00B05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Filter = remove the missing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 of perform analysis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43931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1361634" y="1611906"/>
            <a:ext cx="8749734"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4" name="矩形"/>
          <p:cNvSpPr>
            <a:spLocks/>
          </p:cNvSpPr>
          <p:nvPr/>
        </p:nvSpPr>
        <p:spPr>
          <a:xfrm rot="0">
            <a:off x="1029762" y="3089235"/>
            <a:ext cx="6435376"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Pivot table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45" name="矩形"/>
          <p:cNvSpPr>
            <a:spLocks/>
          </p:cNvSpPr>
          <p:nvPr/>
        </p:nvSpPr>
        <p:spPr>
          <a:xfrm rot="0">
            <a:off x="1269121" y="3977530"/>
            <a:ext cx="8842248" cy="258775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6" name="矩形"/>
          <p:cNvSpPr>
            <a:spLocks/>
          </p:cNvSpPr>
          <p:nvPr/>
        </p:nvSpPr>
        <p:spPr>
          <a:xfrm rot="0">
            <a:off x="1029762" y="922158"/>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Formula = checking for performance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654113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2024-09-13T08:43:04Z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