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Nunito"/>
      <p:regular r:id="rId27"/>
      <p:bold r:id="rId28"/>
      <p:italic r:id="rId29"/>
      <p:boldItalic r:id="rId30"/>
    </p:embeddedFont>
    <p:embeddedFont>
      <p:font typeface="Maven Pro"/>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7">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7"/>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regular.fntdata"/><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796d662b13_0_1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796d662b13_0_1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796d662b13_0_1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796d662b13_0_1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796d662b13_0_1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796d662b13_0_1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796d662b13_0_1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796d662b13_0_1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796d662b13_0_1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796d662b13_0_1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796d662b13_0_1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796d662b13_0_1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796d662b13_0_1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796d662b13_0_1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796d662b13_0_1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796d662b13_0_1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796d662b13_0_1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796d662b13_0_1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796d662b13_0_1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796d662b13_0_1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796d662b13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796d662b13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796d662b13_0_1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796d662b13_0_1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796d662b13_0_1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796d662b13_0_1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796d662b13_0_1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796d662b13_0_1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796d662b13_0_1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796d662b13_0_1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796d662b13_0_1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796d662b13_0_1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796d662b13_0_1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796d662b13_0_1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796d662b13_0_1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796d662b13_0_1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796d662b13_0_1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796d662b13_0_1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796d662b13_0_1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796d662b13_0_1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0" y="1944625"/>
            <a:ext cx="8945100" cy="348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GB" sz="4400">
                <a:solidFill>
                  <a:srgbClr val="374151"/>
                </a:solidFill>
                <a:latin typeface="Arial"/>
                <a:ea typeface="Arial"/>
                <a:cs typeface="Arial"/>
                <a:sym typeface="Arial"/>
              </a:rPr>
              <a:t>Health and Wellness Product Market Entry Analysis</a:t>
            </a:r>
            <a:endParaRPr sz="4400">
              <a:latin typeface="Arial"/>
              <a:ea typeface="Arial"/>
              <a:cs typeface="Arial"/>
              <a:sym typeface="Arial"/>
            </a:endParaRPr>
          </a:p>
        </p:txBody>
      </p:sp>
      <p:sp>
        <p:nvSpPr>
          <p:cNvPr id="278" name="Google Shape;278;p13"/>
          <p:cNvSpPr txBox="1"/>
          <p:nvPr>
            <p:ph idx="1" type="subTitle"/>
          </p:nvPr>
        </p:nvSpPr>
        <p:spPr>
          <a:xfrm>
            <a:off x="133675" y="4523375"/>
            <a:ext cx="3523200" cy="3615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en-GB" sz="4400">
                <a:solidFill>
                  <a:srgbClr val="374151"/>
                </a:solidFill>
                <a:latin typeface="Arial"/>
                <a:ea typeface="Arial"/>
                <a:cs typeface="Arial"/>
                <a:sym typeface="Arial"/>
              </a:rPr>
              <a:t>Roshan Gaikwad -30/08/23</a:t>
            </a:r>
            <a:endParaRPr>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type="title"/>
          </p:nvPr>
        </p:nvSpPr>
        <p:spPr>
          <a:xfrm>
            <a:off x="769200" y="180500"/>
            <a:ext cx="8180400" cy="28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100">
                <a:latin typeface="Arial"/>
                <a:ea typeface="Arial"/>
                <a:cs typeface="Arial"/>
                <a:sym typeface="Arial"/>
              </a:rPr>
              <a:t>Correlation Heatmap - Attribute Relationships:</a:t>
            </a:r>
            <a:r>
              <a:rPr b="0" lang="en-GB" sz="1100">
                <a:latin typeface="Arial"/>
                <a:ea typeface="Arial"/>
                <a:cs typeface="Arial"/>
                <a:sym typeface="Arial"/>
              </a:rPr>
              <a:t>Our correlation heatmap unravels relationships between different attributes within the dataset.</a:t>
            </a:r>
            <a:endParaRPr b="0" sz="1100">
              <a:latin typeface="Arial"/>
              <a:ea typeface="Arial"/>
              <a:cs typeface="Arial"/>
              <a:sym typeface="Arial"/>
            </a:endParaRPr>
          </a:p>
        </p:txBody>
      </p:sp>
      <p:pic>
        <p:nvPicPr>
          <p:cNvPr id="335" name="Google Shape;335;p22"/>
          <p:cNvPicPr preferRelativeResize="0"/>
          <p:nvPr/>
        </p:nvPicPr>
        <p:blipFill>
          <a:blip r:embed="rId3">
            <a:alphaModFix/>
          </a:blip>
          <a:stretch>
            <a:fillRect/>
          </a:stretch>
        </p:blipFill>
        <p:spPr>
          <a:xfrm>
            <a:off x="1279125" y="536925"/>
            <a:ext cx="6665700" cy="3826001"/>
          </a:xfrm>
          <a:prstGeom prst="rect">
            <a:avLst/>
          </a:prstGeom>
          <a:noFill/>
          <a:ln>
            <a:noFill/>
          </a:ln>
        </p:spPr>
      </p:pic>
      <p:sp>
        <p:nvSpPr>
          <p:cNvPr id="336" name="Google Shape;336;p22"/>
          <p:cNvSpPr txBox="1"/>
          <p:nvPr/>
        </p:nvSpPr>
        <p:spPr>
          <a:xfrm>
            <a:off x="856700" y="4435875"/>
            <a:ext cx="8498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t>This visualization helps us identify attributes that are closely correlated, providing actionable insights for targeted marketing strategies.</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3"/>
          <p:cNvSpPr txBox="1"/>
          <p:nvPr>
            <p:ph type="title"/>
          </p:nvPr>
        </p:nvSpPr>
        <p:spPr>
          <a:xfrm>
            <a:off x="448350" y="73525"/>
            <a:ext cx="8877300" cy="317700"/>
          </a:xfrm>
          <a:prstGeom prst="rect">
            <a:avLst/>
          </a:prstGeom>
        </p:spPr>
        <p:txBody>
          <a:bodyPr anchorCtr="0" anchor="t" bIns="91425" lIns="91425" spcFirstLastPara="1" rIns="91425" wrap="square" tIns="91425">
            <a:noAutofit/>
          </a:bodyPr>
          <a:lstStyle/>
          <a:p>
            <a:pPr indent="0" lvl="0" marL="269999" rtl="0" algn="l">
              <a:spcBef>
                <a:spcPts val="0"/>
              </a:spcBef>
              <a:spcAft>
                <a:spcPts val="0"/>
              </a:spcAft>
              <a:buSzPts val="990"/>
              <a:buNone/>
            </a:pPr>
            <a:r>
              <a:rPr lang="en-GB" sz="1100">
                <a:latin typeface="Arial"/>
                <a:ea typeface="Arial"/>
                <a:cs typeface="Arial"/>
                <a:sym typeface="Arial"/>
              </a:rPr>
              <a:t>Radar Chart - SWOT Analysis:</a:t>
            </a:r>
            <a:r>
              <a:rPr b="0" lang="en-GB" sz="1100">
                <a:latin typeface="Arial"/>
                <a:ea typeface="Arial"/>
                <a:cs typeface="Arial"/>
                <a:sym typeface="Arial"/>
              </a:rPr>
              <a:t>The radar chart visually represents the strengths and weaknesses of our product across various criteria.</a:t>
            </a:r>
            <a:endParaRPr b="0" sz="1100">
              <a:latin typeface="Arial"/>
              <a:ea typeface="Arial"/>
              <a:cs typeface="Arial"/>
              <a:sym typeface="Arial"/>
            </a:endParaRPr>
          </a:p>
        </p:txBody>
      </p:sp>
      <p:pic>
        <p:nvPicPr>
          <p:cNvPr id="342" name="Google Shape;342;p23"/>
          <p:cNvPicPr preferRelativeResize="0"/>
          <p:nvPr/>
        </p:nvPicPr>
        <p:blipFill>
          <a:blip r:embed="rId3">
            <a:alphaModFix/>
          </a:blip>
          <a:stretch>
            <a:fillRect/>
          </a:stretch>
        </p:blipFill>
        <p:spPr>
          <a:xfrm>
            <a:off x="856700" y="528050"/>
            <a:ext cx="8243002" cy="4064100"/>
          </a:xfrm>
          <a:prstGeom prst="rect">
            <a:avLst/>
          </a:prstGeom>
          <a:noFill/>
          <a:ln>
            <a:noFill/>
          </a:ln>
        </p:spPr>
      </p:pic>
      <p:sp>
        <p:nvSpPr>
          <p:cNvPr id="343" name="Google Shape;343;p23"/>
          <p:cNvSpPr txBox="1"/>
          <p:nvPr/>
        </p:nvSpPr>
        <p:spPr>
          <a:xfrm>
            <a:off x="680550" y="4728975"/>
            <a:ext cx="8595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t>By plotting these attributes on a radar chart, we can gain a holistic view of our product's performance and areas for improvement.</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4400">
                <a:latin typeface="Arial"/>
                <a:ea typeface="Arial"/>
                <a:cs typeface="Arial"/>
                <a:sym typeface="Arial"/>
              </a:rPr>
              <a:t>Key Findings</a:t>
            </a:r>
            <a:endParaRPr sz="4400">
              <a:latin typeface="Arial"/>
              <a:ea typeface="Arial"/>
              <a:cs typeface="Arial"/>
              <a:sym typeface="Arial"/>
            </a:endParaRPr>
          </a:p>
        </p:txBody>
      </p:sp>
      <p:sp>
        <p:nvSpPr>
          <p:cNvPr id="349" name="Google Shape;349;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Summarize Important Insights: Condense the key insights and conclusions drawn from data analysis.</a:t>
            </a:r>
            <a:endParaRPr/>
          </a:p>
          <a:p>
            <a:pPr indent="-311150" lvl="0" marL="457200" rtl="0" algn="l">
              <a:spcBef>
                <a:spcPts val="0"/>
              </a:spcBef>
              <a:spcAft>
                <a:spcPts val="0"/>
              </a:spcAft>
              <a:buSzPts val="1300"/>
              <a:buChar char="●"/>
            </a:pPr>
            <a:r>
              <a:rPr lang="en-GB"/>
              <a:t>Highlight Emerging Trends: Identify any notable trends or patterns that provide valuable insights into consumer behavior and preferences.</a:t>
            </a:r>
            <a:endParaRPr/>
          </a:p>
          <a:p>
            <a:pPr indent="-311150" lvl="0" marL="457200" rtl="0" algn="l">
              <a:spcBef>
                <a:spcPts val="0"/>
              </a:spcBef>
              <a:spcAft>
                <a:spcPts val="0"/>
              </a:spcAft>
              <a:buSzPts val="1300"/>
              <a:buChar char="●"/>
            </a:pPr>
            <a:r>
              <a:rPr lang="en-GB"/>
              <a:t>Showcase Significant Observations: Share noteworthy observations that shed light on the market dynamics, customer needs, and opportunities for our product.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5"/>
          <p:cNvSpPr txBox="1"/>
          <p:nvPr>
            <p:ph type="title"/>
          </p:nvPr>
        </p:nvSpPr>
        <p:spPr>
          <a:xfrm>
            <a:off x="1556625" y="520775"/>
            <a:ext cx="7030500" cy="62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4400">
                <a:latin typeface="Arial"/>
                <a:ea typeface="Arial"/>
                <a:cs typeface="Arial"/>
                <a:sym typeface="Arial"/>
              </a:rPr>
              <a:t>Summarized Insights</a:t>
            </a:r>
            <a:endParaRPr sz="4400">
              <a:latin typeface="Arial"/>
              <a:ea typeface="Arial"/>
              <a:cs typeface="Arial"/>
              <a:sym typeface="Arial"/>
            </a:endParaRPr>
          </a:p>
        </p:txBody>
      </p:sp>
      <p:sp>
        <p:nvSpPr>
          <p:cNvPr id="355" name="Google Shape;355;p25"/>
          <p:cNvSpPr txBox="1"/>
          <p:nvPr>
            <p:ph idx="1" type="body"/>
          </p:nvPr>
        </p:nvSpPr>
        <p:spPr>
          <a:xfrm>
            <a:off x="1051225" y="1510325"/>
            <a:ext cx="7632900" cy="2458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Consumer Health Awareness: Survey results indicate a growing interest in health and wellness products, driven by a shift towards healthier lifestyles.</a:t>
            </a:r>
            <a:endParaRPr/>
          </a:p>
          <a:p>
            <a:pPr indent="-311150" lvl="0" marL="457200" rtl="0" algn="l">
              <a:spcBef>
                <a:spcPts val="0"/>
              </a:spcBef>
              <a:spcAft>
                <a:spcPts val="0"/>
              </a:spcAft>
              <a:buSzPts val="1300"/>
              <a:buChar char="●"/>
            </a:pPr>
            <a:r>
              <a:rPr lang="en-GB"/>
              <a:t>Product Interest Clusters: Respondents' preferences cluster around specific wellness products, highlighting demand for personalized solutions.</a:t>
            </a:r>
            <a:endParaRPr/>
          </a:p>
          <a:p>
            <a:pPr indent="-311150" lvl="0" marL="457200" rtl="0" algn="l">
              <a:spcBef>
                <a:spcPts val="0"/>
              </a:spcBef>
              <a:spcAft>
                <a:spcPts val="0"/>
              </a:spcAft>
              <a:buSzPts val="1300"/>
              <a:buChar char="●"/>
            </a:pPr>
            <a:r>
              <a:rPr lang="en-GB"/>
              <a:t>Competitive Differentiation: Our product's unique features have the potential to differentiate it from existing offerings and attract a distinct customer segment.</a:t>
            </a:r>
            <a:endParaRPr/>
          </a:p>
          <a:p>
            <a:pPr indent="-311150" lvl="0" marL="457200" rtl="0" algn="l">
              <a:spcBef>
                <a:spcPts val="0"/>
              </a:spcBef>
              <a:spcAft>
                <a:spcPts val="0"/>
              </a:spcAft>
              <a:buSzPts val="1300"/>
              <a:buChar char="●"/>
            </a:pPr>
            <a:r>
              <a:rPr lang="en-GB"/>
              <a:t>Distribution Potential: Partnerships with retailers present an opportunity to expand our product's reach and capture a wider audience.</a:t>
            </a:r>
            <a:endParaRPr/>
          </a:p>
          <a:p>
            <a:pPr indent="-311150" lvl="0" marL="457200" rtl="0" algn="l">
              <a:spcBef>
                <a:spcPts val="0"/>
              </a:spcBef>
              <a:spcAft>
                <a:spcPts val="0"/>
              </a:spcAft>
              <a:buSzPts val="1300"/>
              <a:buChar char="●"/>
            </a:pPr>
            <a:r>
              <a:rPr lang="en-GB"/>
              <a:t>ROI Viability: Initial analysis demonstrates positive ROI potential, suggesting favorable prospects for investment.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6"/>
          <p:cNvSpPr txBox="1"/>
          <p:nvPr>
            <p:ph type="title"/>
          </p:nvPr>
        </p:nvSpPr>
        <p:spPr>
          <a:xfrm>
            <a:off x="1372025" y="0"/>
            <a:ext cx="90522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400">
                <a:latin typeface="Arial"/>
                <a:ea typeface="Arial"/>
                <a:cs typeface="Arial"/>
                <a:sym typeface="Arial"/>
              </a:rPr>
              <a:t>Highlighting Emerging Trends</a:t>
            </a:r>
            <a:endParaRPr sz="4400">
              <a:latin typeface="Arial"/>
              <a:ea typeface="Arial"/>
              <a:cs typeface="Arial"/>
              <a:sym typeface="Arial"/>
            </a:endParaRPr>
          </a:p>
        </p:txBody>
      </p:sp>
      <p:sp>
        <p:nvSpPr>
          <p:cNvPr id="361" name="Google Shape;361;p26"/>
          <p:cNvSpPr txBox="1"/>
          <p:nvPr>
            <p:ph idx="1" type="body"/>
          </p:nvPr>
        </p:nvSpPr>
        <p:spPr>
          <a:xfrm>
            <a:off x="1294075" y="1528675"/>
            <a:ext cx="8371800" cy="2207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Wellness Tech Surge: A notable trend is the increasing adoption of wellness technology, with consumers seeking tech-enabled solutions for monitoring health and fitness.</a:t>
            </a:r>
            <a:endParaRPr/>
          </a:p>
          <a:p>
            <a:pPr indent="-311150" lvl="0" marL="457200" rtl="0" algn="l">
              <a:spcBef>
                <a:spcPts val="0"/>
              </a:spcBef>
              <a:spcAft>
                <a:spcPts val="0"/>
              </a:spcAft>
              <a:buSzPts val="1300"/>
              <a:buChar char="●"/>
            </a:pPr>
            <a:r>
              <a:rPr lang="en-GB"/>
              <a:t>Personalization Demand: Respondents consistently express interest in tailored wellness products, indicating a preference for customizable experiences.</a:t>
            </a:r>
            <a:endParaRPr/>
          </a:p>
          <a:p>
            <a:pPr indent="-311150" lvl="0" marL="457200" rtl="0" algn="l">
              <a:spcBef>
                <a:spcPts val="0"/>
              </a:spcBef>
              <a:spcAft>
                <a:spcPts val="0"/>
              </a:spcAft>
              <a:buSzPts val="1300"/>
              <a:buChar char="●"/>
            </a:pPr>
            <a:r>
              <a:rPr lang="en-GB"/>
              <a:t>Holistic Approach: There's a trend towards holistic wellness, as consumers show interest in products that address physical, mental, and emotional well-being.</a:t>
            </a:r>
            <a:endParaRPr/>
          </a:p>
          <a:p>
            <a:pPr indent="-311150" lvl="0" marL="457200" rtl="0" algn="l">
              <a:spcBef>
                <a:spcPts val="0"/>
              </a:spcBef>
              <a:spcAft>
                <a:spcPts val="0"/>
              </a:spcAft>
              <a:buSzPts val="1300"/>
              <a:buChar char="●"/>
            </a:pPr>
            <a:r>
              <a:rPr lang="en-GB"/>
              <a:t>Sustainability Awareness: Environmental consciousness is influencing preferences, with a preference for eco-friendly and sustainable wellness options.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7"/>
          <p:cNvSpPr txBox="1"/>
          <p:nvPr>
            <p:ph type="title"/>
          </p:nvPr>
        </p:nvSpPr>
        <p:spPr>
          <a:xfrm>
            <a:off x="156650" y="0"/>
            <a:ext cx="9732900" cy="98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400">
                <a:latin typeface="Arial"/>
                <a:ea typeface="Arial"/>
                <a:cs typeface="Arial"/>
                <a:sym typeface="Arial"/>
              </a:rPr>
              <a:t>Showcasing Surprising Discoveries</a:t>
            </a:r>
            <a:endParaRPr sz="4400">
              <a:latin typeface="Arial"/>
              <a:ea typeface="Arial"/>
              <a:cs typeface="Arial"/>
              <a:sym typeface="Arial"/>
            </a:endParaRPr>
          </a:p>
        </p:txBody>
      </p:sp>
      <p:sp>
        <p:nvSpPr>
          <p:cNvPr id="367" name="Google Shape;367;p27"/>
          <p:cNvSpPr txBox="1"/>
          <p:nvPr>
            <p:ph idx="1" type="body"/>
          </p:nvPr>
        </p:nvSpPr>
        <p:spPr>
          <a:xfrm>
            <a:off x="1371850" y="154277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Unconventional Age Group: An intriguing discovery was the substantial interest in our product among individuals aged 45-60, challenging the assumption that wellness products mainly target younger demographics.</a:t>
            </a:r>
            <a:endParaRPr/>
          </a:p>
          <a:p>
            <a:pPr indent="-311150" lvl="0" marL="457200" rtl="0" algn="l">
              <a:spcBef>
                <a:spcPts val="0"/>
              </a:spcBef>
              <a:spcAft>
                <a:spcPts val="0"/>
              </a:spcAft>
              <a:buSzPts val="1300"/>
              <a:buChar char="●"/>
            </a:pPr>
            <a:r>
              <a:rPr lang="en-GB"/>
              <a:t>Preference for Local Sourcing: Respondents displayed a strong preference for products sourced locally, indicating potential success by focusing on partnerships with local suppliers.</a:t>
            </a:r>
            <a:endParaRPr/>
          </a:p>
          <a:p>
            <a:pPr indent="-311150" lvl="0" marL="457200" rtl="0" algn="l">
              <a:spcBef>
                <a:spcPts val="0"/>
              </a:spcBef>
              <a:spcAft>
                <a:spcPts val="0"/>
              </a:spcAft>
              <a:buSzPts val="1300"/>
              <a:buChar char="●"/>
            </a:pPr>
            <a:r>
              <a:rPr lang="en-GB"/>
              <a:t>Emotional Well-being Dominance: The unexpected dominance of emotional well-being as a priority suggests an opportunity to differentiate by offering unique features that cater to emotional wellness.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4400">
                <a:latin typeface="Arial"/>
                <a:ea typeface="Arial"/>
                <a:cs typeface="Arial"/>
                <a:sym typeface="Arial"/>
              </a:rPr>
              <a:t>SWOT Analysis</a:t>
            </a:r>
            <a:endParaRPr sz="4400">
              <a:latin typeface="Arial"/>
              <a:ea typeface="Arial"/>
              <a:cs typeface="Arial"/>
              <a:sym typeface="Arial"/>
            </a:endParaRPr>
          </a:p>
        </p:txBody>
      </p:sp>
      <p:sp>
        <p:nvSpPr>
          <p:cNvPr id="373" name="Google Shape;373;p28"/>
          <p:cNvSpPr txBox="1"/>
          <p:nvPr>
            <p:ph idx="1" type="body"/>
          </p:nvPr>
        </p:nvSpPr>
        <p:spPr>
          <a:xfrm>
            <a:off x="370375" y="1597875"/>
            <a:ext cx="20226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1100">
                <a:solidFill>
                  <a:srgbClr val="000000"/>
                </a:solidFill>
                <a:latin typeface="Arial"/>
                <a:ea typeface="Arial"/>
                <a:cs typeface="Arial"/>
                <a:sym typeface="Arial"/>
              </a:rPr>
              <a:t>Strengths:</a:t>
            </a:r>
            <a:endParaRPr b="1" sz="1100">
              <a:solidFill>
                <a:srgbClr val="000000"/>
              </a:solidFill>
              <a:latin typeface="Arial"/>
              <a:ea typeface="Arial"/>
              <a:cs typeface="Arial"/>
              <a:sym typeface="Arial"/>
            </a:endParaRPr>
          </a:p>
          <a:p>
            <a:pPr indent="-311150" lvl="0" marL="457200" rtl="0" algn="l">
              <a:spcBef>
                <a:spcPts val="1200"/>
              </a:spcBef>
              <a:spcAft>
                <a:spcPts val="0"/>
              </a:spcAft>
              <a:buSzPts val="1300"/>
              <a:buChar char="●"/>
            </a:pPr>
            <a:r>
              <a:rPr lang="en-GB" sz="1100">
                <a:solidFill>
                  <a:srgbClr val="000000"/>
                </a:solidFill>
                <a:latin typeface="Arial"/>
                <a:ea typeface="Arial"/>
                <a:cs typeface="Arial"/>
                <a:sym typeface="Arial"/>
              </a:rPr>
              <a:t>Gro</a:t>
            </a:r>
            <a:r>
              <a:rPr lang="en-GB" sz="1100">
                <a:solidFill>
                  <a:srgbClr val="000000"/>
                </a:solidFill>
                <a:latin typeface="Arial"/>
                <a:ea typeface="Arial"/>
                <a:cs typeface="Arial"/>
                <a:sym typeface="Arial"/>
              </a:rPr>
              <a:t>wi</a:t>
            </a:r>
            <a:r>
              <a:rPr lang="en-GB" sz="1100">
                <a:solidFill>
                  <a:srgbClr val="000000"/>
                </a:solidFill>
                <a:latin typeface="Arial"/>
                <a:ea typeface="Arial"/>
                <a:cs typeface="Arial"/>
                <a:sym typeface="Arial"/>
              </a:rPr>
              <a:t>ng interest in health and wellness products.</a:t>
            </a:r>
            <a:endParaRPr sz="1100">
              <a:solidFill>
                <a:srgbClr val="000000"/>
              </a:solidFill>
              <a:latin typeface="Arial"/>
              <a:ea typeface="Arial"/>
              <a:cs typeface="Arial"/>
              <a:sym typeface="Arial"/>
            </a:endParaRPr>
          </a:p>
          <a:p>
            <a:pPr indent="-311150" lvl="0" marL="457200" rtl="0" algn="l">
              <a:spcBef>
                <a:spcPts val="0"/>
              </a:spcBef>
              <a:spcAft>
                <a:spcPts val="0"/>
              </a:spcAft>
              <a:buSzPts val="1300"/>
              <a:buChar char="●"/>
            </a:pPr>
            <a:r>
              <a:rPr lang="en-GB" sz="1100">
                <a:solidFill>
                  <a:srgbClr val="000000"/>
                </a:solidFill>
                <a:latin typeface="Arial"/>
                <a:ea typeface="Arial"/>
                <a:cs typeface="Arial"/>
                <a:sym typeface="Arial"/>
              </a:rPr>
              <a:t>Experienced product development team.</a:t>
            </a:r>
            <a:endParaRPr sz="1100">
              <a:solidFill>
                <a:srgbClr val="000000"/>
              </a:solidFill>
              <a:latin typeface="Arial"/>
              <a:ea typeface="Arial"/>
              <a:cs typeface="Arial"/>
              <a:sym typeface="Arial"/>
            </a:endParaRPr>
          </a:p>
          <a:p>
            <a:pPr indent="-311150" lvl="0" marL="457200" rtl="0" algn="l">
              <a:spcBef>
                <a:spcPts val="0"/>
              </a:spcBef>
              <a:spcAft>
                <a:spcPts val="0"/>
              </a:spcAft>
              <a:buSzPts val="1300"/>
              <a:buChar char="●"/>
            </a:pPr>
            <a:r>
              <a:rPr lang="en-GB" sz="1100">
                <a:solidFill>
                  <a:srgbClr val="000000"/>
                </a:solidFill>
                <a:latin typeface="Arial"/>
                <a:ea typeface="Arial"/>
                <a:cs typeface="Arial"/>
                <a:sym typeface="Arial"/>
              </a:rPr>
              <a:t>Unique product features that stand out.</a:t>
            </a:r>
            <a:endParaRPr sz="1100">
              <a:solidFill>
                <a:srgbClr val="000000"/>
              </a:solidFill>
              <a:latin typeface="Arial"/>
              <a:ea typeface="Arial"/>
              <a:cs typeface="Arial"/>
              <a:sym typeface="Arial"/>
            </a:endParaRPr>
          </a:p>
          <a:p>
            <a:pPr indent="-311150" lvl="0" marL="457200" rtl="0" algn="l">
              <a:spcBef>
                <a:spcPts val="0"/>
              </a:spcBef>
              <a:spcAft>
                <a:spcPts val="0"/>
              </a:spcAft>
              <a:buSzPts val="1300"/>
              <a:buChar char="●"/>
            </a:pPr>
            <a:r>
              <a:rPr lang="en-GB" sz="1100">
                <a:solidFill>
                  <a:srgbClr val="000000"/>
                </a:solidFill>
                <a:latin typeface="Arial"/>
                <a:ea typeface="Arial"/>
                <a:cs typeface="Arial"/>
                <a:sym typeface="Arial"/>
              </a:rPr>
              <a:t>Strong partnerships with health professionals and influencers.</a:t>
            </a:r>
            <a:endParaRPr sz="1100">
              <a:solidFill>
                <a:srgbClr val="000000"/>
              </a:solidFill>
              <a:latin typeface="Arial"/>
              <a:ea typeface="Arial"/>
              <a:cs typeface="Arial"/>
              <a:sym typeface="Arial"/>
            </a:endParaRPr>
          </a:p>
        </p:txBody>
      </p:sp>
      <p:sp>
        <p:nvSpPr>
          <p:cNvPr id="374" name="Google Shape;374;p28"/>
          <p:cNvSpPr txBox="1"/>
          <p:nvPr/>
        </p:nvSpPr>
        <p:spPr>
          <a:xfrm>
            <a:off x="2733250" y="1616200"/>
            <a:ext cx="2032200" cy="25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t>Weaknesses:</a:t>
            </a:r>
            <a:endParaRPr b="1" sz="1100"/>
          </a:p>
          <a:p>
            <a:pPr indent="0" lvl="0" marL="0" rtl="0" algn="l">
              <a:spcBef>
                <a:spcPts val="0"/>
              </a:spcBef>
              <a:spcAft>
                <a:spcPts val="0"/>
              </a:spcAft>
              <a:buNone/>
            </a:pPr>
            <a:r>
              <a:t/>
            </a:r>
            <a:endParaRPr sz="1100"/>
          </a:p>
          <a:p>
            <a:pPr indent="-298450" lvl="0" marL="457200" rtl="0" algn="l">
              <a:spcBef>
                <a:spcPts val="0"/>
              </a:spcBef>
              <a:spcAft>
                <a:spcPts val="0"/>
              </a:spcAft>
              <a:buSzPts val="1100"/>
              <a:buChar char="●"/>
            </a:pPr>
            <a:r>
              <a:rPr lang="en-GB" sz="1100"/>
              <a:t>Limited brand awareness in the market.</a:t>
            </a:r>
            <a:endParaRPr sz="1100"/>
          </a:p>
          <a:p>
            <a:pPr indent="-298450" lvl="0" marL="457200" rtl="0" algn="l">
              <a:spcBef>
                <a:spcPts val="0"/>
              </a:spcBef>
              <a:spcAft>
                <a:spcPts val="0"/>
              </a:spcAft>
              <a:buSzPts val="1100"/>
              <a:buChar char="●"/>
            </a:pPr>
            <a:r>
              <a:rPr lang="en-GB" sz="1100"/>
              <a:t>Limited distribution channels.</a:t>
            </a:r>
            <a:endParaRPr sz="1100"/>
          </a:p>
          <a:p>
            <a:pPr indent="-298450" lvl="0" marL="457200" rtl="0" algn="l">
              <a:spcBef>
                <a:spcPts val="0"/>
              </a:spcBef>
              <a:spcAft>
                <a:spcPts val="0"/>
              </a:spcAft>
              <a:buSzPts val="1100"/>
              <a:buChar char="●"/>
            </a:pPr>
            <a:r>
              <a:rPr lang="en-GB" sz="1100"/>
              <a:t>Initial supply chain challenges.</a:t>
            </a:r>
            <a:endParaRPr sz="1100"/>
          </a:p>
          <a:p>
            <a:pPr indent="-298450" lvl="0" marL="457200" rtl="0" algn="l">
              <a:spcBef>
                <a:spcPts val="0"/>
              </a:spcBef>
              <a:spcAft>
                <a:spcPts val="0"/>
              </a:spcAft>
              <a:buSzPts val="1100"/>
              <a:buChar char="●"/>
            </a:pPr>
            <a:r>
              <a:rPr lang="en-GB" sz="1100"/>
              <a:t>Resource limitations for marketing and promotion.</a:t>
            </a:r>
            <a:endParaRPr sz="1100"/>
          </a:p>
        </p:txBody>
      </p:sp>
      <p:sp>
        <p:nvSpPr>
          <p:cNvPr id="375" name="Google Shape;375;p28"/>
          <p:cNvSpPr txBox="1"/>
          <p:nvPr/>
        </p:nvSpPr>
        <p:spPr>
          <a:xfrm>
            <a:off x="4843175" y="1616200"/>
            <a:ext cx="2032200" cy="25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t>Opportunities:</a:t>
            </a:r>
            <a:endParaRPr b="1" sz="1100"/>
          </a:p>
          <a:p>
            <a:pPr indent="0" lvl="0" marL="0" rtl="0" algn="l">
              <a:spcBef>
                <a:spcPts val="0"/>
              </a:spcBef>
              <a:spcAft>
                <a:spcPts val="0"/>
              </a:spcAft>
              <a:buNone/>
            </a:pPr>
            <a:r>
              <a:t/>
            </a:r>
            <a:endParaRPr sz="1100"/>
          </a:p>
          <a:p>
            <a:pPr indent="-298450" lvl="0" marL="457200" rtl="0" algn="l">
              <a:spcBef>
                <a:spcPts val="0"/>
              </a:spcBef>
              <a:spcAft>
                <a:spcPts val="0"/>
              </a:spcAft>
              <a:buSzPts val="1100"/>
              <a:buChar char="●"/>
            </a:pPr>
            <a:r>
              <a:rPr lang="en-GB" sz="1100"/>
              <a:t>Growing consumer demand for health and wellness.</a:t>
            </a:r>
            <a:endParaRPr sz="1100"/>
          </a:p>
          <a:p>
            <a:pPr indent="-298450" lvl="0" marL="457200" rtl="0" algn="l">
              <a:spcBef>
                <a:spcPts val="0"/>
              </a:spcBef>
              <a:spcAft>
                <a:spcPts val="0"/>
              </a:spcAft>
              <a:buSzPts val="1100"/>
              <a:buChar char="●"/>
            </a:pPr>
            <a:r>
              <a:rPr lang="en-GB" sz="1100"/>
              <a:t>Potential to partner with retailers for wider reach.</a:t>
            </a:r>
            <a:endParaRPr sz="1100"/>
          </a:p>
          <a:p>
            <a:pPr indent="-298450" lvl="0" marL="457200" rtl="0" algn="l">
              <a:spcBef>
                <a:spcPts val="0"/>
              </a:spcBef>
              <a:spcAft>
                <a:spcPts val="0"/>
              </a:spcAft>
              <a:buSzPts val="1100"/>
              <a:buChar char="●"/>
            </a:pPr>
            <a:r>
              <a:rPr lang="en-GB" sz="1100"/>
              <a:t>Educational content enhances consumer engagement.</a:t>
            </a:r>
            <a:endParaRPr sz="1100"/>
          </a:p>
          <a:p>
            <a:pPr indent="-298450" lvl="0" marL="457200" rtl="0" algn="l">
              <a:spcBef>
                <a:spcPts val="0"/>
              </a:spcBef>
              <a:spcAft>
                <a:spcPts val="0"/>
              </a:spcAft>
              <a:buSzPts val="1100"/>
              <a:buChar char="●"/>
            </a:pPr>
            <a:r>
              <a:rPr lang="en-GB" sz="1100"/>
              <a:t>Alignment with prevailing health trends.</a:t>
            </a:r>
            <a:endParaRPr sz="1100"/>
          </a:p>
        </p:txBody>
      </p:sp>
      <p:sp>
        <p:nvSpPr>
          <p:cNvPr id="376" name="Google Shape;376;p28"/>
          <p:cNvSpPr txBox="1"/>
          <p:nvPr/>
        </p:nvSpPr>
        <p:spPr>
          <a:xfrm>
            <a:off x="7166975" y="1625900"/>
            <a:ext cx="2139000" cy="25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t>Threats:</a:t>
            </a:r>
            <a:endParaRPr b="1" sz="1100"/>
          </a:p>
          <a:p>
            <a:pPr indent="-298450" lvl="0" marL="457200" rtl="0" algn="l">
              <a:spcBef>
                <a:spcPts val="0"/>
              </a:spcBef>
              <a:spcAft>
                <a:spcPts val="0"/>
              </a:spcAft>
              <a:buSzPts val="1100"/>
              <a:buChar char="●"/>
            </a:pPr>
            <a:r>
              <a:rPr lang="en-GB" sz="1100"/>
              <a:t>Increasing competition from established players.</a:t>
            </a:r>
            <a:endParaRPr sz="1100"/>
          </a:p>
          <a:p>
            <a:pPr indent="-298450" lvl="0" marL="457200" rtl="0" algn="l">
              <a:spcBef>
                <a:spcPts val="0"/>
              </a:spcBef>
              <a:spcAft>
                <a:spcPts val="0"/>
              </a:spcAft>
              <a:buSzPts val="1100"/>
              <a:buChar char="●"/>
            </a:pPr>
            <a:r>
              <a:rPr lang="en-GB" sz="1100"/>
              <a:t>Risk of market saturation with similar products.</a:t>
            </a:r>
            <a:endParaRPr sz="1100"/>
          </a:p>
          <a:p>
            <a:pPr indent="-298450" lvl="0" marL="457200" rtl="0" algn="l">
              <a:spcBef>
                <a:spcPts val="0"/>
              </a:spcBef>
              <a:spcAft>
                <a:spcPts val="0"/>
              </a:spcAft>
              <a:buSzPts val="1100"/>
              <a:buChar char="●"/>
            </a:pPr>
            <a:r>
              <a:rPr lang="en-GB" sz="1100"/>
              <a:t>Supply chain disruptions affecting product availability.</a:t>
            </a:r>
            <a:endParaRPr sz="1100"/>
          </a:p>
          <a:p>
            <a:pPr indent="-298450" lvl="0" marL="457200" rtl="0" algn="l">
              <a:spcBef>
                <a:spcPts val="0"/>
              </a:spcBef>
              <a:spcAft>
                <a:spcPts val="0"/>
              </a:spcAft>
              <a:buSzPts val="1100"/>
              <a:buChar char="●"/>
            </a:pPr>
            <a:r>
              <a:rPr lang="en-GB" sz="1100"/>
              <a:t>Regulatory challenges for health product approvals.</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9"/>
          <p:cNvSpPr txBox="1"/>
          <p:nvPr>
            <p:ph type="title"/>
          </p:nvPr>
        </p:nvSpPr>
        <p:spPr>
          <a:xfrm>
            <a:off x="1298975" y="261975"/>
            <a:ext cx="84399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400">
                <a:latin typeface="Arial"/>
                <a:ea typeface="Arial"/>
                <a:cs typeface="Arial"/>
                <a:sym typeface="Arial"/>
              </a:rPr>
              <a:t>Strategic </a:t>
            </a:r>
            <a:r>
              <a:rPr lang="en-GB" sz="4400">
                <a:latin typeface="Arial"/>
                <a:ea typeface="Arial"/>
                <a:cs typeface="Arial"/>
                <a:sym typeface="Arial"/>
              </a:rPr>
              <a:t>Recommendations</a:t>
            </a:r>
            <a:endParaRPr sz="4400">
              <a:latin typeface="Arial"/>
              <a:ea typeface="Arial"/>
              <a:cs typeface="Arial"/>
              <a:sym typeface="Arial"/>
            </a:endParaRPr>
          </a:p>
        </p:txBody>
      </p:sp>
      <p:sp>
        <p:nvSpPr>
          <p:cNvPr id="382" name="Google Shape;382;p29"/>
          <p:cNvSpPr txBox="1"/>
          <p:nvPr>
            <p:ph idx="1" type="body"/>
          </p:nvPr>
        </p:nvSpPr>
        <p:spPr>
          <a:xfrm>
            <a:off x="288125" y="1526075"/>
            <a:ext cx="2518200" cy="1697100"/>
          </a:xfrm>
          <a:prstGeom prst="rect">
            <a:avLst/>
          </a:prstGeom>
          <a:solidFill>
            <a:srgbClr val="B7B7B7"/>
          </a:solidFill>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1100">
                <a:latin typeface="Arial"/>
                <a:ea typeface="Arial"/>
                <a:cs typeface="Arial"/>
                <a:sym typeface="Arial"/>
              </a:rPr>
              <a:t>Market Entry Strategies:</a:t>
            </a:r>
            <a:endParaRPr b="1" sz="1100">
              <a:latin typeface="Arial"/>
              <a:ea typeface="Arial"/>
              <a:cs typeface="Arial"/>
              <a:sym typeface="Arial"/>
            </a:endParaRPr>
          </a:p>
          <a:p>
            <a:pPr indent="-298450" lvl="0" marL="457200" rtl="0" algn="l">
              <a:spcBef>
                <a:spcPts val="1200"/>
              </a:spcBef>
              <a:spcAft>
                <a:spcPts val="0"/>
              </a:spcAft>
              <a:buSzPts val="1100"/>
              <a:buFont typeface="Arial"/>
              <a:buChar char="●"/>
            </a:pPr>
            <a:r>
              <a:rPr lang="en-GB" sz="1100">
                <a:latin typeface="Arial"/>
                <a:ea typeface="Arial"/>
                <a:cs typeface="Arial"/>
                <a:sym typeface="Arial"/>
              </a:rPr>
              <a:t>Leverage growing consumer interest</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GB" sz="1100">
                <a:latin typeface="Arial"/>
                <a:ea typeface="Arial"/>
                <a:cs typeface="Arial"/>
                <a:sym typeface="Arial"/>
              </a:rPr>
              <a:t>Collaborate with retailers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GB" sz="1100">
                <a:latin typeface="Arial"/>
                <a:ea typeface="Arial"/>
                <a:cs typeface="Arial"/>
                <a:sym typeface="Arial"/>
              </a:rPr>
              <a:t>Targeted marketing campaigns</a:t>
            </a:r>
            <a:endParaRPr sz="1100">
              <a:latin typeface="Arial"/>
              <a:ea typeface="Arial"/>
              <a:cs typeface="Arial"/>
              <a:sym typeface="Arial"/>
            </a:endParaRPr>
          </a:p>
          <a:p>
            <a:pPr indent="0" lvl="0" marL="0" rtl="0" algn="l">
              <a:spcBef>
                <a:spcPts val="1200"/>
              </a:spcBef>
              <a:spcAft>
                <a:spcPts val="1200"/>
              </a:spcAft>
              <a:buNone/>
            </a:pPr>
            <a:r>
              <a:t/>
            </a:r>
            <a:endParaRPr sz="1100">
              <a:latin typeface="Arial"/>
              <a:ea typeface="Arial"/>
              <a:cs typeface="Arial"/>
              <a:sym typeface="Arial"/>
            </a:endParaRPr>
          </a:p>
        </p:txBody>
      </p:sp>
      <p:sp>
        <p:nvSpPr>
          <p:cNvPr id="383" name="Google Shape;383;p29"/>
          <p:cNvSpPr txBox="1"/>
          <p:nvPr/>
        </p:nvSpPr>
        <p:spPr>
          <a:xfrm>
            <a:off x="2747975" y="1526075"/>
            <a:ext cx="2274900" cy="17430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t>Competitive Differentiation:</a:t>
            </a:r>
            <a:endParaRPr b="1" sz="1100"/>
          </a:p>
          <a:p>
            <a:pPr indent="0" lvl="0" marL="0" rtl="0" algn="l">
              <a:spcBef>
                <a:spcPts val="0"/>
              </a:spcBef>
              <a:spcAft>
                <a:spcPts val="0"/>
              </a:spcAft>
              <a:buNone/>
            </a:pPr>
            <a:r>
              <a:t/>
            </a:r>
            <a:endParaRPr sz="1100"/>
          </a:p>
          <a:p>
            <a:pPr indent="-298450" lvl="0" marL="457200" rtl="0" algn="l">
              <a:spcBef>
                <a:spcPts val="0"/>
              </a:spcBef>
              <a:spcAft>
                <a:spcPts val="0"/>
              </a:spcAft>
              <a:buSzPts val="1100"/>
              <a:buChar char="●"/>
            </a:pPr>
            <a:r>
              <a:rPr lang="en-GB" sz="1100"/>
              <a:t>Emphasize unique product features</a:t>
            </a:r>
            <a:endParaRPr sz="1100"/>
          </a:p>
          <a:p>
            <a:pPr indent="-298450" lvl="0" marL="457200" rtl="0" algn="l">
              <a:spcBef>
                <a:spcPts val="0"/>
              </a:spcBef>
              <a:spcAft>
                <a:spcPts val="0"/>
              </a:spcAft>
              <a:buSzPts val="1100"/>
              <a:buChar char="●"/>
            </a:pPr>
            <a:r>
              <a:rPr lang="en-GB" sz="1100"/>
              <a:t>Highlight partnerships with professionals</a:t>
            </a:r>
            <a:endParaRPr sz="1100"/>
          </a:p>
          <a:p>
            <a:pPr indent="-298450" lvl="0" marL="457200" rtl="0" algn="l">
              <a:spcBef>
                <a:spcPts val="0"/>
              </a:spcBef>
              <a:spcAft>
                <a:spcPts val="0"/>
              </a:spcAft>
              <a:buSzPts val="1100"/>
              <a:buChar char="●"/>
            </a:pPr>
            <a:r>
              <a:rPr lang="en-GB" sz="1100"/>
              <a:t>Offer engaging educational content</a:t>
            </a:r>
            <a:endParaRPr sz="1100"/>
          </a:p>
        </p:txBody>
      </p:sp>
      <p:sp>
        <p:nvSpPr>
          <p:cNvPr id="384" name="Google Shape;384;p29"/>
          <p:cNvSpPr txBox="1"/>
          <p:nvPr/>
        </p:nvSpPr>
        <p:spPr>
          <a:xfrm>
            <a:off x="5022875" y="1564475"/>
            <a:ext cx="2362500" cy="16662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t>Target Audience Insights</a:t>
            </a:r>
            <a:r>
              <a:rPr lang="en-GB" sz="1100"/>
              <a:t>:</a:t>
            </a:r>
            <a:endParaRPr sz="1100"/>
          </a:p>
          <a:p>
            <a:pPr indent="0" lvl="0" marL="457200" rtl="0" algn="l">
              <a:spcBef>
                <a:spcPts val="0"/>
              </a:spcBef>
              <a:spcAft>
                <a:spcPts val="0"/>
              </a:spcAft>
              <a:buNone/>
            </a:pPr>
            <a:r>
              <a:t/>
            </a:r>
            <a:endParaRPr sz="1100"/>
          </a:p>
          <a:p>
            <a:pPr indent="-298450" lvl="0" marL="457200" rtl="0" algn="l">
              <a:spcBef>
                <a:spcPts val="0"/>
              </a:spcBef>
              <a:spcAft>
                <a:spcPts val="0"/>
              </a:spcAft>
              <a:buSzPts val="1100"/>
              <a:buChar char="●"/>
            </a:pPr>
            <a:r>
              <a:rPr lang="en-GB" sz="1100"/>
              <a:t>Capitalize on rising demand</a:t>
            </a:r>
            <a:endParaRPr sz="1100"/>
          </a:p>
          <a:p>
            <a:pPr indent="-298450" lvl="0" marL="457200" rtl="0" algn="l">
              <a:spcBef>
                <a:spcPts val="0"/>
              </a:spcBef>
              <a:spcAft>
                <a:spcPts val="0"/>
              </a:spcAft>
              <a:buSzPts val="1100"/>
              <a:buChar char="●"/>
            </a:pPr>
            <a:r>
              <a:rPr lang="en-GB" sz="1100"/>
              <a:t>Tailor messages to age and income</a:t>
            </a:r>
            <a:endParaRPr sz="1100"/>
          </a:p>
          <a:p>
            <a:pPr indent="-298450" lvl="0" marL="457200" rtl="0" algn="l">
              <a:spcBef>
                <a:spcPts val="0"/>
              </a:spcBef>
              <a:spcAft>
                <a:spcPts val="0"/>
              </a:spcAft>
              <a:buSzPts val="1100"/>
              <a:buChar char="●"/>
            </a:pPr>
            <a:r>
              <a:rPr lang="en-GB" sz="1100"/>
              <a:t>Incorporate health trends</a:t>
            </a:r>
            <a:endParaRPr sz="1100"/>
          </a:p>
        </p:txBody>
      </p:sp>
      <p:sp>
        <p:nvSpPr>
          <p:cNvPr id="385" name="Google Shape;385;p29"/>
          <p:cNvSpPr txBox="1"/>
          <p:nvPr/>
        </p:nvSpPr>
        <p:spPr>
          <a:xfrm>
            <a:off x="1634600" y="3487975"/>
            <a:ext cx="2411400" cy="14487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t>Marketing and Promotion:</a:t>
            </a:r>
            <a:endParaRPr b="1" sz="1100"/>
          </a:p>
          <a:p>
            <a:pPr indent="0" lvl="0" marL="0" rtl="0" algn="l">
              <a:spcBef>
                <a:spcPts val="0"/>
              </a:spcBef>
              <a:spcAft>
                <a:spcPts val="0"/>
              </a:spcAft>
              <a:buNone/>
            </a:pPr>
            <a:r>
              <a:t/>
            </a:r>
            <a:endParaRPr sz="1100"/>
          </a:p>
          <a:p>
            <a:pPr indent="-298450" lvl="0" marL="457200" rtl="0" algn="l">
              <a:spcBef>
                <a:spcPts val="0"/>
              </a:spcBef>
              <a:spcAft>
                <a:spcPts val="0"/>
              </a:spcAft>
              <a:buSzPts val="1100"/>
              <a:buChar char="●"/>
            </a:pPr>
            <a:r>
              <a:rPr lang="en-GB" sz="1100"/>
              <a:t>Allocate resources for marketing</a:t>
            </a:r>
            <a:endParaRPr sz="1100"/>
          </a:p>
          <a:p>
            <a:pPr indent="-298450" lvl="0" marL="457200" rtl="0" algn="l">
              <a:spcBef>
                <a:spcPts val="0"/>
              </a:spcBef>
              <a:spcAft>
                <a:spcPts val="0"/>
              </a:spcAft>
              <a:buSzPts val="1100"/>
              <a:buChar char="●"/>
            </a:pPr>
            <a:r>
              <a:rPr lang="en-GB" sz="1100"/>
              <a:t>Use social media and influencers</a:t>
            </a:r>
            <a:endParaRPr sz="1100"/>
          </a:p>
          <a:p>
            <a:pPr indent="-298450" lvl="0" marL="457200" rtl="0" algn="l">
              <a:spcBef>
                <a:spcPts val="0"/>
              </a:spcBef>
              <a:spcAft>
                <a:spcPts val="0"/>
              </a:spcAft>
              <a:buSzPts val="1100"/>
              <a:buChar char="●"/>
            </a:pPr>
            <a:r>
              <a:rPr lang="en-GB" sz="1100"/>
              <a:t>Utilize educational content</a:t>
            </a:r>
            <a:endParaRPr sz="1100"/>
          </a:p>
        </p:txBody>
      </p:sp>
      <p:sp>
        <p:nvSpPr>
          <p:cNvPr id="386" name="Google Shape;386;p29"/>
          <p:cNvSpPr txBox="1"/>
          <p:nvPr/>
        </p:nvSpPr>
        <p:spPr>
          <a:xfrm>
            <a:off x="4337675" y="3487975"/>
            <a:ext cx="2362500" cy="1448700"/>
          </a:xfrm>
          <a:prstGeom prst="rect">
            <a:avLst/>
          </a:prstGeom>
          <a:solidFill>
            <a:srgbClr val="CCCC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t>Expansion Opportunities:</a:t>
            </a:r>
            <a:endParaRPr b="1" sz="1100"/>
          </a:p>
          <a:p>
            <a:pPr indent="0" lvl="0" marL="0" rtl="0" algn="l">
              <a:spcBef>
                <a:spcPts val="0"/>
              </a:spcBef>
              <a:spcAft>
                <a:spcPts val="0"/>
              </a:spcAft>
              <a:buNone/>
            </a:pPr>
            <a:r>
              <a:t/>
            </a:r>
            <a:endParaRPr sz="1100"/>
          </a:p>
          <a:p>
            <a:pPr indent="-298450" lvl="0" marL="457200" rtl="0" algn="l">
              <a:spcBef>
                <a:spcPts val="0"/>
              </a:spcBef>
              <a:spcAft>
                <a:spcPts val="0"/>
              </a:spcAft>
              <a:buSzPts val="1100"/>
              <a:buChar char="●"/>
            </a:pPr>
            <a:r>
              <a:rPr lang="en-GB" sz="1100"/>
              <a:t>Monitor trends for extensions</a:t>
            </a:r>
            <a:endParaRPr sz="1100"/>
          </a:p>
          <a:p>
            <a:pPr indent="-298450" lvl="0" marL="457200" rtl="0" algn="l">
              <a:spcBef>
                <a:spcPts val="0"/>
              </a:spcBef>
              <a:spcAft>
                <a:spcPts val="0"/>
              </a:spcAft>
              <a:buSzPts val="1100"/>
              <a:buChar char="●"/>
            </a:pPr>
            <a:r>
              <a:rPr lang="en-GB" sz="1100"/>
              <a:t>Explore partnerships in ecosystem</a:t>
            </a:r>
            <a:endParaRPr sz="1100"/>
          </a:p>
        </p:txBody>
      </p:sp>
      <p:sp>
        <p:nvSpPr>
          <p:cNvPr id="387" name="Google Shape;387;p29"/>
          <p:cNvSpPr txBox="1"/>
          <p:nvPr/>
        </p:nvSpPr>
        <p:spPr>
          <a:xfrm>
            <a:off x="6991850" y="3487975"/>
            <a:ext cx="2274900" cy="14487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t>Risk Mitigation:</a:t>
            </a:r>
            <a:endParaRPr b="1" sz="1100"/>
          </a:p>
          <a:p>
            <a:pPr indent="0" lvl="0" marL="0" rtl="0" algn="l">
              <a:spcBef>
                <a:spcPts val="0"/>
              </a:spcBef>
              <a:spcAft>
                <a:spcPts val="0"/>
              </a:spcAft>
              <a:buNone/>
            </a:pPr>
            <a:r>
              <a:t/>
            </a:r>
            <a:endParaRPr sz="1100"/>
          </a:p>
          <a:p>
            <a:pPr indent="-298450" lvl="0" marL="457200" rtl="0" algn="l">
              <a:spcBef>
                <a:spcPts val="0"/>
              </a:spcBef>
              <a:spcAft>
                <a:spcPts val="0"/>
              </a:spcAft>
              <a:buSzPts val="1100"/>
              <a:buChar char="●"/>
            </a:pPr>
            <a:r>
              <a:rPr lang="en-GB" sz="1100"/>
              <a:t>Develop supply chain contingencies</a:t>
            </a:r>
            <a:endParaRPr sz="1100"/>
          </a:p>
          <a:p>
            <a:pPr indent="-298450" lvl="0" marL="457200" rtl="0" algn="l">
              <a:spcBef>
                <a:spcPts val="0"/>
              </a:spcBef>
              <a:spcAft>
                <a:spcPts val="0"/>
              </a:spcAft>
              <a:buSzPts val="1100"/>
              <a:buChar char="●"/>
            </a:pPr>
            <a:r>
              <a:rPr lang="en-GB" sz="1100"/>
              <a:t>Stay informed about regulations</a:t>
            </a:r>
            <a:endParaRPr sz="1100"/>
          </a:p>
        </p:txBody>
      </p:sp>
      <p:sp>
        <p:nvSpPr>
          <p:cNvPr id="388" name="Google Shape;388;p29"/>
          <p:cNvSpPr txBox="1"/>
          <p:nvPr/>
        </p:nvSpPr>
        <p:spPr>
          <a:xfrm>
            <a:off x="7385375" y="1597875"/>
            <a:ext cx="2634900" cy="1369800"/>
          </a:xfrm>
          <a:prstGeom prst="rect">
            <a:avLst/>
          </a:prstGeom>
          <a:solidFill>
            <a:srgbClr val="D9D2E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100"/>
              <a:t>Distribution and Logistics:</a:t>
            </a:r>
            <a:br>
              <a:rPr lang="en-GB" sz="1100"/>
            </a:br>
            <a:endParaRPr sz="1100"/>
          </a:p>
          <a:p>
            <a:pPr indent="-298450" lvl="0" marL="457200" rtl="0" algn="l">
              <a:spcBef>
                <a:spcPts val="0"/>
              </a:spcBef>
              <a:spcAft>
                <a:spcPts val="0"/>
              </a:spcAft>
              <a:buSzPts val="1100"/>
              <a:buChar char="●"/>
            </a:pPr>
            <a:r>
              <a:rPr lang="en-GB" sz="1100"/>
              <a:t>Strengthen distribution channels</a:t>
            </a:r>
            <a:endParaRPr sz="1100"/>
          </a:p>
          <a:p>
            <a:pPr indent="-298450" lvl="0" marL="457200" rtl="0" algn="l">
              <a:spcBef>
                <a:spcPts val="0"/>
              </a:spcBef>
              <a:spcAft>
                <a:spcPts val="0"/>
              </a:spcAft>
              <a:buSzPts val="1100"/>
              <a:buChar char="●"/>
            </a:pPr>
            <a:r>
              <a:rPr lang="en-GB" sz="1100"/>
              <a:t>Address supply chain challenges</a:t>
            </a:r>
            <a:endParaRPr sz="1100"/>
          </a:p>
          <a:p>
            <a:pPr indent="-298450" lvl="0" marL="457200" rtl="0" algn="l">
              <a:spcBef>
                <a:spcPts val="0"/>
              </a:spcBef>
              <a:spcAft>
                <a:spcPts val="0"/>
              </a:spcAft>
              <a:buSzPts val="1100"/>
              <a:buChar char="●"/>
            </a:pPr>
            <a:r>
              <a:rPr lang="en-GB" sz="1100"/>
              <a:t>Prioritize retail partnerships</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0"/>
          <p:cNvSpPr txBox="1"/>
          <p:nvPr>
            <p:ph type="title"/>
          </p:nvPr>
        </p:nvSpPr>
        <p:spPr>
          <a:xfrm>
            <a:off x="2914200" y="-50950"/>
            <a:ext cx="3976800" cy="76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400">
                <a:latin typeface="Arial"/>
                <a:ea typeface="Arial"/>
                <a:cs typeface="Arial"/>
                <a:sym typeface="Arial"/>
              </a:rPr>
              <a:t>ROI Analysis</a:t>
            </a:r>
            <a:endParaRPr sz="4400">
              <a:latin typeface="Arial"/>
              <a:ea typeface="Arial"/>
              <a:cs typeface="Arial"/>
              <a:sym typeface="Arial"/>
            </a:endParaRPr>
          </a:p>
        </p:txBody>
      </p:sp>
      <p:sp>
        <p:nvSpPr>
          <p:cNvPr id="394" name="Google Shape;394;p30"/>
          <p:cNvSpPr txBox="1"/>
          <p:nvPr/>
        </p:nvSpPr>
        <p:spPr>
          <a:xfrm>
            <a:off x="330800" y="1171075"/>
            <a:ext cx="3000000" cy="1676100"/>
          </a:xfrm>
          <a:prstGeom prst="rect">
            <a:avLst/>
          </a:prstGeom>
          <a:solidFill>
            <a:srgbClr val="F6F6F6"/>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100">
                <a:solidFill>
                  <a:schemeClr val="dk2"/>
                </a:solidFill>
              </a:rPr>
              <a:t>Investment Scenarios:</a:t>
            </a:r>
            <a:endParaRPr b="1" sz="1100">
              <a:solidFill>
                <a:schemeClr val="dk2"/>
              </a:solidFill>
            </a:endParaRPr>
          </a:p>
          <a:p>
            <a:pPr indent="-298450" lvl="0" marL="457200" rtl="0" algn="l">
              <a:lnSpc>
                <a:spcPct val="115000"/>
              </a:lnSpc>
              <a:spcBef>
                <a:spcPts val="1200"/>
              </a:spcBef>
              <a:spcAft>
                <a:spcPts val="0"/>
              </a:spcAft>
              <a:buClr>
                <a:schemeClr val="dk2"/>
              </a:buClr>
              <a:buSzPts val="1100"/>
              <a:buChar char="●"/>
            </a:pPr>
            <a:r>
              <a:rPr b="1" lang="en-GB" sz="1100">
                <a:solidFill>
                  <a:schemeClr val="dk2"/>
                </a:solidFill>
              </a:rPr>
              <a:t>Scenario A: Introduce the initial investment required for the product launch.</a:t>
            </a:r>
            <a:endParaRPr b="1" sz="1100">
              <a:solidFill>
                <a:schemeClr val="dk2"/>
              </a:solidFill>
            </a:endParaRPr>
          </a:p>
          <a:p>
            <a:pPr indent="-298450" lvl="0" marL="457200" rtl="0" algn="l">
              <a:lnSpc>
                <a:spcPct val="115000"/>
              </a:lnSpc>
              <a:spcBef>
                <a:spcPts val="0"/>
              </a:spcBef>
              <a:spcAft>
                <a:spcPts val="0"/>
              </a:spcAft>
              <a:buClr>
                <a:schemeClr val="dk2"/>
              </a:buClr>
              <a:buSzPts val="1100"/>
              <a:buChar char="●"/>
            </a:pPr>
            <a:r>
              <a:rPr b="1" lang="en-GB" sz="1100">
                <a:solidFill>
                  <a:schemeClr val="dk2"/>
                </a:solidFill>
              </a:rPr>
              <a:t>Scenario B: Present an alternate investment scenario with potential variations in costs.</a:t>
            </a:r>
            <a:endParaRPr b="1" sz="1100">
              <a:solidFill>
                <a:schemeClr val="dk2"/>
              </a:solidFill>
            </a:endParaRPr>
          </a:p>
        </p:txBody>
      </p:sp>
      <p:sp>
        <p:nvSpPr>
          <p:cNvPr id="395" name="Google Shape;395;p30"/>
          <p:cNvSpPr txBox="1"/>
          <p:nvPr/>
        </p:nvSpPr>
        <p:spPr>
          <a:xfrm>
            <a:off x="6552350" y="1171075"/>
            <a:ext cx="3000000" cy="1870800"/>
          </a:xfrm>
          <a:prstGeom prst="rect">
            <a:avLst/>
          </a:prstGeom>
          <a:solidFill>
            <a:srgbClr val="FFFAFA"/>
          </a:solidFill>
          <a:ln cap="flat" cmpd="sng" w="9525">
            <a:solidFill>
              <a:srgbClr val="FFFAFA"/>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100">
                <a:solidFill>
                  <a:schemeClr val="dk2"/>
                </a:solidFill>
              </a:rPr>
              <a:t>  Return on Investment (ROI) Calculation:</a:t>
            </a:r>
            <a:endParaRPr b="1" sz="1100">
              <a:solidFill>
                <a:schemeClr val="dk2"/>
              </a:solidFill>
            </a:endParaRPr>
          </a:p>
          <a:p>
            <a:pPr indent="-298450" lvl="0" marL="457200" rtl="0" algn="l">
              <a:lnSpc>
                <a:spcPct val="115000"/>
              </a:lnSpc>
              <a:spcBef>
                <a:spcPts val="1200"/>
              </a:spcBef>
              <a:spcAft>
                <a:spcPts val="0"/>
              </a:spcAft>
              <a:buClr>
                <a:schemeClr val="dk2"/>
              </a:buClr>
              <a:buSzPts val="1100"/>
              <a:buChar char="●"/>
            </a:pPr>
            <a:r>
              <a:rPr b="1" lang="en-GB" sz="1100">
                <a:solidFill>
                  <a:schemeClr val="dk2"/>
                </a:solidFill>
              </a:rPr>
              <a:t>Scenario A: Calculate the ROI using the formula ((Annual Revenue - Initial Investment) / Initial Investment) * 100.</a:t>
            </a:r>
            <a:endParaRPr b="1" sz="1100">
              <a:solidFill>
                <a:schemeClr val="dk2"/>
              </a:solidFill>
            </a:endParaRPr>
          </a:p>
          <a:p>
            <a:pPr indent="-298450" lvl="0" marL="457200" rtl="0" algn="l">
              <a:lnSpc>
                <a:spcPct val="115000"/>
              </a:lnSpc>
              <a:spcBef>
                <a:spcPts val="0"/>
              </a:spcBef>
              <a:spcAft>
                <a:spcPts val="0"/>
              </a:spcAft>
              <a:buClr>
                <a:schemeClr val="dk2"/>
              </a:buClr>
              <a:buSzPts val="1100"/>
              <a:buChar char="●"/>
            </a:pPr>
            <a:r>
              <a:rPr b="1" lang="en-GB" sz="1100">
                <a:solidFill>
                  <a:schemeClr val="dk2"/>
                </a:solidFill>
              </a:rPr>
              <a:t>Scenario B: Compute the ROI for the alternate investment scenario using the same formula.</a:t>
            </a:r>
            <a:endParaRPr b="1" sz="1100">
              <a:solidFill>
                <a:schemeClr val="dk2"/>
              </a:solidFill>
            </a:endParaRPr>
          </a:p>
        </p:txBody>
      </p:sp>
      <p:sp>
        <p:nvSpPr>
          <p:cNvPr id="396" name="Google Shape;396;p30"/>
          <p:cNvSpPr txBox="1"/>
          <p:nvPr/>
        </p:nvSpPr>
        <p:spPr>
          <a:xfrm>
            <a:off x="3441575" y="1171075"/>
            <a:ext cx="3000000" cy="1676100"/>
          </a:xfrm>
          <a:prstGeom prst="rect">
            <a:avLst/>
          </a:prstGeom>
          <a:solidFill>
            <a:srgbClr val="F5F6F4"/>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100">
                <a:solidFill>
                  <a:schemeClr val="dk2"/>
                </a:solidFill>
              </a:rPr>
              <a:t>Annual Revenue Projection:</a:t>
            </a:r>
            <a:endParaRPr b="1" sz="1100">
              <a:solidFill>
                <a:schemeClr val="dk2"/>
              </a:solidFill>
            </a:endParaRPr>
          </a:p>
          <a:p>
            <a:pPr indent="-298450" lvl="0" marL="457200" rtl="0" algn="l">
              <a:lnSpc>
                <a:spcPct val="115000"/>
              </a:lnSpc>
              <a:spcBef>
                <a:spcPts val="1200"/>
              </a:spcBef>
              <a:spcAft>
                <a:spcPts val="0"/>
              </a:spcAft>
              <a:buClr>
                <a:schemeClr val="dk2"/>
              </a:buClr>
              <a:buSzPts val="1100"/>
              <a:buChar char="●"/>
            </a:pPr>
            <a:r>
              <a:rPr b="1" lang="en-GB" sz="1100">
                <a:solidFill>
                  <a:schemeClr val="dk2"/>
                </a:solidFill>
              </a:rPr>
              <a:t>Scenario A: Estimate the annual revenue based on projected sales and pricing.</a:t>
            </a:r>
            <a:endParaRPr b="1" sz="1100">
              <a:solidFill>
                <a:schemeClr val="dk2"/>
              </a:solidFill>
            </a:endParaRPr>
          </a:p>
          <a:p>
            <a:pPr indent="-298450" lvl="0" marL="457200" rtl="0" algn="l">
              <a:lnSpc>
                <a:spcPct val="115000"/>
              </a:lnSpc>
              <a:spcBef>
                <a:spcPts val="0"/>
              </a:spcBef>
              <a:spcAft>
                <a:spcPts val="0"/>
              </a:spcAft>
              <a:buClr>
                <a:schemeClr val="dk2"/>
              </a:buClr>
              <a:buSzPts val="1100"/>
              <a:buChar char="●"/>
            </a:pPr>
            <a:r>
              <a:rPr b="1" lang="en-GB" sz="1100">
                <a:solidFill>
                  <a:schemeClr val="dk2"/>
                </a:solidFill>
              </a:rPr>
              <a:t>Scenario B: Provide the estimated annual revenue for the alternate investment scenario.</a:t>
            </a:r>
            <a:endParaRPr b="1" sz="1100">
              <a:solidFill>
                <a:schemeClr val="dk2"/>
              </a:solidFill>
            </a:endParaRPr>
          </a:p>
        </p:txBody>
      </p:sp>
      <p:sp>
        <p:nvSpPr>
          <p:cNvPr id="397" name="Google Shape;397;p30"/>
          <p:cNvSpPr txBox="1"/>
          <p:nvPr/>
        </p:nvSpPr>
        <p:spPr>
          <a:xfrm>
            <a:off x="330800" y="3062975"/>
            <a:ext cx="3000000" cy="1870800"/>
          </a:xfrm>
          <a:prstGeom prst="rect">
            <a:avLst/>
          </a:prstGeom>
          <a:solidFill>
            <a:srgbClr val="CCCCCC"/>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100">
                <a:solidFill>
                  <a:schemeClr val="dk2"/>
                </a:solidFill>
              </a:rPr>
              <a:t>Comparison of ROI:</a:t>
            </a:r>
            <a:endParaRPr b="1" sz="1100">
              <a:solidFill>
                <a:schemeClr val="dk2"/>
              </a:solidFill>
            </a:endParaRPr>
          </a:p>
          <a:p>
            <a:pPr indent="-298450" lvl="0" marL="457200" rtl="0" algn="l">
              <a:lnSpc>
                <a:spcPct val="115000"/>
              </a:lnSpc>
              <a:spcBef>
                <a:spcPts val="1200"/>
              </a:spcBef>
              <a:spcAft>
                <a:spcPts val="0"/>
              </a:spcAft>
              <a:buClr>
                <a:schemeClr val="dk2"/>
              </a:buClr>
              <a:buSzPts val="1100"/>
              <a:buChar char="●"/>
            </a:pPr>
            <a:r>
              <a:rPr b="1" lang="en-GB" sz="1100">
                <a:solidFill>
                  <a:schemeClr val="dk2"/>
                </a:solidFill>
              </a:rPr>
              <a:t>Scenario A vs. Scenario B: Display a comparison of the calculated ROIs for both investment scenarios.</a:t>
            </a:r>
            <a:endParaRPr b="1" sz="1100">
              <a:solidFill>
                <a:schemeClr val="dk2"/>
              </a:solidFill>
            </a:endParaRPr>
          </a:p>
          <a:p>
            <a:pPr indent="-298450" lvl="0" marL="457200" rtl="0" algn="l">
              <a:lnSpc>
                <a:spcPct val="115000"/>
              </a:lnSpc>
              <a:spcBef>
                <a:spcPts val="0"/>
              </a:spcBef>
              <a:spcAft>
                <a:spcPts val="0"/>
              </a:spcAft>
              <a:buClr>
                <a:schemeClr val="dk2"/>
              </a:buClr>
              <a:buSzPts val="1100"/>
              <a:buChar char="●"/>
            </a:pPr>
            <a:r>
              <a:rPr b="1" lang="en-GB" sz="1100">
                <a:solidFill>
                  <a:schemeClr val="dk2"/>
                </a:solidFill>
              </a:rPr>
              <a:t>Analyze the difference in ROI percentages and implications for decision-making.</a:t>
            </a:r>
            <a:endParaRPr b="1" sz="1100">
              <a:solidFill>
                <a:schemeClr val="dk2"/>
              </a:solidFill>
            </a:endParaRPr>
          </a:p>
        </p:txBody>
      </p:sp>
      <p:sp>
        <p:nvSpPr>
          <p:cNvPr id="398" name="Google Shape;398;p30"/>
          <p:cNvSpPr txBox="1"/>
          <p:nvPr/>
        </p:nvSpPr>
        <p:spPr>
          <a:xfrm>
            <a:off x="3441563" y="3062975"/>
            <a:ext cx="3000000" cy="1870800"/>
          </a:xfrm>
          <a:prstGeom prst="rect">
            <a:avLst/>
          </a:prstGeom>
          <a:solidFill>
            <a:srgbClr val="EFEFEF"/>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100">
                <a:solidFill>
                  <a:schemeClr val="dk2"/>
                </a:solidFill>
              </a:rPr>
              <a:t>ROI Interpretation:</a:t>
            </a:r>
            <a:endParaRPr b="1" sz="1100">
              <a:solidFill>
                <a:schemeClr val="dk2"/>
              </a:solidFill>
            </a:endParaRPr>
          </a:p>
          <a:p>
            <a:pPr indent="-298450" lvl="0" marL="457200" rtl="0" algn="l">
              <a:lnSpc>
                <a:spcPct val="115000"/>
              </a:lnSpc>
              <a:spcBef>
                <a:spcPts val="1200"/>
              </a:spcBef>
              <a:spcAft>
                <a:spcPts val="0"/>
              </a:spcAft>
              <a:buClr>
                <a:schemeClr val="dk2"/>
              </a:buClr>
              <a:buSzPts val="1100"/>
              <a:buChar char="●"/>
            </a:pPr>
            <a:r>
              <a:rPr b="1" lang="en-GB" sz="1100">
                <a:solidFill>
                  <a:schemeClr val="dk2"/>
                </a:solidFill>
              </a:rPr>
              <a:t>Interpret the ROI values: Explain the significance of positive ROI percentages.</a:t>
            </a:r>
            <a:endParaRPr b="1" sz="1100">
              <a:solidFill>
                <a:schemeClr val="dk2"/>
              </a:solidFill>
            </a:endParaRPr>
          </a:p>
          <a:p>
            <a:pPr indent="-298450" lvl="0" marL="457200" rtl="0" algn="l">
              <a:lnSpc>
                <a:spcPct val="115000"/>
              </a:lnSpc>
              <a:spcBef>
                <a:spcPts val="0"/>
              </a:spcBef>
              <a:spcAft>
                <a:spcPts val="0"/>
              </a:spcAft>
              <a:buClr>
                <a:schemeClr val="dk2"/>
              </a:buClr>
              <a:buSzPts val="1100"/>
              <a:buChar char="●"/>
            </a:pPr>
            <a:r>
              <a:rPr b="1" lang="en-GB" sz="1100">
                <a:solidFill>
                  <a:schemeClr val="dk2"/>
                </a:solidFill>
              </a:rPr>
              <a:t>Highlight ROI as an indicator of profitability and the potential for the investment to generate returns.</a:t>
            </a:r>
            <a:endParaRPr b="1" sz="1100">
              <a:solidFill>
                <a:schemeClr val="dk2"/>
              </a:solidFill>
            </a:endParaRPr>
          </a:p>
          <a:p>
            <a:pPr indent="-298450" lvl="0" marL="457200" rtl="0" algn="l">
              <a:lnSpc>
                <a:spcPct val="115000"/>
              </a:lnSpc>
              <a:spcBef>
                <a:spcPts val="0"/>
              </a:spcBef>
              <a:spcAft>
                <a:spcPts val="0"/>
              </a:spcAft>
              <a:buClr>
                <a:schemeClr val="dk2"/>
              </a:buClr>
              <a:buSzPts val="1100"/>
              <a:buChar char="●"/>
            </a:pPr>
            <a:r>
              <a:t/>
            </a:r>
            <a:endParaRPr b="1" sz="1100">
              <a:solidFill>
                <a:schemeClr val="dk2"/>
              </a:solidFill>
            </a:endParaRPr>
          </a:p>
        </p:txBody>
      </p:sp>
      <p:sp>
        <p:nvSpPr>
          <p:cNvPr id="399" name="Google Shape;399;p30"/>
          <p:cNvSpPr txBox="1"/>
          <p:nvPr/>
        </p:nvSpPr>
        <p:spPr>
          <a:xfrm>
            <a:off x="6600950" y="3062975"/>
            <a:ext cx="3000000" cy="18708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100">
                <a:solidFill>
                  <a:schemeClr val="dk2"/>
                </a:solidFill>
              </a:rPr>
              <a:t>Risk Assessment:</a:t>
            </a:r>
            <a:endParaRPr b="1" sz="1100">
              <a:solidFill>
                <a:schemeClr val="dk2"/>
              </a:solidFill>
            </a:endParaRPr>
          </a:p>
          <a:p>
            <a:pPr indent="-298450" lvl="0" marL="457200" rtl="0" algn="l">
              <a:lnSpc>
                <a:spcPct val="115000"/>
              </a:lnSpc>
              <a:spcBef>
                <a:spcPts val="1200"/>
              </a:spcBef>
              <a:spcAft>
                <a:spcPts val="0"/>
              </a:spcAft>
              <a:buClr>
                <a:schemeClr val="dk2"/>
              </a:buClr>
              <a:buSzPts val="1100"/>
              <a:buChar char="●"/>
            </a:pPr>
            <a:r>
              <a:rPr b="1" lang="en-GB" sz="1100">
                <a:solidFill>
                  <a:schemeClr val="dk2"/>
                </a:solidFill>
              </a:rPr>
              <a:t>Discuss potential risks affecting ROI, such as market fluctuations or unforeseen expenses.</a:t>
            </a:r>
            <a:endParaRPr b="1" sz="1100">
              <a:solidFill>
                <a:schemeClr val="dk2"/>
              </a:solidFill>
            </a:endParaRPr>
          </a:p>
          <a:p>
            <a:pPr indent="-298450" lvl="0" marL="457200" rtl="0" algn="l">
              <a:lnSpc>
                <a:spcPct val="115000"/>
              </a:lnSpc>
              <a:spcBef>
                <a:spcPts val="0"/>
              </a:spcBef>
              <a:spcAft>
                <a:spcPts val="0"/>
              </a:spcAft>
              <a:buClr>
                <a:schemeClr val="dk2"/>
              </a:buClr>
              <a:buSzPts val="1100"/>
              <a:buChar char="●"/>
            </a:pPr>
            <a:r>
              <a:rPr b="1" lang="en-GB" sz="1100">
                <a:solidFill>
                  <a:schemeClr val="dk2"/>
                </a:solidFill>
              </a:rPr>
              <a:t>Emphasize the importance of considering risk factors in investment decisions.</a:t>
            </a:r>
            <a:endParaRPr b="1" sz="1100">
              <a:solidFill>
                <a:schemeClr val="dk2"/>
              </a:solidFill>
            </a:endParaRPr>
          </a:p>
          <a:p>
            <a:pPr indent="-298450" lvl="0" marL="457200" rtl="0" algn="l">
              <a:lnSpc>
                <a:spcPct val="115000"/>
              </a:lnSpc>
              <a:spcBef>
                <a:spcPts val="0"/>
              </a:spcBef>
              <a:spcAft>
                <a:spcPts val="0"/>
              </a:spcAft>
              <a:buClr>
                <a:schemeClr val="dk2"/>
              </a:buClr>
              <a:buSzPts val="1100"/>
              <a:buChar char="●"/>
            </a:pPr>
            <a:r>
              <a:t/>
            </a:r>
            <a:endParaRPr b="1" sz="11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1"/>
          <p:cNvSpPr txBox="1"/>
          <p:nvPr>
            <p:ph type="title"/>
          </p:nvPr>
        </p:nvSpPr>
        <p:spPr>
          <a:xfrm>
            <a:off x="1371850" y="83250"/>
            <a:ext cx="34227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400">
                <a:latin typeface="Arial"/>
                <a:ea typeface="Arial"/>
                <a:cs typeface="Arial"/>
                <a:sym typeface="Arial"/>
              </a:rPr>
              <a:t>Conclusion</a:t>
            </a:r>
            <a:endParaRPr sz="4400">
              <a:latin typeface="Arial"/>
              <a:ea typeface="Arial"/>
              <a:cs typeface="Arial"/>
              <a:sym typeface="Arial"/>
            </a:endParaRPr>
          </a:p>
        </p:txBody>
      </p:sp>
      <p:sp>
        <p:nvSpPr>
          <p:cNvPr id="405" name="Google Shape;405;p31"/>
          <p:cNvSpPr txBox="1"/>
          <p:nvPr>
            <p:ph idx="1" type="body"/>
          </p:nvPr>
        </p:nvSpPr>
        <p:spPr>
          <a:xfrm>
            <a:off x="248900" y="1526075"/>
            <a:ext cx="2577300" cy="1697100"/>
          </a:xfrm>
          <a:prstGeom prst="rect">
            <a:avLst/>
          </a:prstGeom>
          <a:solidFill>
            <a:srgbClr val="FF9900"/>
          </a:solidFill>
        </p:spPr>
        <p:txBody>
          <a:bodyPr anchorCtr="0" anchor="t" bIns="91425" lIns="91425" spcFirstLastPara="1" rIns="91425" wrap="square" tIns="91425">
            <a:normAutofit lnSpcReduction="20000"/>
          </a:bodyPr>
          <a:lstStyle/>
          <a:p>
            <a:pPr indent="-298450" lvl="0" marL="457200" rtl="0" algn="l">
              <a:spcBef>
                <a:spcPts val="0"/>
              </a:spcBef>
              <a:spcAft>
                <a:spcPts val="0"/>
              </a:spcAft>
              <a:buSzPts val="1100"/>
              <a:buFont typeface="Arial"/>
              <a:buChar char="●"/>
            </a:pPr>
            <a:r>
              <a:rPr b="1" lang="en-GB" sz="1100">
                <a:latin typeface="Arial"/>
                <a:ea typeface="Arial"/>
                <a:cs typeface="Arial"/>
                <a:sym typeface="Arial"/>
              </a:rPr>
              <a:t>Summary of Findings: Our analysis has provided valuable insights into the health and wellness market in India. We've identified key trends, consumer preferences, and opportunities that can shape our market entry strategy.</a:t>
            </a:r>
            <a:endParaRPr sz="1100">
              <a:latin typeface="Arial"/>
              <a:ea typeface="Arial"/>
              <a:cs typeface="Arial"/>
              <a:sym typeface="Arial"/>
            </a:endParaRPr>
          </a:p>
        </p:txBody>
      </p:sp>
      <p:sp>
        <p:nvSpPr>
          <p:cNvPr id="406" name="Google Shape;406;p31"/>
          <p:cNvSpPr txBox="1"/>
          <p:nvPr>
            <p:ph idx="1" type="body"/>
          </p:nvPr>
        </p:nvSpPr>
        <p:spPr>
          <a:xfrm>
            <a:off x="2826200" y="1526075"/>
            <a:ext cx="2717100" cy="1697100"/>
          </a:xfrm>
          <a:prstGeom prst="rect">
            <a:avLst/>
          </a:prstGeom>
          <a:solidFill>
            <a:srgbClr val="FFFF00"/>
          </a:solidFill>
        </p:spPr>
        <p:txBody>
          <a:bodyPr anchorCtr="0" anchor="t" bIns="91425" lIns="91425" spcFirstLastPara="1" rIns="91425" wrap="square" tIns="91425">
            <a:normAutofit lnSpcReduction="20000"/>
          </a:bodyPr>
          <a:lstStyle/>
          <a:p>
            <a:pPr indent="-298450" lvl="0" marL="457200" rtl="0" algn="l">
              <a:spcBef>
                <a:spcPts val="0"/>
              </a:spcBef>
              <a:spcAft>
                <a:spcPts val="0"/>
              </a:spcAft>
              <a:buSzPts val="1100"/>
              <a:buFont typeface="Arial"/>
              <a:buChar char="●"/>
            </a:pPr>
            <a:r>
              <a:rPr b="1" lang="en-GB" sz="1100">
                <a:latin typeface="Arial"/>
                <a:ea typeface="Arial"/>
                <a:cs typeface="Arial"/>
                <a:sym typeface="Arial"/>
              </a:rPr>
              <a:t>Strategic Alignment: The strategic recommendations we've outlined align closely with our product's strengths and weaknesses. By leveraging our strengths and addressing our weaknesses, we can position our product for success in the market.</a:t>
            </a:r>
            <a:endParaRPr sz="1100">
              <a:latin typeface="Arial"/>
              <a:ea typeface="Arial"/>
              <a:cs typeface="Arial"/>
              <a:sym typeface="Arial"/>
            </a:endParaRPr>
          </a:p>
        </p:txBody>
      </p:sp>
      <p:sp>
        <p:nvSpPr>
          <p:cNvPr id="407" name="Google Shape;407;p31"/>
          <p:cNvSpPr txBox="1"/>
          <p:nvPr>
            <p:ph idx="1" type="body"/>
          </p:nvPr>
        </p:nvSpPr>
        <p:spPr>
          <a:xfrm>
            <a:off x="5543300" y="1526075"/>
            <a:ext cx="2518200" cy="1697100"/>
          </a:xfrm>
          <a:prstGeom prst="rect">
            <a:avLst/>
          </a:prstGeom>
          <a:solidFill>
            <a:srgbClr val="00FF00"/>
          </a:solidFill>
        </p:spPr>
        <p:txBody>
          <a:bodyPr anchorCtr="0" anchor="t" bIns="91425" lIns="91425" spcFirstLastPara="1" rIns="91425" wrap="square" tIns="91425">
            <a:normAutofit fontScale="92500" lnSpcReduction="10000"/>
          </a:bodyPr>
          <a:lstStyle/>
          <a:p>
            <a:pPr indent="-293211" lvl="0" marL="457200" rtl="0" algn="l">
              <a:spcBef>
                <a:spcPts val="0"/>
              </a:spcBef>
              <a:spcAft>
                <a:spcPts val="0"/>
              </a:spcAft>
              <a:buSzPct val="100000"/>
              <a:buFont typeface="Arial"/>
              <a:buChar char="●"/>
            </a:pPr>
            <a:r>
              <a:rPr b="1" lang="en-GB" sz="1100">
                <a:latin typeface="Arial"/>
                <a:ea typeface="Arial"/>
                <a:cs typeface="Arial"/>
                <a:sym typeface="Arial"/>
              </a:rPr>
              <a:t>Market Opportunity: The health and wellness market in India presents a significant opportunity for growth. With increasing consumer interest in leading healthier lifestyles, our product is well-positioned to capture a substantial market share.</a:t>
            </a:r>
            <a:endParaRPr sz="1100">
              <a:latin typeface="Arial"/>
              <a:ea typeface="Arial"/>
              <a:cs typeface="Arial"/>
              <a:sym typeface="Arial"/>
            </a:endParaRPr>
          </a:p>
        </p:txBody>
      </p:sp>
      <p:sp>
        <p:nvSpPr>
          <p:cNvPr id="408" name="Google Shape;408;p31"/>
          <p:cNvSpPr txBox="1"/>
          <p:nvPr>
            <p:ph idx="1" type="body"/>
          </p:nvPr>
        </p:nvSpPr>
        <p:spPr>
          <a:xfrm>
            <a:off x="8061500" y="1526075"/>
            <a:ext cx="2518200" cy="1697100"/>
          </a:xfrm>
          <a:prstGeom prst="rect">
            <a:avLst/>
          </a:prstGeom>
          <a:solidFill>
            <a:srgbClr val="00FFFF"/>
          </a:solidFill>
        </p:spPr>
        <p:txBody>
          <a:bodyPr anchorCtr="0" anchor="t" bIns="91425" lIns="91425" spcFirstLastPara="1" rIns="91425" wrap="square" tIns="91425">
            <a:normAutofit fontScale="92500"/>
          </a:bodyPr>
          <a:lstStyle/>
          <a:p>
            <a:pPr indent="-293211" lvl="0" marL="457200" rtl="0" algn="l">
              <a:spcBef>
                <a:spcPts val="0"/>
              </a:spcBef>
              <a:spcAft>
                <a:spcPts val="0"/>
              </a:spcAft>
              <a:buSzPct val="100000"/>
              <a:buFont typeface="Arial"/>
              <a:buChar char="●"/>
            </a:pPr>
            <a:r>
              <a:rPr b="1" lang="en-GB" sz="1100">
                <a:latin typeface="Arial"/>
                <a:ea typeface="Arial"/>
                <a:cs typeface="Arial"/>
                <a:sym typeface="Arial"/>
              </a:rPr>
              <a:t>Value Proposition: Our product offers a unique value proposition by addressing specific consumer needs and preferences. Its innovative features and benefits cater to the evolving demands of health-conscious consumers.</a:t>
            </a:r>
            <a:endParaRPr sz="11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264900" y="0"/>
            <a:ext cx="3831000" cy="67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sz="4400">
                <a:solidFill>
                  <a:srgbClr val="000000"/>
                </a:solidFill>
                <a:highlight>
                  <a:srgbClr val="F7F7F8"/>
                </a:highlight>
                <a:latin typeface="Arial"/>
                <a:ea typeface="Arial"/>
                <a:cs typeface="Arial"/>
                <a:sym typeface="Arial"/>
              </a:rPr>
              <a:t>Introduction</a:t>
            </a:r>
            <a:endParaRPr sz="4400">
              <a:latin typeface="Arial"/>
              <a:ea typeface="Arial"/>
              <a:cs typeface="Arial"/>
              <a:sym typeface="Arial"/>
            </a:endParaRPr>
          </a:p>
        </p:txBody>
      </p:sp>
      <p:sp>
        <p:nvSpPr>
          <p:cNvPr id="284" name="Google Shape;284;p14"/>
          <p:cNvSpPr txBox="1"/>
          <p:nvPr>
            <p:ph idx="1" type="body"/>
          </p:nvPr>
        </p:nvSpPr>
        <p:spPr>
          <a:xfrm>
            <a:off x="1303800" y="1003625"/>
            <a:ext cx="8498100" cy="4054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lang="en-GB" sz="1017">
                <a:latin typeface="Arial"/>
                <a:ea typeface="Arial"/>
                <a:cs typeface="Arial"/>
                <a:sym typeface="Arial"/>
              </a:rPr>
              <a:t>Bri</a:t>
            </a:r>
            <a:r>
              <a:rPr lang="en-GB" sz="1017">
                <a:latin typeface="Arial"/>
                <a:ea typeface="Arial"/>
                <a:cs typeface="Arial"/>
                <a:sym typeface="Arial"/>
              </a:rPr>
              <a:t>ef Overview of Project's Focus and Purpose:</a:t>
            </a:r>
            <a:endParaRPr sz="1017">
              <a:latin typeface="Arial"/>
              <a:ea typeface="Arial"/>
              <a:cs typeface="Arial"/>
              <a:sym typeface="Arial"/>
            </a:endParaRPr>
          </a:p>
          <a:p>
            <a:pPr indent="0" lvl="0" marL="0" rtl="0" algn="l">
              <a:lnSpc>
                <a:spcPct val="95000"/>
              </a:lnSpc>
              <a:spcBef>
                <a:spcPts val="1200"/>
              </a:spcBef>
              <a:spcAft>
                <a:spcPts val="0"/>
              </a:spcAft>
              <a:buSzPts val="523"/>
              <a:buNone/>
            </a:pPr>
            <a:r>
              <a:rPr lang="en-GB" sz="1017">
                <a:latin typeface="Arial"/>
                <a:ea typeface="Arial"/>
                <a:cs typeface="Arial"/>
                <a:sym typeface="Arial"/>
              </a:rPr>
              <a:t>Introduce the main objective of your project: "The aim of this project is to analyze and strategize the entry of our new health and wellness product into the Indian market."</a:t>
            </a:r>
            <a:endParaRPr sz="1017">
              <a:latin typeface="Arial"/>
              <a:ea typeface="Arial"/>
              <a:cs typeface="Arial"/>
              <a:sym typeface="Arial"/>
            </a:endParaRPr>
          </a:p>
          <a:p>
            <a:pPr indent="0" lvl="0" marL="0" rtl="0" algn="l">
              <a:lnSpc>
                <a:spcPct val="95000"/>
              </a:lnSpc>
              <a:spcBef>
                <a:spcPts val="1200"/>
              </a:spcBef>
              <a:spcAft>
                <a:spcPts val="0"/>
              </a:spcAft>
              <a:buSzPts val="523"/>
              <a:buNone/>
            </a:pPr>
            <a:r>
              <a:rPr lang="en-GB" sz="1017">
                <a:latin typeface="Arial"/>
                <a:ea typeface="Arial"/>
                <a:cs typeface="Arial"/>
                <a:sym typeface="Arial"/>
              </a:rPr>
              <a:t>Emphasize the significance of the project and how it aligns with current market trends: "As the health and wellness sector in India experiences rapid growth, it's essential to understand consumer preferences and develop a targeted approach."</a:t>
            </a:r>
            <a:endParaRPr sz="1017">
              <a:latin typeface="Arial"/>
              <a:ea typeface="Arial"/>
              <a:cs typeface="Arial"/>
              <a:sym typeface="Arial"/>
            </a:endParaRPr>
          </a:p>
          <a:p>
            <a:pPr indent="0" lvl="0" marL="0" rtl="0" algn="l">
              <a:lnSpc>
                <a:spcPct val="95000"/>
              </a:lnSpc>
              <a:spcBef>
                <a:spcPts val="1200"/>
              </a:spcBef>
              <a:spcAft>
                <a:spcPts val="0"/>
              </a:spcAft>
              <a:buSzPts val="523"/>
              <a:buNone/>
            </a:pPr>
            <a:r>
              <a:rPr lang="en-GB" sz="1017">
                <a:latin typeface="Arial"/>
                <a:ea typeface="Arial"/>
                <a:cs typeface="Arial"/>
                <a:sym typeface="Arial"/>
              </a:rPr>
              <a:t>Importance of the Health and Wellness Market in India:</a:t>
            </a:r>
            <a:endParaRPr sz="1017">
              <a:latin typeface="Arial"/>
              <a:ea typeface="Arial"/>
              <a:cs typeface="Arial"/>
              <a:sym typeface="Arial"/>
            </a:endParaRPr>
          </a:p>
          <a:p>
            <a:pPr indent="0" lvl="0" marL="0" rtl="0" algn="l">
              <a:lnSpc>
                <a:spcPct val="95000"/>
              </a:lnSpc>
              <a:spcBef>
                <a:spcPts val="1200"/>
              </a:spcBef>
              <a:spcAft>
                <a:spcPts val="0"/>
              </a:spcAft>
              <a:buSzPts val="523"/>
              <a:buNone/>
            </a:pPr>
            <a:r>
              <a:t/>
            </a:r>
            <a:endParaRPr sz="1017">
              <a:latin typeface="Arial"/>
              <a:ea typeface="Arial"/>
              <a:cs typeface="Arial"/>
              <a:sym typeface="Arial"/>
            </a:endParaRPr>
          </a:p>
          <a:p>
            <a:pPr indent="0" lvl="0" marL="0" rtl="0" algn="l">
              <a:lnSpc>
                <a:spcPct val="95000"/>
              </a:lnSpc>
              <a:spcBef>
                <a:spcPts val="1200"/>
              </a:spcBef>
              <a:spcAft>
                <a:spcPts val="0"/>
              </a:spcAft>
              <a:buSzPts val="523"/>
              <a:buNone/>
            </a:pPr>
            <a:r>
              <a:rPr lang="en-GB" sz="1017">
                <a:latin typeface="Arial"/>
                <a:ea typeface="Arial"/>
                <a:cs typeface="Arial"/>
                <a:sym typeface="Arial"/>
              </a:rPr>
              <a:t>Highlight the increasing demand for health and wellness products: "The health and wellness industry in India has witnessed a surge in consumer interest, driven by a growing awareness</a:t>
            </a:r>
            <a:r>
              <a:rPr lang="en-GB" sz="1017">
                <a:latin typeface="Arial"/>
                <a:ea typeface="Arial"/>
                <a:cs typeface="Arial"/>
                <a:sym typeface="Arial"/>
              </a:rPr>
              <a:t> </a:t>
            </a:r>
            <a:r>
              <a:rPr lang="en-GB" sz="1017">
                <a:latin typeface="Arial"/>
                <a:ea typeface="Arial"/>
                <a:cs typeface="Arial"/>
                <a:sym typeface="Arial"/>
              </a:rPr>
              <a:t>of healthy lifestyles."</a:t>
            </a:r>
            <a:endParaRPr sz="1017">
              <a:latin typeface="Arial"/>
              <a:ea typeface="Arial"/>
              <a:cs typeface="Arial"/>
              <a:sym typeface="Arial"/>
            </a:endParaRPr>
          </a:p>
          <a:p>
            <a:pPr indent="0" lvl="0" marL="0" rtl="0" algn="l">
              <a:lnSpc>
                <a:spcPct val="95000"/>
              </a:lnSpc>
              <a:spcBef>
                <a:spcPts val="1200"/>
              </a:spcBef>
              <a:spcAft>
                <a:spcPts val="0"/>
              </a:spcAft>
              <a:buSzPts val="523"/>
              <a:buNone/>
            </a:pPr>
            <a:r>
              <a:rPr lang="en-GB" sz="1017">
                <a:latin typeface="Arial"/>
                <a:ea typeface="Arial"/>
                <a:cs typeface="Arial"/>
                <a:sym typeface="Arial"/>
              </a:rPr>
              <a:t>Mention relevant statistics or trends to support your point: "According to recent market research, the Indian health and wellness market is projected to reach [insert data] by [insert year]."</a:t>
            </a:r>
            <a:endParaRPr sz="1017">
              <a:latin typeface="Arial"/>
              <a:ea typeface="Arial"/>
              <a:cs typeface="Arial"/>
              <a:sym typeface="Arial"/>
            </a:endParaRPr>
          </a:p>
          <a:p>
            <a:pPr indent="0" lvl="0" marL="0" rtl="0" algn="l">
              <a:lnSpc>
                <a:spcPct val="95000"/>
              </a:lnSpc>
              <a:spcBef>
                <a:spcPts val="1200"/>
              </a:spcBef>
              <a:spcAft>
                <a:spcPts val="0"/>
              </a:spcAft>
              <a:buSzPts val="523"/>
              <a:buNone/>
            </a:pPr>
            <a:r>
              <a:rPr lang="en-GB" sz="1017">
                <a:latin typeface="Arial"/>
                <a:ea typeface="Arial"/>
                <a:cs typeface="Arial"/>
                <a:sym typeface="Arial"/>
              </a:rPr>
              <a:t>Key Elements Covered in the Presentation:</a:t>
            </a:r>
            <a:endParaRPr sz="1017">
              <a:latin typeface="Arial"/>
              <a:ea typeface="Arial"/>
              <a:cs typeface="Arial"/>
              <a:sym typeface="Arial"/>
            </a:endParaRPr>
          </a:p>
          <a:p>
            <a:pPr indent="0" lvl="0" marL="0" rtl="0" algn="l">
              <a:lnSpc>
                <a:spcPct val="95000"/>
              </a:lnSpc>
              <a:spcBef>
                <a:spcPts val="1200"/>
              </a:spcBef>
              <a:spcAft>
                <a:spcPts val="0"/>
              </a:spcAft>
              <a:buSzPts val="523"/>
              <a:buNone/>
            </a:pPr>
            <a:r>
              <a:rPr lang="en-GB" sz="1017">
                <a:latin typeface="Arial"/>
                <a:ea typeface="Arial"/>
                <a:cs typeface="Arial"/>
                <a:sym typeface="Arial"/>
              </a:rPr>
              <a:t>Enumerate the major components that will be discussed: "In this presentation, we will delve into our research process, key findings, strategic recommendations, and ROI analysis."</a:t>
            </a:r>
            <a:endParaRPr sz="1017">
              <a:latin typeface="Arial"/>
              <a:ea typeface="Arial"/>
              <a:cs typeface="Arial"/>
              <a:sym typeface="Arial"/>
            </a:endParaRPr>
          </a:p>
          <a:p>
            <a:pPr indent="0" lvl="0" marL="0" rtl="0" algn="l">
              <a:lnSpc>
                <a:spcPct val="95000"/>
              </a:lnSpc>
              <a:spcBef>
                <a:spcPts val="1200"/>
              </a:spcBef>
              <a:spcAft>
                <a:spcPts val="0"/>
              </a:spcAft>
              <a:buSzPts val="523"/>
              <a:buNone/>
            </a:pPr>
            <a:r>
              <a:rPr lang="en-GB" sz="1017">
                <a:latin typeface="Arial"/>
                <a:ea typeface="Arial"/>
                <a:cs typeface="Arial"/>
                <a:sym typeface="Arial"/>
              </a:rPr>
              <a:t>Provide a roadmap of what the audience can expect: "We'll explore the research objectives, data collection methods, analysis insights, visualizations, and ultimately present actionable recommendations tailored to the Indian market.</a:t>
            </a:r>
            <a:endParaRPr sz="1017">
              <a:latin typeface="Arial"/>
              <a:ea typeface="Arial"/>
              <a:cs typeface="Arial"/>
              <a:sym typeface="Arial"/>
            </a:endParaRPr>
          </a:p>
          <a:p>
            <a:pPr indent="0" lvl="0" marL="0" rtl="0" algn="l">
              <a:lnSpc>
                <a:spcPct val="95000"/>
              </a:lnSpc>
              <a:spcBef>
                <a:spcPts val="1200"/>
              </a:spcBef>
              <a:spcAft>
                <a:spcPts val="1200"/>
              </a:spcAft>
              <a:buSzPts val="523"/>
              <a:buNone/>
            </a:pPr>
            <a:r>
              <a:t/>
            </a:r>
            <a:endParaRPr sz="2217">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2"/>
          <p:cNvSpPr txBox="1"/>
          <p:nvPr>
            <p:ph type="title"/>
          </p:nvPr>
        </p:nvSpPr>
        <p:spPr>
          <a:xfrm>
            <a:off x="1381575" y="248550"/>
            <a:ext cx="3102000" cy="88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4400">
                <a:latin typeface="Arial"/>
                <a:ea typeface="Arial"/>
                <a:cs typeface="Arial"/>
                <a:sym typeface="Arial"/>
              </a:rPr>
              <a:t>Next Steps</a:t>
            </a:r>
            <a:endParaRPr sz="4400">
              <a:latin typeface="Arial"/>
              <a:ea typeface="Arial"/>
              <a:cs typeface="Arial"/>
              <a:sym typeface="Arial"/>
            </a:endParaRPr>
          </a:p>
        </p:txBody>
      </p:sp>
      <p:sp>
        <p:nvSpPr>
          <p:cNvPr id="414" name="Google Shape;414;p32"/>
          <p:cNvSpPr txBox="1"/>
          <p:nvPr/>
        </p:nvSpPr>
        <p:spPr>
          <a:xfrm>
            <a:off x="90000" y="1332150"/>
            <a:ext cx="2081700" cy="2216400"/>
          </a:xfrm>
          <a:prstGeom prst="rect">
            <a:avLst/>
          </a:prstGeom>
          <a:solidFill>
            <a:srgbClr val="FFE599"/>
          </a:solid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dk2"/>
              </a:buClr>
              <a:buSzPts val="1100"/>
              <a:buChar char="●"/>
            </a:pPr>
            <a:r>
              <a:rPr b="1" lang="en-GB" sz="1100">
                <a:solidFill>
                  <a:schemeClr val="dk2"/>
                </a:solidFill>
              </a:rPr>
              <a:t>Implementation Plan: </a:t>
            </a:r>
            <a:r>
              <a:rPr lang="en-GB" sz="1100">
                <a:solidFill>
                  <a:schemeClr val="dk2"/>
                </a:solidFill>
              </a:rPr>
              <a:t>We will execute the recommended strategies through a structured approach. This involves product development, marketing campaigns, and strategic partnerships to ensure a successful market entry.</a:t>
            </a:r>
            <a:endParaRPr sz="1100"/>
          </a:p>
        </p:txBody>
      </p:sp>
      <p:sp>
        <p:nvSpPr>
          <p:cNvPr id="415" name="Google Shape;415;p32"/>
          <p:cNvSpPr txBox="1"/>
          <p:nvPr/>
        </p:nvSpPr>
        <p:spPr>
          <a:xfrm>
            <a:off x="2171700" y="1349750"/>
            <a:ext cx="1916400" cy="2047200"/>
          </a:xfrm>
          <a:prstGeom prst="rect">
            <a:avLst/>
          </a:prstGeom>
          <a:solidFill>
            <a:srgbClr val="F7FBFB"/>
          </a:solid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dk2"/>
              </a:buClr>
              <a:buSzPts val="1100"/>
              <a:buChar char="●"/>
            </a:pPr>
            <a:r>
              <a:rPr b="1" lang="en-GB" sz="1100">
                <a:solidFill>
                  <a:schemeClr val="dk2"/>
                </a:solidFill>
              </a:rPr>
              <a:t>Timeline: </a:t>
            </a:r>
            <a:r>
              <a:rPr lang="en-GB" sz="1100">
                <a:solidFill>
                  <a:schemeClr val="dk2"/>
                </a:solidFill>
              </a:rPr>
              <a:t>We anticipate that the implementation process will span across [Timeline Duration]. Each strategy will have specific milestones and deadlines to track progress effectively.</a:t>
            </a:r>
            <a:endParaRPr sz="1100"/>
          </a:p>
        </p:txBody>
      </p:sp>
      <p:sp>
        <p:nvSpPr>
          <p:cNvPr id="416" name="Google Shape;416;p32"/>
          <p:cNvSpPr txBox="1"/>
          <p:nvPr/>
        </p:nvSpPr>
        <p:spPr>
          <a:xfrm>
            <a:off x="4088100" y="1349750"/>
            <a:ext cx="1968300" cy="2047200"/>
          </a:xfrm>
          <a:prstGeom prst="rect">
            <a:avLst/>
          </a:prstGeom>
          <a:solidFill>
            <a:srgbClr val="F3F3F3"/>
          </a:solid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dk2"/>
              </a:buClr>
              <a:buSzPts val="1100"/>
              <a:buChar char="●"/>
            </a:pPr>
            <a:r>
              <a:rPr b="1" lang="en-GB" sz="1100">
                <a:solidFill>
                  <a:schemeClr val="dk2"/>
                </a:solidFill>
              </a:rPr>
              <a:t>Resource Allocation: </a:t>
            </a:r>
            <a:r>
              <a:rPr lang="en-GB" sz="1100">
                <a:solidFill>
                  <a:schemeClr val="dk2"/>
                </a:solidFill>
              </a:rPr>
              <a:t>We are committed to allocating the necessary resources, including budget, human capital, and technology, to ensure the seamless execution of our strategies</a:t>
            </a:r>
            <a:r>
              <a:rPr b="1" lang="en-GB" sz="1100">
                <a:solidFill>
                  <a:schemeClr val="dk2"/>
                </a:solidFill>
              </a:rPr>
              <a:t>.</a:t>
            </a:r>
            <a:endParaRPr sz="1100"/>
          </a:p>
        </p:txBody>
      </p:sp>
      <p:sp>
        <p:nvSpPr>
          <p:cNvPr id="417" name="Google Shape;417;p32"/>
          <p:cNvSpPr txBox="1"/>
          <p:nvPr/>
        </p:nvSpPr>
        <p:spPr>
          <a:xfrm>
            <a:off x="6056400" y="1332150"/>
            <a:ext cx="1916400" cy="2385900"/>
          </a:xfrm>
          <a:prstGeom prst="rect">
            <a:avLst/>
          </a:prstGeom>
          <a:solidFill>
            <a:srgbClr val="FFF6F6"/>
          </a:solid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dk2"/>
              </a:buClr>
              <a:buSzPts val="1100"/>
              <a:buChar char="●"/>
            </a:pPr>
            <a:r>
              <a:rPr b="1" lang="en-GB" sz="1100">
                <a:solidFill>
                  <a:schemeClr val="dk2"/>
                </a:solidFill>
              </a:rPr>
              <a:t>Monitoring and Evaluation: </a:t>
            </a:r>
            <a:r>
              <a:rPr lang="en-GB" sz="1100">
                <a:solidFill>
                  <a:schemeClr val="dk2"/>
                </a:solidFill>
              </a:rPr>
              <a:t>We will closely monitor the implementation of each recommendation. Key performance indicators (KPIs) will be tracked to measure success and make real-time adjustments if needed.</a:t>
            </a:r>
            <a:endParaRPr sz="1100"/>
          </a:p>
        </p:txBody>
      </p:sp>
      <p:sp>
        <p:nvSpPr>
          <p:cNvPr id="418" name="Google Shape;418;p32"/>
          <p:cNvSpPr txBox="1"/>
          <p:nvPr/>
        </p:nvSpPr>
        <p:spPr>
          <a:xfrm>
            <a:off x="7972800" y="1349750"/>
            <a:ext cx="2150100" cy="2216400"/>
          </a:xfrm>
          <a:prstGeom prst="rect">
            <a:avLst/>
          </a:prstGeom>
          <a:solidFill>
            <a:srgbClr val="EFF8FA"/>
          </a:solid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dk2"/>
              </a:buClr>
              <a:buSzPts val="1100"/>
              <a:buChar char="●"/>
            </a:pPr>
            <a:r>
              <a:rPr b="1" lang="en-GB" sz="1100">
                <a:solidFill>
                  <a:schemeClr val="dk2"/>
                </a:solidFill>
              </a:rPr>
              <a:t>Continuous Improvement: </a:t>
            </a:r>
            <a:r>
              <a:rPr lang="en-GB" sz="1100">
                <a:solidFill>
                  <a:schemeClr val="dk2"/>
                </a:solidFill>
              </a:rPr>
              <a:t>As the market evolves, we'll gather insights from consumer feedback, market trends, and performance metrics. This will enable us to refine our strategies continuously and stay responsive to changing dynamics.</a:t>
            </a:r>
            <a:endParaRPr sz="1100"/>
          </a:p>
        </p:txBody>
      </p:sp>
      <p:sp>
        <p:nvSpPr>
          <p:cNvPr id="419" name="Google Shape;419;p32"/>
          <p:cNvSpPr txBox="1"/>
          <p:nvPr/>
        </p:nvSpPr>
        <p:spPr>
          <a:xfrm>
            <a:off x="516425" y="3871925"/>
            <a:ext cx="9441000" cy="10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By synthesizing our findings, aligning strategies with our product's profile, recognizing market potential, and emphasizing our product's value, we're well-prepared to navigate the challenges and opportunities in the Indian health and wellness market. This comprehensive approach will guide our successful market entry and establishment.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3"/>
          <p:cNvSpPr txBox="1"/>
          <p:nvPr>
            <p:ph type="title"/>
          </p:nvPr>
        </p:nvSpPr>
        <p:spPr>
          <a:xfrm>
            <a:off x="1303800" y="598575"/>
            <a:ext cx="1672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4400">
                <a:latin typeface="Arial"/>
                <a:ea typeface="Arial"/>
                <a:cs typeface="Arial"/>
                <a:sym typeface="Arial"/>
              </a:rPr>
              <a:t>Q&amp;A</a:t>
            </a:r>
            <a:endParaRPr sz="4400">
              <a:latin typeface="Arial"/>
              <a:ea typeface="Arial"/>
              <a:cs typeface="Arial"/>
              <a:sym typeface="Arial"/>
            </a:endParaRPr>
          </a:p>
        </p:txBody>
      </p:sp>
      <p:sp>
        <p:nvSpPr>
          <p:cNvPr id="425" name="Google Shape;425;p33"/>
          <p:cNvSpPr txBox="1"/>
          <p:nvPr>
            <p:ph idx="1" type="body"/>
          </p:nvPr>
        </p:nvSpPr>
        <p:spPr>
          <a:xfrm>
            <a:off x="1090050" y="1557850"/>
            <a:ext cx="7215000" cy="2341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We invite you to share your questions, thoughts, and insights. Our team is here to address any queries you may have regarding our market entry project, research findings, recommendations, or any aspect of our health and wellness product. Your feedback and engagement are invaluable to us as we move forward on this exciting journey. Let's open the floor for a productive discussion!</a:t>
            </a:r>
            <a:endParaRPr sz="14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148000"/>
            <a:ext cx="8352300" cy="14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sz="4400">
                <a:solidFill>
                  <a:srgbClr val="000000"/>
                </a:solidFill>
                <a:highlight>
                  <a:srgbClr val="F7F7F8"/>
                </a:highlight>
                <a:latin typeface="Arial"/>
                <a:ea typeface="Arial"/>
                <a:cs typeface="Arial"/>
                <a:sym typeface="Arial"/>
              </a:rPr>
              <a:t>Research Objectives and Scope</a:t>
            </a:r>
            <a:endParaRPr sz="4400">
              <a:latin typeface="Arial"/>
              <a:ea typeface="Arial"/>
              <a:cs typeface="Arial"/>
              <a:sym typeface="Arial"/>
            </a:endParaRPr>
          </a:p>
        </p:txBody>
      </p:sp>
      <p:sp>
        <p:nvSpPr>
          <p:cNvPr id="290" name="Google Shape;290;p15"/>
          <p:cNvSpPr txBox="1"/>
          <p:nvPr>
            <p:ph idx="1" type="body"/>
          </p:nvPr>
        </p:nvSpPr>
        <p:spPr>
          <a:xfrm>
            <a:off x="856700" y="1431450"/>
            <a:ext cx="9144000" cy="35976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Font typeface="Arial"/>
              <a:buChar char="●"/>
            </a:pPr>
            <a:r>
              <a:rPr lang="en-GB" sz="1100">
                <a:latin typeface="Arial"/>
                <a:ea typeface="Arial"/>
                <a:cs typeface="Arial"/>
                <a:sym typeface="Arial"/>
              </a:rPr>
              <a:t>The core objectives of our research are to understand consumer preferences, assess market trends, and formulate effective market entry strategies for our health and wellness product.</a:t>
            </a:r>
            <a:endParaRPr sz="1100">
              <a:latin typeface="Arial"/>
              <a:ea typeface="Arial"/>
              <a:cs typeface="Arial"/>
              <a:sym typeface="Arial"/>
            </a:endParaRPr>
          </a:p>
          <a:p>
            <a:pPr indent="-298450" lvl="0" marL="457200" marR="0" rtl="0" algn="l">
              <a:lnSpc>
                <a:spcPct val="115000"/>
              </a:lnSpc>
              <a:spcBef>
                <a:spcPts val="0"/>
              </a:spcBef>
              <a:spcAft>
                <a:spcPts val="0"/>
              </a:spcAft>
              <a:buClr>
                <a:srgbClr val="374151"/>
              </a:buClr>
              <a:buSzPts val="1100"/>
              <a:buFont typeface="Arial"/>
              <a:buChar char="●"/>
            </a:pPr>
            <a:r>
              <a:rPr lang="en-GB" sz="1100">
                <a:latin typeface="Arial"/>
                <a:ea typeface="Arial"/>
                <a:cs typeface="Arial"/>
                <a:sym typeface="Arial"/>
              </a:rPr>
              <a:t>We seek to uncover what factors influence consumer choices, identify opportunities for differentiation, and recommend strategies that maximize our product's success in the Indian market.Our research is focused on the Indian health and wellness market, with a</a:t>
            </a:r>
            <a:r>
              <a:rPr lang="en-GB" sz="1100">
                <a:solidFill>
                  <a:srgbClr val="374151"/>
                </a:solidFill>
                <a:highlight>
                  <a:srgbClr val="F7F7F8"/>
                </a:highlight>
                <a:latin typeface="Arial"/>
                <a:ea typeface="Arial"/>
                <a:cs typeface="Arial"/>
                <a:sym typeface="Arial"/>
              </a:rPr>
              <a:t> </a:t>
            </a:r>
            <a:r>
              <a:rPr lang="en-GB" sz="1100">
                <a:latin typeface="Arial"/>
                <a:ea typeface="Arial"/>
                <a:cs typeface="Arial"/>
                <a:sym typeface="Arial"/>
              </a:rPr>
              <a:t>primary emphasis on urban areas.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GB" sz="1100">
                <a:latin typeface="Arial"/>
                <a:ea typeface="Arial"/>
                <a:cs typeface="Arial"/>
                <a:sym typeface="Arial"/>
              </a:rPr>
              <a:t>We have narrowed down our scope to major metropolitan areas, where the demand for health and wellness products is most significant.Our target audience includes health-conscious individuals, fitness enthusiasts, and consumers seeking quality wellness products.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GB" sz="1100">
                <a:latin typeface="Arial"/>
                <a:ea typeface="Arial"/>
                <a:cs typeface="Arial"/>
                <a:sym typeface="Arial"/>
              </a:rPr>
              <a:t>By catering to this audience, we aim to address their specific needs and provide a product that resonates with their values.</a:t>
            </a:r>
            <a:endParaRPr sz="11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585775" y="2485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4400">
                <a:solidFill>
                  <a:srgbClr val="000000"/>
                </a:solidFill>
                <a:highlight>
                  <a:srgbClr val="F7F7F8"/>
                </a:highlight>
                <a:latin typeface="Arial"/>
                <a:ea typeface="Arial"/>
                <a:cs typeface="Arial"/>
                <a:sym typeface="Arial"/>
              </a:rPr>
              <a:t>Data Collection Methods</a:t>
            </a:r>
            <a:endParaRPr sz="4400">
              <a:latin typeface="Arial"/>
              <a:ea typeface="Arial"/>
              <a:cs typeface="Arial"/>
              <a:sym typeface="Arial"/>
            </a:endParaRPr>
          </a:p>
        </p:txBody>
      </p:sp>
      <p:sp>
        <p:nvSpPr>
          <p:cNvPr id="296" name="Google Shape;296;p16"/>
          <p:cNvSpPr txBox="1"/>
          <p:nvPr>
            <p:ph idx="1" type="body"/>
          </p:nvPr>
        </p:nvSpPr>
        <p:spPr>
          <a:xfrm>
            <a:off x="1080350" y="1742600"/>
            <a:ext cx="8206500" cy="23823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374151"/>
              </a:buClr>
              <a:buSzPts val="1100"/>
              <a:buFont typeface="Arial"/>
              <a:buChar char="●"/>
            </a:pPr>
            <a:r>
              <a:rPr lang="en-GB" sz="1100">
                <a:solidFill>
                  <a:srgbClr val="374151"/>
                </a:solidFill>
                <a:highlight>
                  <a:srgbClr val="F7F7F8"/>
                </a:highlight>
                <a:latin typeface="Arial"/>
                <a:ea typeface="Arial"/>
                <a:cs typeface="Arial"/>
                <a:sym typeface="Arial"/>
              </a:rPr>
              <a:t>To obtain comprehensive insights, we employed a combination of surveys and interviews.</a:t>
            </a:r>
            <a:endParaRPr sz="1100">
              <a:solidFill>
                <a:srgbClr val="374151"/>
              </a:solidFill>
              <a:highlight>
                <a:srgbClr val="F7F7F8"/>
              </a:highlight>
              <a:latin typeface="Arial"/>
              <a:ea typeface="Arial"/>
              <a:cs typeface="Arial"/>
              <a:sym typeface="Arial"/>
            </a:endParaRPr>
          </a:p>
          <a:p>
            <a:pPr indent="-298450" lvl="0" marL="457200" rtl="0" algn="l">
              <a:spcBef>
                <a:spcPts val="0"/>
              </a:spcBef>
              <a:spcAft>
                <a:spcPts val="0"/>
              </a:spcAft>
              <a:buClr>
                <a:srgbClr val="374151"/>
              </a:buClr>
              <a:buSzPts val="1100"/>
              <a:buFont typeface="Arial"/>
              <a:buChar char="●"/>
            </a:pPr>
            <a:r>
              <a:rPr lang="en-GB" sz="1100">
                <a:solidFill>
                  <a:srgbClr val="374151"/>
                </a:solidFill>
                <a:highlight>
                  <a:srgbClr val="F7F7F8"/>
                </a:highlight>
                <a:latin typeface="Arial"/>
                <a:ea typeface="Arial"/>
                <a:cs typeface="Arial"/>
                <a:sym typeface="Arial"/>
              </a:rPr>
              <a:t>Surveys allowed us to gather quantitative data on preferences, while interviews provided qualitative insights into consumer motivations.</a:t>
            </a:r>
            <a:endParaRPr sz="1100">
              <a:solidFill>
                <a:srgbClr val="374151"/>
              </a:solidFill>
              <a:highlight>
                <a:srgbClr val="F7F7F8"/>
              </a:highlight>
              <a:latin typeface="Arial"/>
              <a:ea typeface="Arial"/>
              <a:cs typeface="Arial"/>
              <a:sym typeface="Arial"/>
            </a:endParaRPr>
          </a:p>
          <a:p>
            <a:pPr indent="-298450" lvl="0" marL="457200" rtl="0" algn="l">
              <a:spcBef>
                <a:spcPts val="0"/>
              </a:spcBef>
              <a:spcAft>
                <a:spcPts val="0"/>
              </a:spcAft>
              <a:buClr>
                <a:srgbClr val="374151"/>
              </a:buClr>
              <a:buSzPts val="1100"/>
              <a:buFont typeface="Arial"/>
              <a:buChar char="●"/>
            </a:pPr>
            <a:r>
              <a:rPr lang="en-GB" sz="1100">
                <a:solidFill>
                  <a:srgbClr val="374151"/>
                </a:solidFill>
                <a:highlight>
                  <a:srgbClr val="F7F7F8"/>
                </a:highlight>
                <a:latin typeface="Arial"/>
                <a:ea typeface="Arial"/>
                <a:cs typeface="Arial"/>
                <a:sym typeface="Arial"/>
              </a:rPr>
              <a:t>Our data was collected from a diverse group of urban consumers, including gym-goers, working professionals, and health enthusiasts.</a:t>
            </a:r>
            <a:endParaRPr sz="1100">
              <a:solidFill>
                <a:srgbClr val="374151"/>
              </a:solidFill>
              <a:highlight>
                <a:srgbClr val="F7F7F8"/>
              </a:highlight>
              <a:latin typeface="Arial"/>
              <a:ea typeface="Arial"/>
              <a:cs typeface="Arial"/>
              <a:sym typeface="Arial"/>
            </a:endParaRPr>
          </a:p>
          <a:p>
            <a:pPr indent="-298450" lvl="0" marL="457200" rtl="0" algn="l">
              <a:spcBef>
                <a:spcPts val="0"/>
              </a:spcBef>
              <a:spcAft>
                <a:spcPts val="0"/>
              </a:spcAft>
              <a:buClr>
                <a:srgbClr val="374151"/>
              </a:buClr>
              <a:buSzPts val="1100"/>
              <a:buFont typeface="Arial"/>
              <a:buChar char="●"/>
            </a:pPr>
            <a:r>
              <a:rPr lang="en-GB" sz="1100">
                <a:solidFill>
                  <a:srgbClr val="374151"/>
                </a:solidFill>
                <a:highlight>
                  <a:srgbClr val="F7F7F8"/>
                </a:highlight>
                <a:latin typeface="Arial"/>
                <a:ea typeface="Arial"/>
                <a:cs typeface="Arial"/>
                <a:sym typeface="Arial"/>
              </a:rPr>
              <a:t>We aimed to ensure our data collection covered a wide range of potential consumers to accurately reflect market trends.</a:t>
            </a:r>
            <a:endParaRPr sz="1100">
              <a:solidFill>
                <a:srgbClr val="374151"/>
              </a:solidFill>
              <a:highlight>
                <a:srgbClr val="F7F7F8"/>
              </a:highlight>
              <a:latin typeface="Arial"/>
              <a:ea typeface="Arial"/>
              <a:cs typeface="Arial"/>
              <a:sym typeface="Arial"/>
            </a:endParaRPr>
          </a:p>
          <a:p>
            <a:pPr indent="-298450" lvl="0" marL="457200" rtl="0" algn="l">
              <a:spcBef>
                <a:spcPts val="0"/>
              </a:spcBef>
              <a:spcAft>
                <a:spcPts val="0"/>
              </a:spcAft>
              <a:buClr>
                <a:srgbClr val="374151"/>
              </a:buClr>
              <a:buSzPts val="1100"/>
              <a:buFont typeface="Arial"/>
              <a:buChar char="●"/>
            </a:pPr>
            <a:r>
              <a:rPr lang="en-GB" sz="1100">
                <a:solidFill>
                  <a:srgbClr val="374151"/>
                </a:solidFill>
                <a:highlight>
                  <a:srgbClr val="F7F7F8"/>
                </a:highlight>
                <a:latin typeface="Arial"/>
                <a:ea typeface="Arial"/>
                <a:cs typeface="Arial"/>
                <a:sym typeface="Arial"/>
              </a:rPr>
              <a:t>Our research included responses from a sample size of 1000 individuals, ensuring statistical significance.</a:t>
            </a:r>
            <a:endParaRPr sz="1100">
              <a:solidFill>
                <a:srgbClr val="374151"/>
              </a:solidFill>
              <a:highlight>
                <a:srgbClr val="F7F7F8"/>
              </a:highlight>
              <a:latin typeface="Arial"/>
              <a:ea typeface="Arial"/>
              <a:cs typeface="Arial"/>
              <a:sym typeface="Arial"/>
            </a:endParaRPr>
          </a:p>
          <a:p>
            <a:pPr indent="-298450" lvl="0" marL="457200" rtl="0" algn="l">
              <a:spcBef>
                <a:spcPts val="0"/>
              </a:spcBef>
              <a:spcAft>
                <a:spcPts val="0"/>
              </a:spcAft>
              <a:buClr>
                <a:srgbClr val="374151"/>
              </a:buClr>
              <a:buSzPts val="1100"/>
              <a:buFont typeface="Arial"/>
              <a:buChar char="●"/>
            </a:pPr>
            <a:r>
              <a:rPr lang="en-GB" sz="1100">
                <a:solidFill>
                  <a:srgbClr val="374151"/>
                </a:solidFill>
                <a:highlight>
                  <a:srgbClr val="F7F7F8"/>
                </a:highlight>
                <a:latin typeface="Arial"/>
                <a:ea typeface="Arial"/>
                <a:cs typeface="Arial"/>
                <a:sym typeface="Arial"/>
              </a:rPr>
              <a:t>A larger sample size enables us to draw meaningful conclusions and identify patterns with greater confidence.</a:t>
            </a:r>
            <a:endParaRPr sz="1100">
              <a:solidFill>
                <a:srgbClr val="374151"/>
              </a:solidFill>
              <a:highlight>
                <a:srgbClr val="F7F7F8"/>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62150" y="5402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4400">
                <a:solidFill>
                  <a:srgbClr val="000000"/>
                </a:solidFill>
                <a:highlight>
                  <a:srgbClr val="F7F7F8"/>
                </a:highlight>
                <a:latin typeface="Arial"/>
                <a:ea typeface="Arial"/>
                <a:cs typeface="Arial"/>
                <a:sym typeface="Arial"/>
              </a:rPr>
              <a:t>Data Analysis and Insights</a:t>
            </a:r>
            <a:endParaRPr b="0" sz="4400">
              <a:latin typeface="Arial"/>
              <a:ea typeface="Arial"/>
              <a:cs typeface="Arial"/>
              <a:sym typeface="Arial"/>
            </a:endParaRPr>
          </a:p>
        </p:txBody>
      </p:sp>
      <p:sp>
        <p:nvSpPr>
          <p:cNvPr id="302" name="Google Shape;302;p17"/>
          <p:cNvSpPr txBox="1"/>
          <p:nvPr>
            <p:ph idx="1" type="body"/>
          </p:nvPr>
        </p:nvSpPr>
        <p:spPr>
          <a:xfrm>
            <a:off x="1547050" y="1635625"/>
            <a:ext cx="7389600" cy="2109900"/>
          </a:xfrm>
          <a:prstGeom prst="rect">
            <a:avLst/>
          </a:prstGeom>
        </p:spPr>
        <p:txBody>
          <a:bodyPr anchorCtr="0" anchor="t" bIns="91425" lIns="91425" spcFirstLastPara="1" rIns="91425" wrap="square" tIns="91425">
            <a:normAutofit lnSpcReduction="10000"/>
          </a:bodyPr>
          <a:lstStyle/>
          <a:p>
            <a:pPr indent="-298450" lvl="0" marL="457200" rtl="0" algn="l">
              <a:spcBef>
                <a:spcPts val="0"/>
              </a:spcBef>
              <a:spcAft>
                <a:spcPts val="0"/>
              </a:spcAft>
              <a:buSzPts val="1100"/>
              <a:buFont typeface="Arial"/>
              <a:buChar char="●"/>
            </a:pPr>
            <a:r>
              <a:rPr lang="en-GB" sz="1100">
                <a:latin typeface="Arial"/>
                <a:ea typeface="Arial"/>
                <a:cs typeface="Arial"/>
                <a:sym typeface="Arial"/>
              </a:rPr>
              <a:t>Our analysis process encompassed data preprocessing, exploratory data analysis, and drawing actionable insights.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GB" sz="1100">
                <a:latin typeface="Arial"/>
                <a:ea typeface="Arial"/>
                <a:cs typeface="Arial"/>
                <a:sym typeface="Arial"/>
              </a:rPr>
              <a:t>Through data analysis, we uncovered valuable insights that provide a deep understanding of consumer preferences and trends.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GB" sz="1100">
                <a:latin typeface="Arial"/>
                <a:ea typeface="Arial"/>
                <a:cs typeface="Arial"/>
                <a:sym typeface="Arial"/>
              </a:rPr>
              <a:t>For instance, our analysis revealed a growing demand for wellness products among the age group of 25-35, particularly in urban areas.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GB" sz="1100">
                <a:latin typeface="Arial"/>
                <a:ea typeface="Arial"/>
                <a:cs typeface="Arial"/>
                <a:sym typeface="Arial"/>
              </a:rPr>
              <a:t>We've created visualizations such as bar charts, pie charts, and scatter plots to visually represent our findings.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GB" sz="1100">
                <a:latin typeface="Arial"/>
                <a:ea typeface="Arial"/>
                <a:cs typeface="Arial"/>
                <a:sym typeface="Arial"/>
              </a:rPr>
              <a:t>These visual aids help communicate trends, preferences, and relationships identified in our analysis.</a:t>
            </a:r>
            <a:endParaRPr sz="1100">
              <a:latin typeface="Arial"/>
              <a:ea typeface="Arial"/>
              <a:cs typeface="Arial"/>
              <a:sym typeface="Arial"/>
            </a:endParaRPr>
          </a:p>
          <a:p>
            <a:pPr indent="0" lvl="0" marL="0" rtl="0" algn="l">
              <a:spcBef>
                <a:spcPts val="1200"/>
              </a:spcBef>
              <a:spcAft>
                <a:spcPts val="1200"/>
              </a:spcAft>
              <a:buNone/>
            </a:pPr>
            <a:r>
              <a:t/>
            </a:r>
            <a:endParaRPr sz="11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4400"/>
              <a:t>Visualizations</a:t>
            </a:r>
            <a:endParaRPr sz="4400">
              <a:latin typeface="Arial"/>
              <a:ea typeface="Arial"/>
              <a:cs typeface="Arial"/>
              <a:sym typeface="Arial"/>
            </a:endParaRPr>
          </a:p>
        </p:txBody>
      </p:sp>
      <p:sp>
        <p:nvSpPr>
          <p:cNvPr id="308" name="Google Shape;308;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Our research journey is enriched with a variety of visualizations that offer deeper insights into the data we collected.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420475" y="94750"/>
            <a:ext cx="7030500" cy="52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100">
                <a:latin typeface="Arial"/>
                <a:ea typeface="Arial"/>
                <a:cs typeface="Arial"/>
                <a:sym typeface="Arial"/>
              </a:rPr>
              <a:t>Bar Chart - Age Distribution</a:t>
            </a:r>
            <a:r>
              <a:rPr b="0" lang="en-GB" sz="1100">
                <a:latin typeface="Arial"/>
                <a:ea typeface="Arial"/>
                <a:cs typeface="Arial"/>
                <a:sym typeface="Arial"/>
              </a:rPr>
              <a:t>:This bar chart visually represents the distribution of survey respondents across different age groups.</a:t>
            </a:r>
            <a:endParaRPr b="0" sz="1100">
              <a:latin typeface="Arial"/>
              <a:ea typeface="Arial"/>
              <a:cs typeface="Arial"/>
              <a:sym typeface="Arial"/>
            </a:endParaRPr>
          </a:p>
        </p:txBody>
      </p:sp>
      <p:pic>
        <p:nvPicPr>
          <p:cNvPr id="314" name="Google Shape;314;p19"/>
          <p:cNvPicPr preferRelativeResize="0"/>
          <p:nvPr/>
        </p:nvPicPr>
        <p:blipFill>
          <a:blip r:embed="rId3">
            <a:alphaModFix/>
          </a:blip>
          <a:stretch>
            <a:fillRect/>
          </a:stretch>
        </p:blipFill>
        <p:spPr>
          <a:xfrm>
            <a:off x="1504575" y="536925"/>
            <a:ext cx="6498600" cy="3806587"/>
          </a:xfrm>
          <a:prstGeom prst="rect">
            <a:avLst/>
          </a:prstGeom>
          <a:noFill/>
          <a:ln>
            <a:noFill/>
          </a:ln>
        </p:spPr>
      </p:pic>
      <p:sp>
        <p:nvSpPr>
          <p:cNvPr id="315" name="Google Shape;315;p19"/>
          <p:cNvSpPr txBox="1"/>
          <p:nvPr/>
        </p:nvSpPr>
        <p:spPr>
          <a:xfrm>
            <a:off x="1274700" y="4393750"/>
            <a:ext cx="7869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t>The chart highlights the age group with the highest and lowest representation, helping us identify the demographic that shows the most interest in health and wellness</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233725" y="34650"/>
            <a:ext cx="7030500" cy="41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100">
                <a:latin typeface="Arial"/>
                <a:ea typeface="Arial"/>
                <a:cs typeface="Arial"/>
                <a:sym typeface="Arial"/>
              </a:rPr>
              <a:t>Pie Chart - Wellness Product Preferences:</a:t>
            </a:r>
            <a:r>
              <a:rPr b="0" lang="en-GB" sz="1100">
                <a:latin typeface="Arial"/>
                <a:ea typeface="Arial"/>
                <a:cs typeface="Arial"/>
                <a:sym typeface="Arial"/>
              </a:rPr>
              <a:t>The pie chart presents the percentage distribution of preferences  for various wellness products among our respondents.</a:t>
            </a:r>
            <a:endParaRPr b="0" sz="1100">
              <a:latin typeface="Arial"/>
              <a:ea typeface="Arial"/>
              <a:cs typeface="Arial"/>
              <a:sym typeface="Arial"/>
            </a:endParaRPr>
          </a:p>
        </p:txBody>
      </p:sp>
      <p:pic>
        <p:nvPicPr>
          <p:cNvPr id="321" name="Google Shape;321;p20"/>
          <p:cNvPicPr preferRelativeResize="0"/>
          <p:nvPr/>
        </p:nvPicPr>
        <p:blipFill>
          <a:blip r:embed="rId3">
            <a:alphaModFix/>
          </a:blip>
          <a:stretch>
            <a:fillRect/>
          </a:stretch>
        </p:blipFill>
        <p:spPr>
          <a:xfrm>
            <a:off x="2126813" y="780000"/>
            <a:ext cx="5244325" cy="3208625"/>
          </a:xfrm>
          <a:prstGeom prst="rect">
            <a:avLst/>
          </a:prstGeom>
          <a:noFill/>
          <a:ln>
            <a:noFill/>
          </a:ln>
        </p:spPr>
      </p:pic>
      <p:sp>
        <p:nvSpPr>
          <p:cNvPr id="322" name="Google Shape;322;p20"/>
          <p:cNvSpPr txBox="1"/>
          <p:nvPr/>
        </p:nvSpPr>
        <p:spPr>
          <a:xfrm>
            <a:off x="1819275" y="4085725"/>
            <a:ext cx="6310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t>This visualization offers an at-a-glance understanding of which wellness products are most favored by consumers, aiding in strategic product positioning.</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298575" y="92975"/>
            <a:ext cx="7428600" cy="50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100">
                <a:latin typeface="Arial"/>
                <a:ea typeface="Arial"/>
                <a:cs typeface="Arial"/>
                <a:sym typeface="Arial"/>
              </a:rPr>
              <a:t>Scatter Plot - Age vs. Income:</a:t>
            </a:r>
            <a:r>
              <a:rPr b="0" lang="en-GB" sz="1100">
                <a:latin typeface="Arial"/>
                <a:ea typeface="Arial"/>
                <a:cs typeface="Arial"/>
                <a:sym typeface="Arial"/>
              </a:rPr>
              <a:t>The scatter plot reveals the relationship between respondents' ages and their reported incomes.</a:t>
            </a:r>
            <a:endParaRPr b="0" sz="1100">
              <a:latin typeface="Arial"/>
              <a:ea typeface="Arial"/>
              <a:cs typeface="Arial"/>
              <a:sym typeface="Arial"/>
            </a:endParaRPr>
          </a:p>
        </p:txBody>
      </p:sp>
      <p:sp>
        <p:nvSpPr>
          <p:cNvPr id="328" name="Google Shape;328;p21"/>
          <p:cNvSpPr txBox="1"/>
          <p:nvPr>
            <p:ph idx="1" type="body"/>
          </p:nvPr>
        </p:nvSpPr>
        <p:spPr>
          <a:xfrm>
            <a:off x="1497625" y="4076125"/>
            <a:ext cx="7030500" cy="455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770"/>
              <a:buNone/>
            </a:pPr>
            <a:r>
              <a:rPr lang="en-GB" sz="1110">
                <a:latin typeface="Arial"/>
                <a:ea typeface="Arial"/>
                <a:cs typeface="Arial"/>
                <a:sym typeface="Arial"/>
              </a:rPr>
              <a:t>By analyzing this scatter plot, we can discern whether age plays a role in influencing consumers' disposable incomes and potential purchasing power.</a:t>
            </a:r>
            <a:endParaRPr sz="1110">
              <a:latin typeface="Arial"/>
              <a:ea typeface="Arial"/>
              <a:cs typeface="Arial"/>
              <a:sym typeface="Arial"/>
            </a:endParaRPr>
          </a:p>
        </p:txBody>
      </p:sp>
      <p:pic>
        <p:nvPicPr>
          <p:cNvPr id="329" name="Google Shape;329;p21"/>
          <p:cNvPicPr preferRelativeResize="0"/>
          <p:nvPr/>
        </p:nvPicPr>
        <p:blipFill>
          <a:blip r:embed="rId3">
            <a:alphaModFix/>
          </a:blip>
          <a:stretch>
            <a:fillRect/>
          </a:stretch>
        </p:blipFill>
        <p:spPr>
          <a:xfrm>
            <a:off x="1595675" y="658425"/>
            <a:ext cx="6524174" cy="3354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