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2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F66A-E0FD-AD6D-6CAC-A95763D72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95BC5-21B3-8FB3-E7BE-EB3207EB5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AFDD6-EC74-08BE-8562-434F2CCD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EE5-DEC8-4CAD-9A22-5180BAAB90D3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E95CE-9FF9-C7DC-817C-0FABE4CE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9CB0-6E02-2A42-EB22-B963C683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90ED-E281-46DD-BD3E-F7ECAB3C8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62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DBC7-02E1-5781-DEB7-E7B40702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27125-6091-45D4-FEBD-3AC81FD62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26E58-A2A1-C847-792B-6A92098E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EE5-DEC8-4CAD-9A22-5180BAAB90D3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49D99-A8DA-5AE8-E64D-D43CAF8A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23A74-6FA0-00F2-412B-F5CF532C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90ED-E281-46DD-BD3E-F7ECAB3C8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4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AAC47-4A1E-4CD8-6194-C8A8A073B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50C95-14EC-A291-3CB8-A5560AC41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9927D-1E4F-E754-7BD3-D9F751D3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EE5-DEC8-4CAD-9A22-5180BAAB90D3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AE744-86F6-1312-03DB-B2F82707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E5C7-B176-6C22-D3DD-09541398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90ED-E281-46DD-BD3E-F7ECAB3C8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5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F24C-1601-0BE6-1F06-50093826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E946-15D9-160C-A918-EE012F756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FD4B8-084D-D46F-0F64-82AE4C82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EE5-DEC8-4CAD-9A22-5180BAAB90D3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419A3-C590-5FE5-F3AC-1C300C2C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41377-DC66-0C73-2A3B-2353CFAB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90ED-E281-46DD-BD3E-F7ECAB3C8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2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1BAD-2638-873F-D597-3953A4F6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2F82D-1389-5A2B-03F9-F8E3D8B4B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B0EFD-A21B-77CF-DB0A-94D5678C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EE5-DEC8-4CAD-9A22-5180BAAB90D3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E71A-B9A7-842C-F5A8-58C278A9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96598-5BBF-E704-0869-0DBCBBE1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90ED-E281-46DD-BD3E-F7ECAB3C8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65B1-C395-0592-4306-C340D591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39B6-184E-4023-7AD5-A405A835C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F44B0-3853-FA64-55AF-EAFA365BB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24492-42E6-AF85-3B15-EC8C2FBB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EE5-DEC8-4CAD-9A22-5180BAAB90D3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A3A08-0FF9-F8F9-946A-036038E0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FC8C8-493F-4CA9-EE4B-4880E851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90ED-E281-46DD-BD3E-F7ECAB3C8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95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D081-875F-9D39-F8C7-A6BB6C2F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464AD-9A77-6E9B-5B16-D56433F6D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C8004-5831-7261-9FBA-18861532E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9E2A3-FF55-EBF4-F3C0-58A6532E9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07C58-8E63-C3EA-6D5E-AC17E159C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2C9C2-B9E6-5013-CE8C-773AA030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EE5-DEC8-4CAD-9A22-5180BAAB90D3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EDFC1-72E0-BAFC-E564-5C74168F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6D294-FBE2-F149-574D-4A030267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90ED-E281-46DD-BD3E-F7ECAB3C8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30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E298-8DF9-0F76-E8B1-99E373A1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ECB2E-C8D0-70BC-42F8-D5DDA863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EE5-DEC8-4CAD-9A22-5180BAAB90D3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2F622-F639-9929-4D52-987FE16E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620E6-D72E-B3B3-134D-1270D8CD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90ED-E281-46DD-BD3E-F7ECAB3C8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15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49E04-65BE-2615-5999-D5CEA9C4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EE5-DEC8-4CAD-9A22-5180BAAB90D3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BBF38-6E17-FF55-606A-8FD2C98F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CCAD3-5235-6EF5-363D-DDB194CA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90ED-E281-46DD-BD3E-F7ECAB3C8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0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D1AB-EFF5-27F1-6FAB-F9A00B62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4BD9-F0EF-163C-8F69-7984F22F6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7DEDE-6EEB-043E-8237-F6D8781EE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4D616-45F3-D63E-144D-50838518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EE5-DEC8-4CAD-9A22-5180BAAB90D3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B7A19-262C-A225-C12A-4B61B4AF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B8F32-70F3-DA9E-B921-C025FD3A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90ED-E281-46DD-BD3E-F7ECAB3C8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84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9106-E739-CEE3-F29E-79F5EEF1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D0458-116F-8E18-5138-2C2D80E99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1272C-B2D5-3E8D-6223-F9E95352A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823E7-BA70-43C8-E791-AA3ACAFF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EE5-DEC8-4CAD-9A22-5180BAAB90D3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A0B73-672C-78F4-B9D0-A5A82947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C4F8-2D0E-F9A0-25D6-F8C163B9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90ED-E281-46DD-BD3E-F7ECAB3C8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1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678C0-01DB-262A-FD98-2BD611E0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16616-1F13-B218-8A80-C4E0EDA3A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EFA6A-CB5B-A239-D15C-F928FAEF8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40EE5-DEC8-4CAD-9A22-5180BAAB90D3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BB346-AD63-6643-8544-D5E70E6C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135AE-D5EF-DEC0-AA8A-4E233FFC3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90ED-E281-46DD-BD3E-F7ECAB3C8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73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6085-3C6D-3205-1F03-DDB451B10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dirty="0">
                <a:solidFill>
                  <a:schemeClr val="accent1">
                    <a:lumMod val="75000"/>
                  </a:schemeClr>
                </a:solidFill>
              </a:rPr>
              <a:t>Capstone Project</a:t>
            </a:r>
            <a:br>
              <a:rPr lang="en-GB" sz="7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7200" b="1" dirty="0">
                <a:solidFill>
                  <a:schemeClr val="accent1">
                    <a:lumMod val="75000"/>
                  </a:schemeClr>
                </a:solidFill>
              </a:rPr>
              <a:t>Hotel Booking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2E723-ED4B-664F-5710-8A0A20BE5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sz="4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GB" sz="4400" b="1" dirty="0">
                <a:solidFill>
                  <a:srgbClr val="00B0F0"/>
                </a:solidFill>
              </a:rPr>
              <a:t>By: Rohit Sharma</a:t>
            </a:r>
          </a:p>
        </p:txBody>
      </p:sp>
    </p:spTree>
    <p:extLst>
      <p:ext uri="{BB962C8B-B14F-4D97-AF65-F5344CB8AC3E}">
        <p14:creationId xmlns:p14="http://schemas.microsoft.com/office/powerpoint/2010/main" val="276295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6EC8-0537-F988-CD86-C6B6A566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8B477-D89B-0360-1EA1-11F02A2A0CED}"/>
              </a:ext>
            </a:extLst>
          </p:cNvPr>
          <p:cNvSpPr txBox="1"/>
          <p:nvPr/>
        </p:nvSpPr>
        <p:spPr>
          <a:xfrm>
            <a:off x="838200" y="12093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What is most preferred stay length in each hotel?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B5135-AE1D-AB76-F06C-90432ED0EF27}"/>
              </a:ext>
            </a:extLst>
          </p:cNvPr>
          <p:cNvSpPr txBox="1"/>
          <p:nvPr/>
        </p:nvSpPr>
        <p:spPr>
          <a:xfrm>
            <a:off x="950258" y="2192514"/>
            <a:ext cx="48499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For short time period (4-6 days) City hotel is preferred but for long stay Resort Hotel is preferred because of low ADR.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D2CC00-0603-9A92-4396-C893A4DA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938" y="1250345"/>
            <a:ext cx="4762500" cy="439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4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283-A1D7-D61C-A350-EAD930C6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channel wise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140C4-E44C-61D5-B87A-897A1C9577EE}"/>
              </a:ext>
            </a:extLst>
          </p:cNvPr>
          <p:cNvSpPr txBox="1"/>
          <p:nvPr/>
        </p:nvSpPr>
        <p:spPr>
          <a:xfrm>
            <a:off x="6275294" y="47010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Which is the most common channel for booking hotels?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C1B9A-5BF2-0BB2-4A86-42676294558B}"/>
              </a:ext>
            </a:extLst>
          </p:cNvPr>
          <p:cNvSpPr txBox="1"/>
          <p:nvPr/>
        </p:nvSpPr>
        <p:spPr>
          <a:xfrm>
            <a:off x="439271" y="16906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Which distribution channel brings better revenue generating deals for hotels?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56F648-E51F-469C-40F4-66E284CE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755658"/>
            <a:ext cx="4876799" cy="2714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EBD827-9A56-8390-073D-82995F42E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1" y="3496234"/>
            <a:ext cx="5219700" cy="33203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1299B4-3A01-9F99-DC90-9FE7B0ECC7CB}"/>
              </a:ext>
            </a:extLst>
          </p:cNvPr>
          <p:cNvSpPr txBox="1"/>
          <p:nvPr/>
        </p:nvSpPr>
        <p:spPr>
          <a:xfrm>
            <a:off x="6362699" y="5347337"/>
            <a:ext cx="521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TA/TO is most common channel used for booking.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68758-2FD2-6368-88C8-90AD06B8C584}"/>
              </a:ext>
            </a:extLst>
          </p:cNvPr>
          <p:cNvSpPr txBox="1"/>
          <p:nvPr/>
        </p:nvSpPr>
        <p:spPr>
          <a:xfrm>
            <a:off x="519954" y="2567742"/>
            <a:ext cx="5665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For City Hotel GDS generates more revenue and as for Resort Hotel Direct channel is making fortune.</a:t>
            </a:r>
          </a:p>
        </p:txBody>
      </p:sp>
    </p:spTree>
    <p:extLst>
      <p:ext uri="{BB962C8B-B14F-4D97-AF65-F5344CB8AC3E}">
        <p14:creationId xmlns:p14="http://schemas.microsoft.com/office/powerpoint/2010/main" val="306598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F998-81A6-959B-F2EC-F772F0F4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Booking cancellation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B46D4-7396-9124-9E50-FCA1A6BA2ADC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Longer time (in days) in waiting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63D98-8974-F2A4-77FC-898084DA3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855694"/>
            <a:ext cx="9410700" cy="398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0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E0BE-1444-D8E7-1B0D-3053A794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Time-wise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B2DA3-C06D-86B2-5652-883F2C09FBF5}"/>
              </a:ext>
            </a:extLst>
          </p:cNvPr>
          <p:cNvSpPr txBox="1"/>
          <p:nvPr/>
        </p:nvSpPr>
        <p:spPr>
          <a:xfrm>
            <a:off x="905437" y="1991815"/>
            <a:ext cx="40161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What are the most busy months for hotels? </a:t>
            </a:r>
          </a:p>
          <a:p>
            <a:endParaRPr lang="en-GB" dirty="0">
              <a:solidFill>
                <a:srgbClr val="00B050"/>
              </a:solidFill>
            </a:endParaRPr>
          </a:p>
          <a:p>
            <a:r>
              <a:rPr lang="en-GB" dirty="0">
                <a:solidFill>
                  <a:srgbClr val="00B050"/>
                </a:solidFill>
              </a:rPr>
              <a:t>(2) In which months hotels charges higher </a:t>
            </a:r>
            <a:r>
              <a:rPr lang="en-GB" dirty="0" err="1">
                <a:solidFill>
                  <a:srgbClr val="00B050"/>
                </a:solidFill>
              </a:rPr>
              <a:t>adr</a:t>
            </a:r>
            <a:r>
              <a:rPr lang="en-GB" dirty="0">
                <a:solidFill>
                  <a:srgbClr val="00B050"/>
                </a:solidFill>
              </a:rPr>
              <a:t>?</a:t>
            </a:r>
          </a:p>
          <a:p>
            <a:endParaRPr lang="en-GB" dirty="0">
              <a:solidFill>
                <a:srgbClr val="00B050"/>
              </a:solidFill>
            </a:endParaRPr>
          </a:p>
          <a:p>
            <a:endParaRPr lang="en-GB" dirty="0">
              <a:solidFill>
                <a:srgbClr val="00B050"/>
              </a:solidFill>
            </a:endParaRPr>
          </a:p>
          <a:p>
            <a:r>
              <a:rPr lang="en-GB" dirty="0">
                <a:solidFill>
                  <a:srgbClr val="00B050"/>
                </a:solidFill>
              </a:rPr>
              <a:t>In first half of the year revenue increases and attain peak on August but goes down in second half but make few great deals in last month.</a:t>
            </a:r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CB284F-9B5F-4AF4-66B7-042070F82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70" y="1810869"/>
            <a:ext cx="6837269" cy="336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32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E46B-0319-FAE4-507D-47052FF1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Conclusion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823F7-1491-B577-FA43-8ECE29E8F1BE}"/>
              </a:ext>
            </a:extLst>
          </p:cNvPr>
          <p:cNvSpPr txBox="1"/>
          <p:nvPr/>
        </p:nvSpPr>
        <p:spPr>
          <a:xfrm>
            <a:off x="838200" y="2311204"/>
            <a:ext cx="97446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On the basis of above analysis these conclusion are made:</a:t>
            </a:r>
          </a:p>
          <a:p>
            <a:pPr algn="l">
              <a:buFont typeface="+mj-lt"/>
              <a:buAutoNum type="arabicPeriod"/>
            </a:pPr>
            <a:r>
              <a:rPr lang="en-GB" i="0" dirty="0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Most demanding room type is 'A'.</a:t>
            </a:r>
          </a:p>
          <a:p>
            <a:pPr algn="l">
              <a:buFont typeface="+mj-lt"/>
              <a:buAutoNum type="arabicPeriod"/>
            </a:pPr>
            <a:r>
              <a:rPr lang="en-GB" i="0" dirty="0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Agent '9' makes the highest bookings.</a:t>
            </a:r>
          </a:p>
          <a:p>
            <a:pPr algn="l">
              <a:buFont typeface="+mj-lt"/>
              <a:buAutoNum type="arabicPeriod"/>
            </a:pPr>
            <a:r>
              <a:rPr lang="en-GB" i="0" dirty="0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Most people visits hotel from Portugal, Great Britain and France.</a:t>
            </a:r>
          </a:p>
          <a:p>
            <a:pPr algn="l">
              <a:buFont typeface="+mj-lt"/>
              <a:buAutoNum type="arabicPeriod"/>
            </a:pPr>
            <a:r>
              <a:rPr lang="en-GB" i="0" dirty="0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City Hotel has higher booking %, </a:t>
            </a:r>
            <a:r>
              <a:rPr lang="en-GB" i="0" dirty="0" err="1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revanue</a:t>
            </a:r>
            <a:r>
              <a:rPr lang="en-GB" i="0" dirty="0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, waiting time, cancellation rate then Resort Hotel.</a:t>
            </a:r>
          </a:p>
          <a:p>
            <a:pPr algn="l">
              <a:buFont typeface="+mj-lt"/>
              <a:buAutoNum type="arabicPeriod"/>
            </a:pPr>
            <a:r>
              <a:rPr lang="en-GB" i="0" dirty="0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City hotel is more preferred for short time period but for long time </a:t>
            </a:r>
            <a:r>
              <a:rPr lang="en-GB" i="0" dirty="0" err="1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periiod</a:t>
            </a:r>
            <a:r>
              <a:rPr lang="en-GB" i="0" dirty="0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 Resort Hotel is highly preferred because of less </a:t>
            </a:r>
            <a:r>
              <a:rPr lang="en-GB" i="0" dirty="0" err="1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adr</a:t>
            </a:r>
            <a:r>
              <a:rPr lang="en-GB" i="0" dirty="0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i="0" dirty="0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Returning rate of customer at Resort Hotel is higher then City Hotel.</a:t>
            </a:r>
          </a:p>
          <a:p>
            <a:pPr algn="l">
              <a:buFont typeface="+mj-lt"/>
              <a:buAutoNum type="arabicPeriod"/>
            </a:pPr>
            <a:r>
              <a:rPr lang="en-GB" i="0" dirty="0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TA/TO are mostly used Distribution channel.</a:t>
            </a:r>
          </a:p>
          <a:p>
            <a:pPr algn="l">
              <a:buFont typeface="+mj-lt"/>
              <a:buAutoNum type="arabicPeriod"/>
            </a:pPr>
            <a:r>
              <a:rPr lang="en-GB" i="0" dirty="0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GDS makes the highest </a:t>
            </a:r>
            <a:r>
              <a:rPr lang="en-GB" i="0" dirty="0" err="1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revanue</a:t>
            </a:r>
            <a:r>
              <a:rPr lang="en-GB" i="0" dirty="0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 but </a:t>
            </a:r>
            <a:r>
              <a:rPr lang="en-GB" i="0" dirty="0" err="1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DIrect</a:t>
            </a:r>
            <a:r>
              <a:rPr lang="en-GB" i="0" dirty="0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 and TA/To are very close.</a:t>
            </a:r>
          </a:p>
          <a:p>
            <a:pPr algn="l">
              <a:buFont typeface="+mj-lt"/>
              <a:buAutoNum type="arabicPeriod"/>
            </a:pPr>
            <a:r>
              <a:rPr lang="en-GB" i="0" dirty="0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Monthly </a:t>
            </a:r>
            <a:r>
              <a:rPr lang="en-GB" i="0" dirty="0" err="1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revanue</a:t>
            </a:r>
            <a:r>
              <a:rPr lang="en-GB" i="0" dirty="0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 : in first half of year </a:t>
            </a:r>
            <a:r>
              <a:rPr lang="en-GB" i="0" dirty="0" err="1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revanue</a:t>
            </a:r>
            <a:r>
              <a:rPr lang="en-GB" i="0" dirty="0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 increases and at peak on August then downfall starts but at the end of year it gets some great deals.</a:t>
            </a:r>
          </a:p>
          <a:p>
            <a:pPr algn="l">
              <a:buFont typeface="+mj-lt"/>
              <a:buAutoNum type="arabicPeriod"/>
            </a:pPr>
            <a:r>
              <a:rPr lang="en-GB" i="0" dirty="0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2017 makes the highest </a:t>
            </a:r>
            <a:r>
              <a:rPr lang="en-GB" i="0" dirty="0" err="1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revanue</a:t>
            </a:r>
            <a:r>
              <a:rPr lang="en-GB" i="0" dirty="0">
                <a:solidFill>
                  <a:schemeClr val="accent1">
                    <a:lumMod val="75000"/>
                  </a:schemeClr>
                </a:solidFill>
                <a:effectLst/>
                <a:latin typeface="var(--jp-content-font-family)"/>
              </a:rPr>
              <a:t> in last three years.</a:t>
            </a:r>
          </a:p>
        </p:txBody>
      </p:sp>
    </p:spTree>
    <p:extLst>
      <p:ext uri="{BB962C8B-B14F-4D97-AF65-F5344CB8AC3E}">
        <p14:creationId xmlns:p14="http://schemas.microsoft.com/office/powerpoint/2010/main" val="222129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595D-6897-BA4B-8D60-F3188C81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Index: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6741-D862-D68B-FAEF-63D56E126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rgbClr val="FF0000"/>
                </a:solidFill>
              </a:rPr>
              <a:t>Agenda</a:t>
            </a:r>
          </a:p>
          <a:p>
            <a:pPr algn="just"/>
            <a:r>
              <a:rPr lang="en-GB" dirty="0">
                <a:solidFill>
                  <a:srgbClr val="FF0000"/>
                </a:solidFill>
              </a:rPr>
              <a:t>Data summary</a:t>
            </a:r>
          </a:p>
          <a:p>
            <a:pPr algn="just"/>
            <a:r>
              <a:rPr lang="en-GB" dirty="0">
                <a:solidFill>
                  <a:srgbClr val="FF0000"/>
                </a:solidFill>
              </a:rPr>
              <a:t>Data Preprocessing</a:t>
            </a:r>
          </a:p>
          <a:p>
            <a:pPr algn="just"/>
            <a:r>
              <a:rPr lang="en-GB" dirty="0">
                <a:solidFill>
                  <a:srgbClr val="FF0000"/>
                </a:solidFill>
              </a:rPr>
              <a:t>Correlation Heatmap</a:t>
            </a:r>
          </a:p>
          <a:p>
            <a:pPr algn="just"/>
            <a:r>
              <a:rPr lang="en-GB" dirty="0" err="1">
                <a:solidFill>
                  <a:srgbClr val="FF0000"/>
                </a:solidFill>
              </a:rPr>
              <a:t>Hotelwise</a:t>
            </a:r>
            <a:r>
              <a:rPr lang="en-GB" dirty="0">
                <a:solidFill>
                  <a:srgbClr val="FF0000"/>
                </a:solidFill>
              </a:rPr>
              <a:t> Analysis</a:t>
            </a:r>
          </a:p>
          <a:p>
            <a:pPr algn="just"/>
            <a:r>
              <a:rPr lang="en-GB" dirty="0">
                <a:solidFill>
                  <a:srgbClr val="FF0000"/>
                </a:solidFill>
              </a:rPr>
              <a:t>Distribution </a:t>
            </a:r>
            <a:r>
              <a:rPr lang="en-GB" dirty="0" err="1">
                <a:solidFill>
                  <a:srgbClr val="FF0000"/>
                </a:solidFill>
              </a:rPr>
              <a:t>Channelwise</a:t>
            </a:r>
            <a:r>
              <a:rPr lang="en-GB" dirty="0">
                <a:solidFill>
                  <a:srgbClr val="FF0000"/>
                </a:solidFill>
              </a:rPr>
              <a:t> Analysis</a:t>
            </a:r>
          </a:p>
          <a:p>
            <a:pPr algn="just"/>
            <a:r>
              <a:rPr lang="en-GB" dirty="0">
                <a:solidFill>
                  <a:srgbClr val="FF0000"/>
                </a:solidFill>
              </a:rPr>
              <a:t>Time period related Analysis</a:t>
            </a:r>
          </a:p>
          <a:p>
            <a:pPr algn="just"/>
            <a:r>
              <a:rPr lang="en-GB" dirty="0">
                <a:solidFill>
                  <a:srgbClr val="FF00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6235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820B-A454-A62F-C59A-B74C4D2C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Agenda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B625-E1E2-806A-5946-AF7B14509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To discuss the analysis of given hotel bookings data set from 2015-2017.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We’ll be doing analysis of given data set in following ways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• Univariate analysis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• Hotel wise analysis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• Distribution Channel wise analysis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• Booking cancellation analysis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• Timewise analysis</a:t>
            </a:r>
          </a:p>
          <a:p>
            <a:r>
              <a:rPr lang="en-GB" sz="2400" dirty="0">
                <a:solidFill>
                  <a:srgbClr val="FF00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0804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3B00-5AA8-F85B-1561-F30A8B75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Data</a:t>
            </a:r>
            <a:r>
              <a:rPr lang="en-GB" b="1" dirty="0"/>
              <a:t> </a:t>
            </a:r>
            <a:r>
              <a:rPr lang="en-GB" b="1" dirty="0">
                <a:solidFill>
                  <a:srgbClr val="FF0000"/>
                </a:solidFill>
              </a:rPr>
              <a:t>Summary</a:t>
            </a:r>
            <a:r>
              <a:rPr lang="en-GB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50458-3A86-62E1-B844-91FFDB522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Given data set has different columns of variables crucial for hotel bookings. Some of them are:</a:t>
            </a:r>
          </a:p>
          <a:p>
            <a:r>
              <a:rPr lang="en-GB" sz="2400" dirty="0">
                <a:solidFill>
                  <a:srgbClr val="FF0000"/>
                </a:solidFill>
              </a:rPr>
              <a:t> hotel: The category of hotels, which are two resort hotel and city hotel. </a:t>
            </a:r>
          </a:p>
          <a:p>
            <a:r>
              <a:rPr lang="en-GB" sz="2400" dirty="0" err="1">
                <a:solidFill>
                  <a:srgbClr val="FF0000"/>
                </a:solidFill>
              </a:rPr>
              <a:t>is_cancelled</a:t>
            </a:r>
            <a:r>
              <a:rPr lang="en-GB" sz="2400" dirty="0">
                <a:solidFill>
                  <a:srgbClr val="FF0000"/>
                </a:solidFill>
              </a:rPr>
              <a:t> : The value of column show the cancellation type. If the booking was cancelled or not. Values[0,1], where 0 indicates not cancelled. </a:t>
            </a:r>
          </a:p>
          <a:p>
            <a:r>
              <a:rPr lang="en-GB" sz="2400" dirty="0" err="1">
                <a:solidFill>
                  <a:srgbClr val="FF0000"/>
                </a:solidFill>
              </a:rPr>
              <a:t>lead_time</a:t>
            </a:r>
            <a:r>
              <a:rPr lang="en-GB" sz="2400" dirty="0">
                <a:solidFill>
                  <a:srgbClr val="FF0000"/>
                </a:solidFill>
              </a:rPr>
              <a:t> : The time between reservation and actual arrival. </a:t>
            </a:r>
          </a:p>
          <a:p>
            <a:r>
              <a:rPr lang="en-GB" sz="2400" dirty="0" err="1">
                <a:solidFill>
                  <a:srgbClr val="FF0000"/>
                </a:solidFill>
              </a:rPr>
              <a:t>stayed_in_weekend_nights</a:t>
            </a:r>
            <a:r>
              <a:rPr lang="en-GB" sz="2400" dirty="0">
                <a:solidFill>
                  <a:srgbClr val="FF0000"/>
                </a:solidFill>
              </a:rPr>
              <a:t>: The number of weekend nights stay per reservation </a:t>
            </a:r>
          </a:p>
          <a:p>
            <a:r>
              <a:rPr lang="en-GB" sz="2400" dirty="0" err="1">
                <a:solidFill>
                  <a:srgbClr val="FF0000"/>
                </a:solidFill>
              </a:rPr>
              <a:t>stayed_in_weekday_nights</a:t>
            </a:r>
            <a:r>
              <a:rPr lang="en-GB" sz="2400" dirty="0">
                <a:solidFill>
                  <a:srgbClr val="FF0000"/>
                </a:solidFill>
              </a:rPr>
              <a:t>: The number of weekday nights stay per reservation.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 meal: Meal preferences per reservation.[</a:t>
            </a:r>
            <a:r>
              <a:rPr lang="en-GB" sz="2400" dirty="0" err="1">
                <a:solidFill>
                  <a:srgbClr val="FF0000"/>
                </a:solidFill>
              </a:rPr>
              <a:t>BB,FB,HB,SC,Undefined</a:t>
            </a:r>
            <a:r>
              <a:rPr lang="en-GB" sz="2400" dirty="0">
                <a:solidFill>
                  <a:srgbClr val="FF0000"/>
                </a:solidFill>
              </a:rPr>
              <a:t>] </a:t>
            </a:r>
          </a:p>
          <a:p>
            <a:r>
              <a:rPr lang="en-GB" sz="2400" dirty="0">
                <a:solidFill>
                  <a:srgbClr val="FF0000"/>
                </a:solidFill>
              </a:rPr>
              <a:t>Country: The origin country of guest.</a:t>
            </a:r>
          </a:p>
        </p:txBody>
      </p:sp>
    </p:spTree>
    <p:extLst>
      <p:ext uri="{BB962C8B-B14F-4D97-AF65-F5344CB8AC3E}">
        <p14:creationId xmlns:p14="http://schemas.microsoft.com/office/powerpoint/2010/main" val="182887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39F7-9E27-671C-91E0-06C0220D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Univariate Analysis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984-95D2-DDB0-8049-487C457A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While doing univariate analysis of given hotel booking dataset, we answered following questions: </a:t>
            </a:r>
          </a:p>
          <a:p>
            <a:pPr marL="514350" indent="-514350">
              <a:buAutoNum type="arabicParenBoth"/>
            </a:pPr>
            <a:r>
              <a:rPr lang="en-GB" dirty="0">
                <a:solidFill>
                  <a:srgbClr val="00B0F0"/>
                </a:solidFill>
              </a:rPr>
              <a:t>Which agent made most of bookings? </a:t>
            </a:r>
          </a:p>
          <a:p>
            <a:pPr marL="514350" indent="-514350">
              <a:buAutoNum type="arabicParenBoth"/>
            </a:pPr>
            <a:r>
              <a:rPr lang="en-GB" dirty="0">
                <a:solidFill>
                  <a:srgbClr val="00B0F0"/>
                </a:solidFill>
              </a:rPr>
              <a:t>Which room type is in most demand ?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(3) From which country most of the customers are coming? 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(4) What is the most preferred meal by customers?</a:t>
            </a:r>
          </a:p>
        </p:txBody>
      </p:sp>
    </p:spTree>
    <p:extLst>
      <p:ext uri="{BB962C8B-B14F-4D97-AF65-F5344CB8AC3E}">
        <p14:creationId xmlns:p14="http://schemas.microsoft.com/office/powerpoint/2010/main" val="116392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D6E68E-FDCC-5067-8159-0EB8E514D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64" y="3714190"/>
            <a:ext cx="5288336" cy="2800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AE17F9-80C8-031C-6D67-D4AA712BCF20}"/>
              </a:ext>
            </a:extLst>
          </p:cNvPr>
          <p:cNvSpPr txBox="1"/>
          <p:nvPr/>
        </p:nvSpPr>
        <p:spPr>
          <a:xfrm>
            <a:off x="6517340" y="1526802"/>
            <a:ext cx="4652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 A room is most demanded by customers.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FB8BB-EC21-1152-6D04-A166FC892E89}"/>
              </a:ext>
            </a:extLst>
          </p:cNvPr>
          <p:cNvSpPr txBox="1"/>
          <p:nvPr/>
        </p:nvSpPr>
        <p:spPr>
          <a:xfrm>
            <a:off x="6347010" y="44545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Agent with id no. 9 made most of the bookings.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F33A40-6130-6134-9568-6DA9A91CA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64" y="181864"/>
            <a:ext cx="50006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4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EF1EF5-4C15-91B3-955A-A5E893EB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61975"/>
            <a:ext cx="5518337" cy="2867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AA979F-AE05-47BA-5E88-1BB18CD64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94" y="3361765"/>
            <a:ext cx="5218300" cy="34962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1596AD-E0F2-4B98-9CCA-517744646FD4}"/>
              </a:ext>
            </a:extLst>
          </p:cNvPr>
          <p:cNvSpPr txBox="1"/>
          <p:nvPr/>
        </p:nvSpPr>
        <p:spPr>
          <a:xfrm>
            <a:off x="6096000" y="4740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Most preferred meal type is BB( Bed and breakfast).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D3F25-5999-385F-301F-F03F6D50A5A3}"/>
              </a:ext>
            </a:extLst>
          </p:cNvPr>
          <p:cNvSpPr txBox="1"/>
          <p:nvPr/>
        </p:nvSpPr>
        <p:spPr>
          <a:xfrm>
            <a:off x="294994" y="104395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Mostly  customers are from  Portugal, Great Britain, France and Spain.</a:t>
            </a:r>
          </a:p>
        </p:txBody>
      </p:sp>
    </p:spTree>
    <p:extLst>
      <p:ext uri="{BB962C8B-B14F-4D97-AF65-F5344CB8AC3E}">
        <p14:creationId xmlns:p14="http://schemas.microsoft.com/office/powerpoint/2010/main" val="257541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970C-930D-B959-C5FF-697B3DFD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Correlation and Heatmap: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CDE91E-CB6A-B905-CEE8-3E0505492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22" y="1690688"/>
            <a:ext cx="6403601" cy="481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52A50F-DE40-DECC-DCE5-667DB7ABEE2F}"/>
              </a:ext>
            </a:extLst>
          </p:cNvPr>
          <p:cNvSpPr txBox="1"/>
          <p:nvPr/>
        </p:nvSpPr>
        <p:spPr>
          <a:xfrm>
            <a:off x="7503458" y="2311632"/>
            <a:ext cx="42134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As we can see in heatmap we have some moderate correlations:</a:t>
            </a:r>
          </a:p>
          <a:p>
            <a:endParaRPr lang="en-GB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Total Stay and lead Time</a:t>
            </a: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     It says that for long period stay people          make advance bookings.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Total People and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adr</a:t>
            </a: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     it says that more the people more the revenue.</a:t>
            </a:r>
          </a:p>
          <a:p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7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95D3-63AC-79E0-9CA6-F4E8DDA9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solidFill>
                  <a:schemeClr val="accent6">
                    <a:lumMod val="50000"/>
                  </a:schemeClr>
                </a:solidFill>
              </a:rPr>
              <a:t>Hotelwise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 Analysis: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FDBEA-35A1-E8E9-4992-6282A0AE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918" y="1422025"/>
            <a:ext cx="3434321" cy="271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28BAB7-3F9C-6304-C030-2F72612EA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37" y="4199403"/>
            <a:ext cx="3734922" cy="2600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7E6879-63B7-DD8D-7F85-1C3746169F3B}"/>
              </a:ext>
            </a:extLst>
          </p:cNvPr>
          <p:cNvSpPr txBox="1"/>
          <p:nvPr/>
        </p:nvSpPr>
        <p:spPr>
          <a:xfrm>
            <a:off x="1210235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Percentage of bookings in each hotels?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8F02A-3583-5BCC-65EE-B4F2965C1450}"/>
              </a:ext>
            </a:extLst>
          </p:cNvPr>
          <p:cNvSpPr txBox="1"/>
          <p:nvPr/>
        </p:nvSpPr>
        <p:spPr>
          <a:xfrm>
            <a:off x="6257364" y="44286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Which hotel makes more revenue?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5D8C77-C7E5-144A-E8F1-8C1B82140C21}"/>
              </a:ext>
            </a:extLst>
          </p:cNvPr>
          <p:cNvSpPr txBox="1"/>
          <p:nvPr/>
        </p:nvSpPr>
        <p:spPr>
          <a:xfrm>
            <a:off x="1210235" y="2352019"/>
            <a:ext cx="6176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City hotel is 20% higher bookings then Resort hotel.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3B4F2D-7AD9-EB4F-0E04-94B2647103A5}"/>
              </a:ext>
            </a:extLst>
          </p:cNvPr>
          <p:cNvSpPr txBox="1"/>
          <p:nvPr/>
        </p:nvSpPr>
        <p:spPr>
          <a:xfrm>
            <a:off x="6257363" y="4870384"/>
            <a:ext cx="4909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City Hotel makes slightly more revenue as compare to Resort Hotel.</a:t>
            </a:r>
          </a:p>
        </p:txBody>
      </p:sp>
    </p:spTree>
    <p:extLst>
      <p:ext uri="{BB962C8B-B14F-4D97-AF65-F5344CB8AC3E}">
        <p14:creationId xmlns:p14="http://schemas.microsoft.com/office/powerpoint/2010/main" val="180973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720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var(--jp-content-font-family)</vt:lpstr>
      <vt:lpstr>Office Theme</vt:lpstr>
      <vt:lpstr>Capstone Project Hotel Booking Analysis</vt:lpstr>
      <vt:lpstr> Index: </vt:lpstr>
      <vt:lpstr>Agenda :</vt:lpstr>
      <vt:lpstr>Data Summary:</vt:lpstr>
      <vt:lpstr>Univariate Analysis :</vt:lpstr>
      <vt:lpstr>PowerPoint Presentation</vt:lpstr>
      <vt:lpstr>PowerPoint Presentation</vt:lpstr>
      <vt:lpstr>Correlation and Heatmap:</vt:lpstr>
      <vt:lpstr>Hotelwise Analysis:</vt:lpstr>
      <vt:lpstr>PowerPoint Presentation</vt:lpstr>
      <vt:lpstr>Distribution channel wise Analysis</vt:lpstr>
      <vt:lpstr>Booking cancellation Analysis</vt:lpstr>
      <vt:lpstr>Time-wise Analysis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</dc:title>
  <dc:creator>Rohit Sharma</dc:creator>
  <cp:lastModifiedBy>Rohit Sharma</cp:lastModifiedBy>
  <cp:revision>1</cp:revision>
  <dcterms:created xsi:type="dcterms:W3CDTF">2023-07-03T18:35:17Z</dcterms:created>
  <dcterms:modified xsi:type="dcterms:W3CDTF">2023-07-03T19:25:11Z</dcterms:modified>
</cp:coreProperties>
</file>